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53"/>
  </p:notesMasterIdLst>
  <p:sldIdLst>
    <p:sldId id="3869" r:id="rId5"/>
    <p:sldId id="2147378441" r:id="rId6"/>
    <p:sldId id="2147378443" r:id="rId7"/>
    <p:sldId id="2147378439" r:id="rId8"/>
    <p:sldId id="1277" r:id="rId9"/>
    <p:sldId id="1278" r:id="rId10"/>
    <p:sldId id="2147378434" r:id="rId11"/>
    <p:sldId id="1280" r:id="rId12"/>
    <p:sldId id="2147378435" r:id="rId13"/>
    <p:sldId id="2147378453" r:id="rId14"/>
    <p:sldId id="2147378446" r:id="rId15"/>
    <p:sldId id="4517" r:id="rId16"/>
    <p:sldId id="4507" r:id="rId17"/>
    <p:sldId id="2147378448" r:id="rId18"/>
    <p:sldId id="2147378444" r:id="rId19"/>
    <p:sldId id="2147378445" r:id="rId20"/>
    <p:sldId id="258" r:id="rId21"/>
    <p:sldId id="4449" r:id="rId22"/>
    <p:sldId id="271" r:id="rId23"/>
    <p:sldId id="4506" r:id="rId24"/>
    <p:sldId id="2147378450" r:id="rId25"/>
    <p:sldId id="4503" r:id="rId26"/>
    <p:sldId id="4504" r:id="rId27"/>
    <p:sldId id="4505" r:id="rId28"/>
    <p:sldId id="4469" r:id="rId29"/>
    <p:sldId id="2134805875" r:id="rId30"/>
    <p:sldId id="4488" r:id="rId31"/>
    <p:sldId id="4489" r:id="rId32"/>
    <p:sldId id="4490" r:id="rId33"/>
    <p:sldId id="1494" r:id="rId34"/>
    <p:sldId id="1500" r:id="rId35"/>
    <p:sldId id="269" r:id="rId36"/>
    <p:sldId id="264" r:id="rId37"/>
    <p:sldId id="2147378451" r:id="rId38"/>
    <p:sldId id="2147378454" r:id="rId39"/>
    <p:sldId id="281" r:id="rId40"/>
    <p:sldId id="286" r:id="rId41"/>
    <p:sldId id="2147378433" r:id="rId42"/>
    <p:sldId id="4473" r:id="rId43"/>
    <p:sldId id="4501" r:id="rId44"/>
    <p:sldId id="2147378438" r:id="rId45"/>
    <p:sldId id="4485" r:id="rId46"/>
    <p:sldId id="1290" r:id="rId47"/>
    <p:sldId id="2147378421" r:id="rId48"/>
    <p:sldId id="2147378430" r:id="rId49"/>
    <p:sldId id="2147378428" r:id="rId50"/>
    <p:sldId id="2147378429" r:id="rId51"/>
    <p:sldId id="290" r:id="rId52"/>
  </p:sldIdLst>
  <p:sldSz cx="12192000" cy="6858000"/>
  <p:notesSz cx="6858000" cy="9144000"/>
  <p:embeddedFontLst>
    <p:embeddedFont>
      <p:font typeface="Helvetica Neue Light" panose="020B0604020202020204" charset="0"/>
      <p:regular r:id="rId54"/>
      <p:bold r:id="rId55"/>
      <p:italic r:id="rId56"/>
      <p:boldItalic r:id="rId57"/>
    </p:embeddedFont>
    <p:embeddedFont>
      <p:font typeface="Montserrat" panose="00000500000000000000" pitchFamily="2" charset="0"/>
      <p:regular r:id="rId58"/>
      <p:bold r:id="rId59"/>
      <p:italic r:id="rId60"/>
      <p:boldItalic r:id="rId61"/>
    </p:embeddedFont>
    <p:embeddedFont>
      <p:font typeface="Montserrat Bold" panose="00000800000000000000" pitchFamily="2" charset="0"/>
      <p:regular r:id="rId62"/>
      <p:bold r:id="rId63"/>
      <p:italic r:id="rId64"/>
      <p:boldItalic r:id="rId65"/>
    </p:embeddedFont>
    <p:embeddedFont>
      <p:font typeface="Noto Sans Symbols" panose="020B060402020202020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Poppins" panose="00000500000000000000" pitchFamily="2" charset="0"/>
      <p:regular r:id="rId74"/>
      <p:bold r:id="rId75"/>
      <p:italic r:id="rId76"/>
      <p:boldItalic r:id="rId77"/>
    </p:embeddedFont>
    <p:embeddedFont>
      <p:font typeface="Poppins Bold" panose="00000800000000000000" pitchFamily="2" charset="0"/>
      <p:regular r:id="rId78"/>
      <p:bold r:id="rId79"/>
      <p:italic r:id="rId80"/>
      <p:boldItalic r:id="rId81"/>
    </p:embeddedFont>
    <p:embeddedFont>
      <p:font typeface="Tenor Sans" panose="020B060402020202020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hSuByFaxkw8ZhbtXOlbmh1sR1+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864098-944B-245E-7618-4D4687480411}" name="Ana Maria Landa Ugarte" initials="AMLU" userId="S::ana.landa@undp.org::db637a8d-24a2-49d4-b056-0cd85ae86028" providerId="AD"/>
  <p188:author id="{A20140D4-043F-D78A-8128-62BC21726586}" name="David Davidsson" initials="DD" userId="S::david.davidsson@undp.org::e2512698-fdae-4fbe-8deb-8e78cc78ee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89BA7-4F6F-CE4B-BD4B-E20C8A2FA60C}" v="90" dt="2024-05-06T13:22:04.100"/>
    <p1510:client id="{EA95D972-2D25-B521-232E-81EFFE31F8DC}" v="6" dt="2024-05-07T10:00:49.657"/>
    <p1510:client id="{F393956B-22F4-FFE2-1B5B-04ADD5129EF8}" v="82" dt="2024-05-07T08:11:16.68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102" Type="http://customschemas.google.com/relationships/presentationmetadata" Target="meta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font" Target="fonts/font23.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B14B8-2B08-0049-A941-0E9047E6A675}" type="doc">
      <dgm:prSet loTypeId="urn:microsoft.com/office/officeart/2005/8/layout/arrow2" loCatId="process" qsTypeId="urn:microsoft.com/office/officeart/2005/8/quickstyle/simple1" qsCatId="simple" csTypeId="urn:microsoft.com/office/officeart/2005/8/colors/accent1_2" csCatId="accent1" phldr="1"/>
      <dgm:spPr/>
    </dgm:pt>
    <dgm:pt modelId="{AC30843E-1061-3A4F-8FAF-90D46F16F97D}">
      <dgm:prSet phldrT="[Texto]"/>
      <dgm:spPr/>
      <dgm:t>
        <a:bodyPr/>
        <a:lstStyle/>
        <a:p>
          <a:r>
            <a:rPr lang="es-ES" err="1">
              <a:solidFill>
                <a:srgbClr val="002060"/>
              </a:solidFill>
              <a:latin typeface="Poppins" pitchFamily="2" charset="77"/>
              <a:cs typeface="Poppins" pitchFamily="2" charset="77"/>
            </a:rPr>
            <a:t>Private</a:t>
          </a:r>
          <a:r>
            <a:rPr lang="es-ES">
              <a:solidFill>
                <a:srgbClr val="002060"/>
              </a:solidFill>
              <a:latin typeface="Poppins" pitchFamily="2" charset="77"/>
              <a:cs typeface="Poppins" pitchFamily="2" charset="77"/>
            </a:rPr>
            <a:t> Sector</a:t>
          </a:r>
        </a:p>
      </dgm:t>
    </dgm:pt>
    <dgm:pt modelId="{C28E75AC-3A1B-144D-A37F-97C345204054}" type="parTrans" cxnId="{F364E6DF-F4EF-DC41-AAD9-2497361B49E5}">
      <dgm:prSet/>
      <dgm:spPr/>
      <dgm:t>
        <a:bodyPr/>
        <a:lstStyle/>
        <a:p>
          <a:endParaRPr lang="es-ES"/>
        </a:p>
      </dgm:t>
    </dgm:pt>
    <dgm:pt modelId="{85A0B273-80CD-3840-B8F0-4A046B7C224E}" type="sibTrans" cxnId="{F364E6DF-F4EF-DC41-AAD9-2497361B49E5}">
      <dgm:prSet/>
      <dgm:spPr/>
      <dgm:t>
        <a:bodyPr/>
        <a:lstStyle/>
        <a:p>
          <a:endParaRPr lang="es-ES"/>
        </a:p>
      </dgm:t>
    </dgm:pt>
    <dgm:pt modelId="{8B3E42DD-FE4A-004A-A4A1-6555F645AC11}">
      <dgm:prSet phldrT="[Texto]"/>
      <dgm:spPr/>
      <dgm:t>
        <a:bodyPr/>
        <a:lstStyle/>
        <a:p>
          <a:r>
            <a:rPr lang="es-ES">
              <a:solidFill>
                <a:srgbClr val="002060"/>
              </a:solidFill>
              <a:latin typeface="Poppins" pitchFamily="2" charset="77"/>
              <a:cs typeface="Poppins" pitchFamily="2" charset="77"/>
            </a:rPr>
            <a:t>UNDP </a:t>
          </a:r>
          <a:r>
            <a:rPr lang="es-ES" err="1">
              <a:solidFill>
                <a:srgbClr val="002060"/>
              </a:solidFill>
              <a:latin typeface="Poppins" pitchFamily="2" charset="77"/>
              <a:cs typeface="Poppins" pitchFamily="2" charset="77"/>
            </a:rPr>
            <a:t>COs</a:t>
          </a:r>
          <a:endParaRPr lang="es-ES">
            <a:solidFill>
              <a:srgbClr val="002060"/>
            </a:solidFill>
            <a:latin typeface="Poppins" pitchFamily="2" charset="77"/>
            <a:cs typeface="Poppins" pitchFamily="2" charset="77"/>
          </a:endParaRPr>
        </a:p>
      </dgm:t>
    </dgm:pt>
    <dgm:pt modelId="{BD979A20-B101-CE4B-93C9-33C72BF7A682}" type="parTrans" cxnId="{21CB4B22-313C-414F-979B-922CBE33643B}">
      <dgm:prSet/>
      <dgm:spPr/>
      <dgm:t>
        <a:bodyPr/>
        <a:lstStyle/>
        <a:p>
          <a:endParaRPr lang="es-ES"/>
        </a:p>
      </dgm:t>
    </dgm:pt>
    <dgm:pt modelId="{A40A7519-4952-BF4B-BA92-A663F589B75E}" type="sibTrans" cxnId="{21CB4B22-313C-414F-979B-922CBE33643B}">
      <dgm:prSet/>
      <dgm:spPr/>
      <dgm:t>
        <a:bodyPr/>
        <a:lstStyle/>
        <a:p>
          <a:endParaRPr lang="es-ES"/>
        </a:p>
      </dgm:t>
    </dgm:pt>
    <dgm:pt modelId="{49CB2496-DB9E-7344-8503-E84FC660F5BE}">
      <dgm:prSet phldrT="[Texto]"/>
      <dgm:spPr/>
      <dgm:t>
        <a:bodyPr/>
        <a:lstStyle/>
        <a:p>
          <a:r>
            <a:rPr lang="es-ES" err="1">
              <a:solidFill>
                <a:srgbClr val="002060"/>
              </a:solidFill>
              <a:latin typeface="Poppins" pitchFamily="2" charset="77"/>
              <a:cs typeface="Poppins" pitchFamily="2" charset="77"/>
            </a:rPr>
            <a:t>Public</a:t>
          </a:r>
          <a:r>
            <a:rPr lang="es-ES">
              <a:solidFill>
                <a:srgbClr val="002060"/>
              </a:solidFill>
              <a:latin typeface="Poppins" pitchFamily="2" charset="77"/>
              <a:cs typeface="Poppins" pitchFamily="2" charset="77"/>
            </a:rPr>
            <a:t> </a:t>
          </a:r>
          <a:r>
            <a:rPr lang="es-ES" err="1">
              <a:solidFill>
                <a:srgbClr val="002060"/>
              </a:solidFill>
              <a:latin typeface="Poppins" pitchFamily="2" charset="77"/>
              <a:cs typeface="Poppins" pitchFamily="2" charset="77"/>
            </a:rPr>
            <a:t>Institutions</a:t>
          </a:r>
          <a:r>
            <a:rPr lang="es-ES">
              <a:solidFill>
                <a:srgbClr val="002060"/>
              </a:solidFill>
              <a:latin typeface="Poppins" pitchFamily="2" charset="77"/>
              <a:cs typeface="Poppins" pitchFamily="2" charset="77"/>
            </a:rPr>
            <a:t> </a:t>
          </a:r>
        </a:p>
      </dgm:t>
    </dgm:pt>
    <dgm:pt modelId="{1A94FBD4-D795-504B-9DFD-FF6F3580BB77}" type="parTrans" cxnId="{9A87F49F-CA90-0A42-BF6C-D1E52AB15EFC}">
      <dgm:prSet/>
      <dgm:spPr/>
      <dgm:t>
        <a:bodyPr/>
        <a:lstStyle/>
        <a:p>
          <a:endParaRPr lang="es-ES"/>
        </a:p>
      </dgm:t>
    </dgm:pt>
    <dgm:pt modelId="{43FEDB83-4D94-3D4A-A814-950DC5616788}" type="sibTrans" cxnId="{9A87F49F-CA90-0A42-BF6C-D1E52AB15EFC}">
      <dgm:prSet/>
      <dgm:spPr/>
      <dgm:t>
        <a:bodyPr/>
        <a:lstStyle/>
        <a:p>
          <a:endParaRPr lang="es-ES"/>
        </a:p>
      </dgm:t>
    </dgm:pt>
    <dgm:pt modelId="{7D6E09DE-2FF3-0949-979E-82FD6A78278E}" type="pres">
      <dgm:prSet presAssocID="{101B14B8-2B08-0049-A941-0E9047E6A675}" presName="arrowDiagram" presStyleCnt="0">
        <dgm:presLayoutVars>
          <dgm:chMax val="5"/>
          <dgm:dir/>
          <dgm:resizeHandles val="exact"/>
        </dgm:presLayoutVars>
      </dgm:prSet>
      <dgm:spPr/>
    </dgm:pt>
    <dgm:pt modelId="{D611222D-7990-C64A-B83F-ED7254701469}" type="pres">
      <dgm:prSet presAssocID="{101B14B8-2B08-0049-A941-0E9047E6A675}" presName="arrow" presStyleLbl="bgShp" presStyleIdx="0" presStyleCnt="1"/>
      <dgm:spPr/>
    </dgm:pt>
    <dgm:pt modelId="{C2FFAED2-2208-DB44-A6D2-DAF0C75E410B}" type="pres">
      <dgm:prSet presAssocID="{101B14B8-2B08-0049-A941-0E9047E6A675}" presName="arrowDiagram3" presStyleCnt="0"/>
      <dgm:spPr/>
    </dgm:pt>
    <dgm:pt modelId="{1F6951D2-77A4-2940-BEA8-99D36EA75056}" type="pres">
      <dgm:prSet presAssocID="{AC30843E-1061-3A4F-8FAF-90D46F16F97D}" presName="bullet3a" presStyleLbl="node1" presStyleIdx="0" presStyleCnt="3"/>
      <dgm:spPr/>
    </dgm:pt>
    <dgm:pt modelId="{BF0C09D0-9694-6942-BB72-F516D0467FCF}" type="pres">
      <dgm:prSet presAssocID="{AC30843E-1061-3A4F-8FAF-90D46F16F97D}" presName="textBox3a" presStyleLbl="revTx" presStyleIdx="0" presStyleCnt="3">
        <dgm:presLayoutVars>
          <dgm:bulletEnabled val="1"/>
        </dgm:presLayoutVars>
      </dgm:prSet>
      <dgm:spPr/>
    </dgm:pt>
    <dgm:pt modelId="{21DC5528-BC12-1D47-BDBC-9AD30C12EBF6}" type="pres">
      <dgm:prSet presAssocID="{8B3E42DD-FE4A-004A-A4A1-6555F645AC11}" presName="bullet3b" presStyleLbl="node1" presStyleIdx="1" presStyleCnt="3"/>
      <dgm:spPr/>
    </dgm:pt>
    <dgm:pt modelId="{8EE739C5-D933-4746-9D17-B3D360D8B0D8}" type="pres">
      <dgm:prSet presAssocID="{8B3E42DD-FE4A-004A-A4A1-6555F645AC11}" presName="textBox3b" presStyleLbl="revTx" presStyleIdx="1" presStyleCnt="3">
        <dgm:presLayoutVars>
          <dgm:bulletEnabled val="1"/>
        </dgm:presLayoutVars>
      </dgm:prSet>
      <dgm:spPr/>
    </dgm:pt>
    <dgm:pt modelId="{AB9CA35E-1AB0-7C42-A612-AB3E97B34CFF}" type="pres">
      <dgm:prSet presAssocID="{49CB2496-DB9E-7344-8503-E84FC660F5BE}" presName="bullet3c" presStyleLbl="node1" presStyleIdx="2" presStyleCnt="3"/>
      <dgm:spPr/>
    </dgm:pt>
    <dgm:pt modelId="{C18E32B6-B2CA-4E46-9BC7-BA6E36A51FD3}" type="pres">
      <dgm:prSet presAssocID="{49CB2496-DB9E-7344-8503-E84FC660F5BE}" presName="textBox3c" presStyleLbl="revTx" presStyleIdx="2" presStyleCnt="3">
        <dgm:presLayoutVars>
          <dgm:bulletEnabled val="1"/>
        </dgm:presLayoutVars>
      </dgm:prSet>
      <dgm:spPr/>
    </dgm:pt>
  </dgm:ptLst>
  <dgm:cxnLst>
    <dgm:cxn modelId="{2921FF20-A8B3-CB4C-8684-C060FC9503A1}" type="presOf" srcId="{8B3E42DD-FE4A-004A-A4A1-6555F645AC11}" destId="{8EE739C5-D933-4746-9D17-B3D360D8B0D8}" srcOrd="0" destOrd="0" presId="urn:microsoft.com/office/officeart/2005/8/layout/arrow2"/>
    <dgm:cxn modelId="{21CB4B22-313C-414F-979B-922CBE33643B}" srcId="{101B14B8-2B08-0049-A941-0E9047E6A675}" destId="{8B3E42DD-FE4A-004A-A4A1-6555F645AC11}" srcOrd="1" destOrd="0" parTransId="{BD979A20-B101-CE4B-93C9-33C72BF7A682}" sibTransId="{A40A7519-4952-BF4B-BA92-A663F589B75E}"/>
    <dgm:cxn modelId="{A464295E-BE76-E548-9980-E444894EF7CC}" type="presOf" srcId="{101B14B8-2B08-0049-A941-0E9047E6A675}" destId="{7D6E09DE-2FF3-0949-979E-82FD6A78278E}" srcOrd="0" destOrd="0" presId="urn:microsoft.com/office/officeart/2005/8/layout/arrow2"/>
    <dgm:cxn modelId="{5B305768-C85D-FA46-BBFA-BCF14817E5F1}" type="presOf" srcId="{49CB2496-DB9E-7344-8503-E84FC660F5BE}" destId="{C18E32B6-B2CA-4E46-9BC7-BA6E36A51FD3}" srcOrd="0" destOrd="0" presId="urn:microsoft.com/office/officeart/2005/8/layout/arrow2"/>
    <dgm:cxn modelId="{9A87F49F-CA90-0A42-BF6C-D1E52AB15EFC}" srcId="{101B14B8-2B08-0049-A941-0E9047E6A675}" destId="{49CB2496-DB9E-7344-8503-E84FC660F5BE}" srcOrd="2" destOrd="0" parTransId="{1A94FBD4-D795-504B-9DFD-FF6F3580BB77}" sibTransId="{43FEDB83-4D94-3D4A-A814-950DC5616788}"/>
    <dgm:cxn modelId="{7B0D4AB6-F13A-5043-A35E-A82E2530CA4E}" type="presOf" srcId="{AC30843E-1061-3A4F-8FAF-90D46F16F97D}" destId="{BF0C09D0-9694-6942-BB72-F516D0467FCF}" srcOrd="0" destOrd="0" presId="urn:microsoft.com/office/officeart/2005/8/layout/arrow2"/>
    <dgm:cxn modelId="{F364E6DF-F4EF-DC41-AAD9-2497361B49E5}" srcId="{101B14B8-2B08-0049-A941-0E9047E6A675}" destId="{AC30843E-1061-3A4F-8FAF-90D46F16F97D}" srcOrd="0" destOrd="0" parTransId="{C28E75AC-3A1B-144D-A37F-97C345204054}" sibTransId="{85A0B273-80CD-3840-B8F0-4A046B7C224E}"/>
    <dgm:cxn modelId="{928B69E2-5010-BA46-9422-865A017D5809}" type="presParOf" srcId="{7D6E09DE-2FF3-0949-979E-82FD6A78278E}" destId="{D611222D-7990-C64A-B83F-ED7254701469}" srcOrd="0" destOrd="0" presId="urn:microsoft.com/office/officeart/2005/8/layout/arrow2"/>
    <dgm:cxn modelId="{6F1253A1-9DBB-AB47-A1D8-ED634263D15D}" type="presParOf" srcId="{7D6E09DE-2FF3-0949-979E-82FD6A78278E}" destId="{C2FFAED2-2208-DB44-A6D2-DAF0C75E410B}" srcOrd="1" destOrd="0" presId="urn:microsoft.com/office/officeart/2005/8/layout/arrow2"/>
    <dgm:cxn modelId="{C9C29398-D2AA-7142-AF8A-74EFB12B6314}" type="presParOf" srcId="{C2FFAED2-2208-DB44-A6D2-DAF0C75E410B}" destId="{1F6951D2-77A4-2940-BEA8-99D36EA75056}" srcOrd="0" destOrd="0" presId="urn:microsoft.com/office/officeart/2005/8/layout/arrow2"/>
    <dgm:cxn modelId="{FA71A0DE-FF03-1B44-B3E7-84B257694A27}" type="presParOf" srcId="{C2FFAED2-2208-DB44-A6D2-DAF0C75E410B}" destId="{BF0C09D0-9694-6942-BB72-F516D0467FCF}" srcOrd="1" destOrd="0" presId="urn:microsoft.com/office/officeart/2005/8/layout/arrow2"/>
    <dgm:cxn modelId="{43845DA2-4E7D-C84B-990A-85566C192F47}" type="presParOf" srcId="{C2FFAED2-2208-DB44-A6D2-DAF0C75E410B}" destId="{21DC5528-BC12-1D47-BDBC-9AD30C12EBF6}" srcOrd="2" destOrd="0" presId="urn:microsoft.com/office/officeart/2005/8/layout/arrow2"/>
    <dgm:cxn modelId="{9FE70615-4E3E-744E-AC63-1F144378DCCC}" type="presParOf" srcId="{C2FFAED2-2208-DB44-A6D2-DAF0C75E410B}" destId="{8EE739C5-D933-4746-9D17-B3D360D8B0D8}" srcOrd="3" destOrd="0" presId="urn:microsoft.com/office/officeart/2005/8/layout/arrow2"/>
    <dgm:cxn modelId="{9434D261-7BD1-654B-82A7-1158D2C7C16D}" type="presParOf" srcId="{C2FFAED2-2208-DB44-A6D2-DAF0C75E410B}" destId="{AB9CA35E-1AB0-7C42-A612-AB3E97B34CFF}" srcOrd="4" destOrd="0" presId="urn:microsoft.com/office/officeart/2005/8/layout/arrow2"/>
    <dgm:cxn modelId="{36A5D819-E1F7-184C-B6B2-A224D2510214}" type="presParOf" srcId="{C2FFAED2-2208-DB44-A6D2-DAF0C75E410B}" destId="{C18E32B6-B2CA-4E46-9BC7-BA6E36A51FD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D346DB-D20F-C441-A0F4-80168BBDBCED}"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s-ES"/>
        </a:p>
      </dgm:t>
    </dgm:pt>
    <dgm:pt modelId="{2EF8A582-CCF3-9B4B-A9A1-476A16FF3E90}">
      <dgm:prSet phldrT="[Texto]" custT="1"/>
      <dgm:spPr>
        <a:solidFill>
          <a:srgbClr val="27397C"/>
        </a:solidFill>
        <a:ln>
          <a:noFill/>
        </a:ln>
      </dgm:spPr>
      <dgm:t>
        <a:bodyPr/>
        <a:lstStyle/>
        <a:p>
          <a:r>
            <a:rPr lang="es-ES" sz="1200">
              <a:latin typeface="Poppins" pitchFamily="2" charset="77"/>
              <a:cs typeface="Poppins" pitchFamily="2" charset="77"/>
            </a:rPr>
            <a:t>1. </a:t>
          </a:r>
          <a:r>
            <a:rPr lang="en-AU" sz="1200" noProof="0">
              <a:latin typeface="Poppins" pitchFamily="2" charset="77"/>
              <a:cs typeface="Poppins" pitchFamily="2" charset="77"/>
            </a:rPr>
            <a:t>Engage</a:t>
          </a:r>
        </a:p>
      </dgm:t>
    </dgm:pt>
    <dgm:pt modelId="{32617A85-8552-0042-8DE1-F3E430B6E8A7}" type="parTrans" cxnId="{00E0AE0A-46CF-8B41-8E86-55D15F86DA6E}">
      <dgm:prSet/>
      <dgm:spPr/>
      <dgm:t>
        <a:bodyPr/>
        <a:lstStyle/>
        <a:p>
          <a:endParaRPr lang="es-ES"/>
        </a:p>
      </dgm:t>
    </dgm:pt>
    <dgm:pt modelId="{79CBCB4A-FB3D-A446-BCBD-6B1D27B3D522}" type="sibTrans" cxnId="{00E0AE0A-46CF-8B41-8E86-55D15F86DA6E}">
      <dgm:prSet/>
      <dgm:spPr>
        <a:solidFill>
          <a:srgbClr val="C00000"/>
        </a:solidFill>
      </dgm:spPr>
      <dgm:t>
        <a:bodyPr/>
        <a:lstStyle/>
        <a:p>
          <a:endParaRPr lang="es-ES"/>
        </a:p>
      </dgm:t>
    </dgm:pt>
    <dgm:pt modelId="{781C3952-115C-CE41-AF7A-72BE9867830F}">
      <dgm:prSet phldrT="[Texto]" custT="1"/>
      <dgm:spPr>
        <a:noFill/>
        <a:ln>
          <a:noFill/>
        </a:ln>
      </dgm:spPr>
      <dgm:t>
        <a:bodyPr/>
        <a:lstStyle/>
        <a:p>
          <a:pPr>
            <a:spcAft>
              <a:spcPts val="1000"/>
            </a:spcAft>
            <a:buClr>
              <a:srgbClr val="FC8638"/>
            </a:buClr>
            <a:buFont typeface="Wingdings" pitchFamily="2" charset="2"/>
            <a:buChar char="§"/>
          </a:pPr>
          <a:r>
            <a:rPr lang="en-AU" sz="1200" noProof="0">
              <a:solidFill>
                <a:srgbClr val="002060"/>
              </a:solidFill>
              <a:latin typeface="Poppins" pitchFamily="2" charset="77"/>
              <a:ea typeface="+mn-lt"/>
              <a:cs typeface="Poppins" pitchFamily="2" charset="77"/>
            </a:rPr>
            <a:t>Setting up </a:t>
          </a:r>
          <a:r>
            <a:rPr lang="en-AU" sz="1200" b="1" noProof="0">
              <a:solidFill>
                <a:srgbClr val="002060"/>
              </a:solidFill>
              <a:latin typeface="Poppins" pitchFamily="2" charset="77"/>
              <a:ea typeface="+mn-lt"/>
              <a:cs typeface="Poppins" pitchFamily="2" charset="77"/>
            </a:rPr>
            <a:t>Gender Equality Committee.</a:t>
          </a:r>
          <a:endParaRPr lang="en-AU" sz="1200" noProof="0">
            <a:latin typeface="Poppins" pitchFamily="2" charset="77"/>
            <a:cs typeface="Poppins" pitchFamily="2" charset="77"/>
          </a:endParaRPr>
        </a:p>
      </dgm:t>
    </dgm:pt>
    <dgm:pt modelId="{171A6F3E-DBB7-454A-9D8B-BF493DC84B67}" type="parTrans" cxnId="{4635FBAE-347C-D84A-A84D-94D7AD29FF4A}">
      <dgm:prSet/>
      <dgm:spPr/>
      <dgm:t>
        <a:bodyPr/>
        <a:lstStyle/>
        <a:p>
          <a:endParaRPr lang="es-ES"/>
        </a:p>
      </dgm:t>
    </dgm:pt>
    <dgm:pt modelId="{77D5029F-0DAE-7F44-86D7-402DBEB8FA03}" type="sibTrans" cxnId="{4635FBAE-347C-D84A-A84D-94D7AD29FF4A}">
      <dgm:prSet/>
      <dgm:spPr/>
      <dgm:t>
        <a:bodyPr/>
        <a:lstStyle/>
        <a:p>
          <a:endParaRPr lang="es-ES"/>
        </a:p>
      </dgm:t>
    </dgm:pt>
    <dgm:pt modelId="{B2660AA2-4AB3-6744-BFEB-598A3DCFC72A}">
      <dgm:prSet phldrT="[Texto]" custT="1"/>
      <dgm:spPr>
        <a:solidFill>
          <a:srgbClr val="ED7D30"/>
        </a:solidFill>
        <a:ln>
          <a:noFill/>
        </a:ln>
      </dgm:spPr>
      <dgm:t>
        <a:bodyPr/>
        <a:lstStyle/>
        <a:p>
          <a:r>
            <a:rPr lang="en-AU" sz="1200" noProof="0">
              <a:latin typeface="Poppins" pitchFamily="2" charset="77"/>
              <a:cs typeface="Poppins" pitchFamily="2" charset="77"/>
            </a:rPr>
            <a:t>2. Set the baseline</a:t>
          </a:r>
        </a:p>
      </dgm:t>
    </dgm:pt>
    <dgm:pt modelId="{3D51BF33-6276-EA4A-A529-C8B328FF360E}" type="parTrans" cxnId="{E97C252B-EB19-8347-AC38-C5D8D218CB67}">
      <dgm:prSet/>
      <dgm:spPr/>
      <dgm:t>
        <a:bodyPr/>
        <a:lstStyle/>
        <a:p>
          <a:endParaRPr lang="es-ES"/>
        </a:p>
      </dgm:t>
    </dgm:pt>
    <dgm:pt modelId="{57802B41-6D1A-4D4E-BA7F-788A5659B98D}" type="sibTrans" cxnId="{E97C252B-EB19-8347-AC38-C5D8D218CB67}">
      <dgm:prSet/>
      <dgm:spPr>
        <a:solidFill>
          <a:srgbClr val="C00000"/>
        </a:solidFill>
      </dgm:spPr>
      <dgm:t>
        <a:bodyPr/>
        <a:lstStyle/>
        <a:p>
          <a:endParaRPr lang="es-ES"/>
        </a:p>
      </dgm:t>
    </dgm:pt>
    <dgm:pt modelId="{F7A6AAC0-BE83-2A42-9C22-8218728DCBF4}">
      <dgm:prSet custT="1"/>
      <dgm:spPr>
        <a:noFill/>
        <a:ln>
          <a:noFill/>
        </a:ln>
      </dgm:spPr>
      <dgm:t>
        <a:bodyPr/>
        <a:lstStyle/>
        <a:p>
          <a:pPr>
            <a:spcAft>
              <a:spcPts val="1000"/>
            </a:spcAft>
          </a:pPr>
          <a:r>
            <a:rPr lang="en-AU" sz="1200" b="1" noProof="0">
              <a:solidFill>
                <a:srgbClr val="002060"/>
              </a:solidFill>
              <a:latin typeface="Poppins" pitchFamily="2" charset="77"/>
              <a:ea typeface="+mn-lt"/>
              <a:cs typeface="Poppins" pitchFamily="2" charset="77"/>
            </a:rPr>
            <a:t>Support self assessment Baseline.</a:t>
          </a:r>
          <a:endParaRPr lang="en-AU" sz="1200" noProof="0">
            <a:latin typeface="Poppins" pitchFamily="2" charset="77"/>
            <a:cs typeface="Poppins" pitchFamily="2" charset="77"/>
          </a:endParaRPr>
        </a:p>
      </dgm:t>
    </dgm:pt>
    <dgm:pt modelId="{354D218E-4C35-3B4A-B841-DD9B70E967A9}" type="parTrans" cxnId="{EE72E453-CF5C-4847-8592-ECDC7286000D}">
      <dgm:prSet/>
      <dgm:spPr/>
      <dgm:t>
        <a:bodyPr/>
        <a:lstStyle/>
        <a:p>
          <a:endParaRPr lang="es-ES"/>
        </a:p>
      </dgm:t>
    </dgm:pt>
    <dgm:pt modelId="{56EF1266-DD2A-554B-B9E9-AE76BC2264B0}" type="sibTrans" cxnId="{EE72E453-CF5C-4847-8592-ECDC7286000D}">
      <dgm:prSet/>
      <dgm:spPr/>
      <dgm:t>
        <a:bodyPr/>
        <a:lstStyle/>
        <a:p>
          <a:endParaRPr lang="es-ES"/>
        </a:p>
      </dgm:t>
    </dgm:pt>
    <dgm:pt modelId="{9432A740-4B62-2245-91DF-253441302F35}">
      <dgm:prSet phldrT="[Texto]" custT="1"/>
      <dgm:spPr>
        <a:solidFill>
          <a:srgbClr val="1E9FD7"/>
        </a:solidFill>
        <a:ln>
          <a:noFill/>
        </a:ln>
      </dgm:spPr>
      <dgm:t>
        <a:bodyPr/>
        <a:lstStyle/>
        <a:p>
          <a:r>
            <a:rPr lang="en-AU" sz="1200" noProof="0">
              <a:latin typeface="Poppins" pitchFamily="2" charset="77"/>
              <a:cs typeface="Poppins" pitchFamily="2" charset="77"/>
            </a:rPr>
            <a:t>3. Learn and improve</a:t>
          </a:r>
        </a:p>
      </dgm:t>
    </dgm:pt>
    <dgm:pt modelId="{D2A38339-093E-6A48-BDD5-BA88B2F44FF9}" type="parTrans" cxnId="{E8AC23C2-7697-2E4A-B167-12596F0DDAE8}">
      <dgm:prSet/>
      <dgm:spPr/>
      <dgm:t>
        <a:bodyPr/>
        <a:lstStyle/>
        <a:p>
          <a:endParaRPr lang="es-ES"/>
        </a:p>
      </dgm:t>
    </dgm:pt>
    <dgm:pt modelId="{12B61DD7-D870-1B4C-A106-1120731746A6}" type="sibTrans" cxnId="{E8AC23C2-7697-2E4A-B167-12596F0DDAE8}">
      <dgm:prSet/>
      <dgm:spPr>
        <a:solidFill>
          <a:srgbClr val="C00000"/>
        </a:solidFill>
      </dgm:spPr>
      <dgm:t>
        <a:bodyPr/>
        <a:lstStyle/>
        <a:p>
          <a:endParaRPr lang="es-ES"/>
        </a:p>
      </dgm:t>
    </dgm:pt>
    <dgm:pt modelId="{2EDB5D8E-593B-9344-A9DA-131A2543B6D4}">
      <dgm:prSet custT="1"/>
      <dgm:spPr>
        <a:noFill/>
        <a:ln>
          <a:noFill/>
        </a:ln>
      </dgm:spPr>
      <dgm:t>
        <a:bodyPr/>
        <a:lstStyle/>
        <a:p>
          <a:pPr>
            <a:spcAft>
              <a:spcPts val="1000"/>
            </a:spcAft>
            <a:buFont typeface="Wingdings" pitchFamily="2" charset="2"/>
            <a:buChar char="§"/>
          </a:pPr>
          <a:r>
            <a:rPr lang="en-AU" sz="1200" noProof="0">
              <a:solidFill>
                <a:srgbClr val="002060"/>
              </a:solidFill>
              <a:latin typeface="Poppins" pitchFamily="2" charset="77"/>
              <a:ea typeface="+mn-lt"/>
              <a:cs typeface="Poppins" pitchFamily="2" charset="77"/>
            </a:rPr>
            <a:t>Support development of </a:t>
          </a:r>
          <a:r>
            <a:rPr lang="en-AU" sz="1200" b="1" noProof="0">
              <a:solidFill>
                <a:srgbClr val="002060"/>
              </a:solidFill>
              <a:latin typeface="Poppins" pitchFamily="2" charset="77"/>
              <a:ea typeface="+mn-lt"/>
              <a:cs typeface="Poppins" pitchFamily="2" charset="77"/>
            </a:rPr>
            <a:t>action plan for improvement.</a:t>
          </a:r>
          <a:endParaRPr lang="en-AU" sz="1200" noProof="0">
            <a:latin typeface="Poppins" pitchFamily="2" charset="77"/>
            <a:cs typeface="Poppins" pitchFamily="2" charset="77"/>
          </a:endParaRPr>
        </a:p>
      </dgm:t>
    </dgm:pt>
    <dgm:pt modelId="{13503E2F-5E76-CC41-8C2D-78298B61AEF7}" type="parTrans" cxnId="{B0F7D0DF-C332-8248-96BC-F705B99174F9}">
      <dgm:prSet/>
      <dgm:spPr/>
      <dgm:t>
        <a:bodyPr/>
        <a:lstStyle/>
        <a:p>
          <a:endParaRPr lang="es-ES"/>
        </a:p>
      </dgm:t>
    </dgm:pt>
    <dgm:pt modelId="{82CBBC8F-352F-CE4D-A236-7FEFAD3CF59D}" type="sibTrans" cxnId="{B0F7D0DF-C332-8248-96BC-F705B99174F9}">
      <dgm:prSet/>
      <dgm:spPr/>
      <dgm:t>
        <a:bodyPr/>
        <a:lstStyle/>
        <a:p>
          <a:endParaRPr lang="es-ES"/>
        </a:p>
      </dgm:t>
    </dgm:pt>
    <dgm:pt modelId="{C9AF05A8-1F9E-6B4A-8F81-08E5840CF047}">
      <dgm:prSet phldrT="[Texto]" custT="1"/>
      <dgm:spPr>
        <a:solidFill>
          <a:srgbClr val="0070C0"/>
        </a:solidFill>
        <a:ln>
          <a:noFill/>
        </a:ln>
      </dgm:spPr>
      <dgm:t>
        <a:bodyPr/>
        <a:lstStyle/>
        <a:p>
          <a:r>
            <a:rPr lang="en-AU" sz="1200" noProof="0">
              <a:latin typeface="Poppins" pitchFamily="2" charset="77"/>
              <a:cs typeface="Poppins" pitchFamily="2" charset="77"/>
            </a:rPr>
            <a:t>4. External assessment</a:t>
          </a:r>
        </a:p>
      </dgm:t>
    </dgm:pt>
    <dgm:pt modelId="{D102851F-5C3C-BE47-92D2-ECFB9F9A7B55}" type="parTrans" cxnId="{D1FEBB93-8C84-3A46-A8D0-4AA8F3298E0C}">
      <dgm:prSet/>
      <dgm:spPr/>
      <dgm:t>
        <a:bodyPr/>
        <a:lstStyle/>
        <a:p>
          <a:endParaRPr lang="es-ES"/>
        </a:p>
      </dgm:t>
    </dgm:pt>
    <dgm:pt modelId="{A0738C9D-FB6E-4945-9C04-3F8F31F6FA6A}" type="sibTrans" cxnId="{D1FEBB93-8C84-3A46-A8D0-4AA8F3298E0C}">
      <dgm:prSet/>
      <dgm:spPr>
        <a:solidFill>
          <a:srgbClr val="C00000"/>
        </a:solidFill>
      </dgm:spPr>
      <dgm:t>
        <a:bodyPr/>
        <a:lstStyle/>
        <a:p>
          <a:endParaRPr lang="es-ES"/>
        </a:p>
      </dgm:t>
    </dgm:pt>
    <dgm:pt modelId="{C7831782-DD4B-0744-BAE0-0FCE6E6CDE40}">
      <dgm:prSet phldrT="[Texto]" custT="1"/>
      <dgm:spPr>
        <a:solidFill>
          <a:srgbClr val="C00000"/>
        </a:solidFill>
        <a:ln>
          <a:noFill/>
        </a:ln>
      </dgm:spPr>
      <dgm:t>
        <a:bodyPr/>
        <a:lstStyle/>
        <a:p>
          <a:r>
            <a:rPr lang="en-AU" sz="1200" noProof="0">
              <a:latin typeface="Poppins" pitchFamily="2" charset="77"/>
              <a:cs typeface="Poppins" pitchFamily="2" charset="77"/>
            </a:rPr>
            <a:t>5. Awarding</a:t>
          </a:r>
        </a:p>
      </dgm:t>
    </dgm:pt>
    <dgm:pt modelId="{23C23771-7CE9-5F46-8BA4-84C7CFFBCD75}" type="parTrans" cxnId="{803DBB01-47AE-7248-9858-B2051AD02EE2}">
      <dgm:prSet/>
      <dgm:spPr/>
      <dgm:t>
        <a:bodyPr/>
        <a:lstStyle/>
        <a:p>
          <a:endParaRPr lang="es-ES"/>
        </a:p>
      </dgm:t>
    </dgm:pt>
    <dgm:pt modelId="{4C6F75BA-03D8-D54D-8E62-81D9000B7979}" type="sibTrans" cxnId="{803DBB01-47AE-7248-9858-B2051AD02EE2}">
      <dgm:prSet/>
      <dgm:spPr/>
      <dgm:t>
        <a:bodyPr/>
        <a:lstStyle/>
        <a:p>
          <a:endParaRPr lang="es-ES"/>
        </a:p>
      </dgm:t>
    </dgm:pt>
    <dgm:pt modelId="{8697BE3B-3269-404F-B986-B5735427AC48}">
      <dgm:prSet phldrT="[Texto]" custT="1"/>
      <dgm:spPr>
        <a:noFill/>
        <a:ln>
          <a:noFill/>
        </a:ln>
      </dgm:spPr>
      <dgm:t>
        <a:bodyPr/>
        <a:lstStyle/>
        <a:p>
          <a:r>
            <a:rPr lang="en-AU" sz="1200" b="1" noProof="0">
              <a:solidFill>
                <a:srgbClr val="002060"/>
              </a:solidFill>
              <a:latin typeface="Poppins" pitchFamily="2" charset="77"/>
              <a:ea typeface="+mn-lt"/>
              <a:cs typeface="Poppins" pitchFamily="2" charset="77"/>
            </a:rPr>
            <a:t>Independent high quality external evaluation </a:t>
          </a:r>
          <a:r>
            <a:rPr lang="en-AU" sz="1200" noProof="0">
              <a:solidFill>
                <a:srgbClr val="002060"/>
              </a:solidFill>
              <a:latin typeface="Poppins" pitchFamily="2" charset="77"/>
              <a:ea typeface="+mn-lt"/>
              <a:cs typeface="Poppins" pitchFamily="2" charset="77"/>
            </a:rPr>
            <a:t>with recommendations to keep improving.</a:t>
          </a:r>
          <a:endParaRPr lang="en-AU" sz="1200" noProof="0">
            <a:latin typeface="Poppins" pitchFamily="2" charset="77"/>
            <a:cs typeface="Poppins" pitchFamily="2" charset="77"/>
          </a:endParaRPr>
        </a:p>
      </dgm:t>
    </dgm:pt>
    <dgm:pt modelId="{C81F6176-B671-A64E-B1A8-FB5745554C74}" type="parTrans" cxnId="{E605D973-38B6-9941-B52B-E63B47BD355C}">
      <dgm:prSet/>
      <dgm:spPr/>
      <dgm:t>
        <a:bodyPr/>
        <a:lstStyle/>
        <a:p>
          <a:endParaRPr lang="es-ES"/>
        </a:p>
      </dgm:t>
    </dgm:pt>
    <dgm:pt modelId="{D009EE9A-D45C-3C49-91EE-752823FE28D6}" type="sibTrans" cxnId="{E605D973-38B6-9941-B52B-E63B47BD355C}">
      <dgm:prSet/>
      <dgm:spPr/>
      <dgm:t>
        <a:bodyPr/>
        <a:lstStyle/>
        <a:p>
          <a:endParaRPr lang="es-ES"/>
        </a:p>
      </dgm:t>
    </dgm:pt>
    <dgm:pt modelId="{9655982B-488E-8443-B6B5-0C081E2A341B}">
      <dgm:prSet custT="1"/>
      <dgm:spPr>
        <a:noFill/>
        <a:ln>
          <a:noFill/>
        </a:ln>
      </dgm:spPr>
      <dgm:t>
        <a:bodyPr/>
        <a:lstStyle/>
        <a:p>
          <a:pPr>
            <a:spcAft>
              <a:spcPts val="1000"/>
            </a:spcAft>
            <a:buFont typeface="Wingdings" pitchFamily="2" charset="2"/>
            <a:buChar char="§"/>
          </a:pPr>
          <a:r>
            <a:rPr lang="en-AU" sz="1200" b="1" noProof="0">
              <a:solidFill>
                <a:srgbClr val="002060"/>
              </a:solidFill>
              <a:latin typeface="Poppins" pitchFamily="2" charset="77"/>
              <a:ea typeface="+mn-lt"/>
              <a:cs typeface="Poppins" pitchFamily="2" charset="77"/>
            </a:rPr>
            <a:t>Facilitated engagement </a:t>
          </a:r>
          <a:r>
            <a:rPr lang="en-AU" sz="1200" noProof="0">
              <a:solidFill>
                <a:srgbClr val="002060"/>
              </a:solidFill>
              <a:latin typeface="Poppins" pitchFamily="2" charset="77"/>
              <a:ea typeface="+mn-lt"/>
              <a:cs typeface="Poppins" pitchFamily="2" charset="77"/>
            </a:rPr>
            <a:t>with civil society.</a:t>
          </a:r>
        </a:p>
      </dgm:t>
    </dgm:pt>
    <dgm:pt modelId="{2863FA3F-115D-6A44-B894-B0AA8036718A}" type="parTrans" cxnId="{66EEF777-CBFC-6D4D-BCF1-B9B37CC0D8D2}">
      <dgm:prSet/>
      <dgm:spPr/>
      <dgm:t>
        <a:bodyPr/>
        <a:lstStyle/>
        <a:p>
          <a:endParaRPr lang="es-ES"/>
        </a:p>
      </dgm:t>
    </dgm:pt>
    <dgm:pt modelId="{2D713CE7-44FD-444A-AD8E-7C2FC34C2A14}" type="sibTrans" cxnId="{66EEF777-CBFC-6D4D-BCF1-B9B37CC0D8D2}">
      <dgm:prSet/>
      <dgm:spPr/>
      <dgm:t>
        <a:bodyPr/>
        <a:lstStyle/>
        <a:p>
          <a:endParaRPr lang="es-ES"/>
        </a:p>
      </dgm:t>
    </dgm:pt>
    <dgm:pt modelId="{2C86DC74-A569-5249-BEF7-E8A642C41386}">
      <dgm:prSet custT="1"/>
      <dgm:spPr>
        <a:noFill/>
        <a:ln>
          <a:noFill/>
        </a:ln>
      </dgm:spPr>
      <dgm:t>
        <a:bodyPr/>
        <a:lstStyle/>
        <a:p>
          <a:pPr>
            <a:spcAft>
              <a:spcPts val="1000"/>
            </a:spcAft>
            <a:buFont typeface="Wingdings" pitchFamily="2" charset="2"/>
            <a:buChar char="§"/>
          </a:pPr>
          <a:r>
            <a:rPr lang="en-AU" sz="1200" noProof="0">
              <a:solidFill>
                <a:srgbClr val="002060"/>
              </a:solidFill>
              <a:latin typeface="Poppins" pitchFamily="2" charset="77"/>
              <a:ea typeface="+mn-lt"/>
              <a:cs typeface="Poppins" pitchFamily="2" charset="77"/>
            </a:rPr>
            <a:t>Policy and program </a:t>
          </a:r>
          <a:r>
            <a:rPr lang="en-AU" sz="1200" b="1" noProof="0">
              <a:solidFill>
                <a:srgbClr val="002060"/>
              </a:solidFill>
              <a:latin typeface="Poppins" pitchFamily="2" charset="77"/>
              <a:ea typeface="+mn-lt"/>
              <a:cs typeface="Poppins" pitchFamily="2" charset="77"/>
            </a:rPr>
            <a:t>advisory.</a:t>
          </a:r>
        </a:p>
      </dgm:t>
    </dgm:pt>
    <dgm:pt modelId="{0958DF6B-ABB8-DE4A-83EA-1B36555D71EB}" type="parTrans" cxnId="{1D3D21CE-869F-6C4D-8A2E-CFB0DEBEB4E8}">
      <dgm:prSet/>
      <dgm:spPr/>
      <dgm:t>
        <a:bodyPr/>
        <a:lstStyle/>
        <a:p>
          <a:endParaRPr lang="es-ES"/>
        </a:p>
      </dgm:t>
    </dgm:pt>
    <dgm:pt modelId="{495D13B1-8D81-E64F-92B6-1734AE992C21}" type="sibTrans" cxnId="{1D3D21CE-869F-6C4D-8A2E-CFB0DEBEB4E8}">
      <dgm:prSet/>
      <dgm:spPr/>
      <dgm:t>
        <a:bodyPr/>
        <a:lstStyle/>
        <a:p>
          <a:endParaRPr lang="es-ES"/>
        </a:p>
      </dgm:t>
    </dgm:pt>
    <dgm:pt modelId="{676A46DF-E518-464A-AA77-E921677E7CB8}">
      <dgm:prSet custT="1"/>
      <dgm:spPr>
        <a:noFill/>
        <a:ln>
          <a:noFill/>
        </a:ln>
      </dgm:spPr>
      <dgm:t>
        <a:bodyPr/>
        <a:lstStyle/>
        <a:p>
          <a:pPr>
            <a:spcAft>
              <a:spcPts val="1000"/>
            </a:spcAft>
          </a:pPr>
          <a:r>
            <a:rPr lang="en-AU" sz="1200" b="1" noProof="0">
              <a:solidFill>
                <a:srgbClr val="002060"/>
              </a:solidFill>
              <a:latin typeface="Poppins" pitchFamily="2" charset="77"/>
              <a:ea typeface="+mn-lt"/>
              <a:cs typeface="Poppins" pitchFamily="2" charset="77"/>
            </a:rPr>
            <a:t>Communities of practices </a:t>
          </a:r>
          <a:r>
            <a:rPr lang="en-AU" sz="1200" noProof="0">
              <a:solidFill>
                <a:srgbClr val="002060"/>
              </a:solidFill>
              <a:latin typeface="Poppins" pitchFamily="2" charset="77"/>
              <a:ea typeface="+mn-lt"/>
              <a:cs typeface="Poppins" pitchFamily="2" charset="77"/>
            </a:rPr>
            <a:t>peer to peer support.</a:t>
          </a:r>
          <a:endParaRPr lang="en-AU" sz="1200" noProof="0">
            <a:latin typeface="Poppins" pitchFamily="2" charset="77"/>
            <a:cs typeface="Poppins" pitchFamily="2" charset="77"/>
          </a:endParaRPr>
        </a:p>
      </dgm:t>
    </dgm:pt>
    <dgm:pt modelId="{6C44EDF7-EFEA-AB48-94C9-B38C3C86BC63}" type="parTrans" cxnId="{CC5D55A9-EBDA-A04F-ACFE-C02763842583}">
      <dgm:prSet/>
      <dgm:spPr/>
      <dgm:t>
        <a:bodyPr/>
        <a:lstStyle/>
        <a:p>
          <a:endParaRPr lang="es-ES"/>
        </a:p>
      </dgm:t>
    </dgm:pt>
    <dgm:pt modelId="{45F6151C-325D-F14D-B966-CC0357A6AE12}" type="sibTrans" cxnId="{CC5D55A9-EBDA-A04F-ACFE-C02763842583}">
      <dgm:prSet/>
      <dgm:spPr/>
      <dgm:t>
        <a:bodyPr/>
        <a:lstStyle/>
        <a:p>
          <a:endParaRPr lang="es-ES"/>
        </a:p>
      </dgm:t>
    </dgm:pt>
    <dgm:pt modelId="{382EF645-B0E6-F641-A2B3-DB82ED4513B7}">
      <dgm:prSet custT="1"/>
      <dgm:spPr>
        <a:noFill/>
        <a:ln>
          <a:noFill/>
        </a:ln>
      </dgm:spPr>
      <dgm:t>
        <a:bodyPr/>
        <a:lstStyle/>
        <a:p>
          <a:pPr>
            <a:spcAft>
              <a:spcPts val="1000"/>
            </a:spcAft>
          </a:pPr>
          <a:r>
            <a:rPr lang="en-AU" sz="1200" b="1" noProof="0">
              <a:solidFill>
                <a:srgbClr val="002060"/>
              </a:solidFill>
              <a:latin typeface="Poppins" pitchFamily="2" charset="77"/>
              <a:ea typeface="+mn-lt"/>
              <a:cs typeface="Poppins" pitchFamily="2" charset="77"/>
            </a:rPr>
            <a:t>Capacity building </a:t>
          </a:r>
          <a:r>
            <a:rPr lang="en-AU" sz="1200" noProof="0">
              <a:solidFill>
                <a:srgbClr val="002060"/>
              </a:solidFill>
              <a:latin typeface="Poppins" pitchFamily="2" charset="77"/>
              <a:ea typeface="+mn-lt"/>
              <a:cs typeface="Poppins" pitchFamily="2" charset="77"/>
            </a:rPr>
            <a:t>of public officials + </a:t>
          </a:r>
          <a:r>
            <a:rPr lang="en-AU" sz="1200" b="1" noProof="0">
              <a:solidFill>
                <a:srgbClr val="002060"/>
              </a:solidFill>
              <a:latin typeface="Poppins" pitchFamily="2" charset="77"/>
              <a:ea typeface="+mn-lt"/>
              <a:cs typeface="Poppins" pitchFamily="2" charset="77"/>
            </a:rPr>
            <a:t>technical tools.</a:t>
          </a:r>
          <a:endParaRPr lang="en-AU" sz="1200" noProof="0">
            <a:latin typeface="Poppins" pitchFamily="2" charset="77"/>
            <a:cs typeface="Poppins" pitchFamily="2" charset="77"/>
          </a:endParaRPr>
        </a:p>
      </dgm:t>
    </dgm:pt>
    <dgm:pt modelId="{8E679DC5-42AE-1D4B-B8F7-2B735C185F22}" type="parTrans" cxnId="{DEBFFE9A-CAEF-4948-9882-EF49A07F3F86}">
      <dgm:prSet/>
      <dgm:spPr/>
      <dgm:t>
        <a:bodyPr/>
        <a:lstStyle/>
        <a:p>
          <a:endParaRPr lang="es-ES"/>
        </a:p>
      </dgm:t>
    </dgm:pt>
    <dgm:pt modelId="{5472BE68-4B6A-F546-9DB0-879EC02AE61E}" type="sibTrans" cxnId="{DEBFFE9A-CAEF-4948-9882-EF49A07F3F86}">
      <dgm:prSet/>
      <dgm:spPr/>
      <dgm:t>
        <a:bodyPr/>
        <a:lstStyle/>
        <a:p>
          <a:endParaRPr lang="es-ES"/>
        </a:p>
      </dgm:t>
    </dgm:pt>
    <dgm:pt modelId="{9182E207-A1E5-4640-9D8E-B0A33CFAC038}">
      <dgm:prSet phldrT="[Texto]" custT="1"/>
      <dgm:spPr>
        <a:noFill/>
        <a:ln>
          <a:noFill/>
        </a:ln>
      </dgm:spPr>
      <dgm:t>
        <a:bodyPr/>
        <a:lstStyle/>
        <a:p>
          <a:pPr>
            <a:spcAft>
              <a:spcPts val="1000"/>
            </a:spcAft>
          </a:pPr>
          <a:r>
            <a:rPr lang="en-AU" sz="1200" b="0" noProof="0">
              <a:solidFill>
                <a:srgbClr val="002060"/>
              </a:solidFill>
              <a:latin typeface="Poppins" pitchFamily="2" charset="77"/>
              <a:ea typeface="+mn-lt"/>
              <a:cs typeface="Poppins" pitchFamily="2" charset="77"/>
            </a:rPr>
            <a:t>Global </a:t>
          </a:r>
          <a:r>
            <a:rPr lang="en-AU" sz="1200" b="1" noProof="0">
              <a:solidFill>
                <a:srgbClr val="002060"/>
              </a:solidFill>
              <a:latin typeface="Poppins" pitchFamily="2" charset="77"/>
              <a:ea typeface="+mn-lt"/>
              <a:cs typeface="Poppins" pitchFamily="2" charset="77"/>
            </a:rPr>
            <a:t>UNDP certification.</a:t>
          </a:r>
          <a:endParaRPr lang="en-AU" sz="1200" noProof="0">
            <a:latin typeface="Poppins" pitchFamily="2" charset="77"/>
            <a:cs typeface="Poppins" pitchFamily="2" charset="77"/>
          </a:endParaRPr>
        </a:p>
      </dgm:t>
    </dgm:pt>
    <dgm:pt modelId="{C5218833-168B-B74A-B96B-651FCC24DE67}" type="parTrans" cxnId="{8EB48EFC-6303-3042-9AFD-A49BAE38C46A}">
      <dgm:prSet/>
      <dgm:spPr/>
      <dgm:t>
        <a:bodyPr/>
        <a:lstStyle/>
        <a:p>
          <a:endParaRPr lang="es-ES"/>
        </a:p>
      </dgm:t>
    </dgm:pt>
    <dgm:pt modelId="{2CF6E02B-415C-4443-BDC8-C6BE81F9D58A}" type="sibTrans" cxnId="{8EB48EFC-6303-3042-9AFD-A49BAE38C46A}">
      <dgm:prSet/>
      <dgm:spPr/>
      <dgm:t>
        <a:bodyPr/>
        <a:lstStyle/>
        <a:p>
          <a:endParaRPr lang="es-ES"/>
        </a:p>
      </dgm:t>
    </dgm:pt>
    <dgm:pt modelId="{BA9CBBA6-D7B2-AD42-A19D-E3D7E928ECC1}">
      <dgm:prSet phldrT="[Texto]" custT="1"/>
      <dgm:spPr>
        <a:noFill/>
        <a:ln>
          <a:noFill/>
        </a:ln>
      </dgm:spPr>
      <dgm:t>
        <a:bodyPr/>
        <a:lstStyle/>
        <a:p>
          <a:pPr>
            <a:spcAft>
              <a:spcPts val="1000"/>
            </a:spcAft>
          </a:pPr>
          <a:r>
            <a:rPr lang="en-AU" sz="1200" b="0" noProof="0">
              <a:solidFill>
                <a:srgbClr val="002060"/>
              </a:solidFill>
              <a:latin typeface="Poppins" pitchFamily="2" charset="77"/>
              <a:ea typeface="+mn-lt"/>
              <a:cs typeface="Poppins" pitchFamily="2" charset="77"/>
            </a:rPr>
            <a:t>Global, regional and national </a:t>
          </a:r>
          <a:r>
            <a:rPr lang="en-AU" sz="1200" b="1" noProof="0">
              <a:solidFill>
                <a:srgbClr val="002060"/>
              </a:solidFill>
              <a:latin typeface="Poppins" pitchFamily="2" charset="77"/>
              <a:ea typeface="+mn-lt"/>
              <a:cs typeface="Poppins" pitchFamily="2" charset="77"/>
            </a:rPr>
            <a:t>visibility.</a:t>
          </a:r>
          <a:endParaRPr lang="en-AU" sz="1200" noProof="0">
            <a:latin typeface="Poppins" pitchFamily="2" charset="77"/>
            <a:cs typeface="Poppins" pitchFamily="2" charset="77"/>
          </a:endParaRPr>
        </a:p>
      </dgm:t>
    </dgm:pt>
    <dgm:pt modelId="{AD0563C9-31BA-D04A-8A1B-726DAACD169D}" type="parTrans" cxnId="{398B2EDA-DB78-AE44-965A-140CE4B680F4}">
      <dgm:prSet/>
      <dgm:spPr/>
      <dgm:t>
        <a:bodyPr/>
        <a:lstStyle/>
        <a:p>
          <a:endParaRPr lang="es-ES"/>
        </a:p>
      </dgm:t>
    </dgm:pt>
    <dgm:pt modelId="{E6675A40-6F55-9641-8DEC-C137415E2924}" type="sibTrans" cxnId="{398B2EDA-DB78-AE44-965A-140CE4B680F4}">
      <dgm:prSet/>
      <dgm:spPr/>
      <dgm:t>
        <a:bodyPr/>
        <a:lstStyle/>
        <a:p>
          <a:endParaRPr lang="es-ES"/>
        </a:p>
      </dgm:t>
    </dgm:pt>
    <dgm:pt modelId="{20FC8E73-9DFD-294F-BDD9-9E648D216090}">
      <dgm:prSet custT="1"/>
      <dgm:spPr>
        <a:noFill/>
        <a:ln>
          <a:noFill/>
        </a:ln>
      </dgm:spPr>
      <dgm:t>
        <a:bodyPr/>
        <a:lstStyle/>
        <a:p>
          <a:pPr>
            <a:spcAft>
              <a:spcPts val="1000"/>
            </a:spcAft>
            <a:buFont typeface="Wingdings" pitchFamily="2" charset="2"/>
            <a:buChar char="§"/>
          </a:pPr>
          <a:r>
            <a:rPr lang="en-AU" sz="1200" b="1" noProof="0">
              <a:solidFill>
                <a:srgbClr val="002060"/>
              </a:solidFill>
              <a:latin typeface="Poppins" pitchFamily="2" charset="77"/>
              <a:ea typeface="+mn-lt"/>
              <a:cs typeface="Poppins" pitchFamily="2" charset="77"/>
            </a:rPr>
            <a:t>Capacity building </a:t>
          </a:r>
          <a:r>
            <a:rPr lang="en-AU" sz="1200" noProof="0">
              <a:solidFill>
                <a:srgbClr val="002060"/>
              </a:solidFill>
              <a:latin typeface="Poppins" pitchFamily="2" charset="77"/>
              <a:ea typeface="+mn-lt"/>
              <a:cs typeface="Poppins" pitchFamily="2" charset="77"/>
            </a:rPr>
            <a:t>of public officials + </a:t>
          </a:r>
          <a:r>
            <a:rPr lang="en-AU" sz="1200" b="1" noProof="0">
              <a:solidFill>
                <a:srgbClr val="002060"/>
              </a:solidFill>
              <a:latin typeface="Poppins" pitchFamily="2" charset="77"/>
              <a:ea typeface="+mn-lt"/>
              <a:cs typeface="Poppins" pitchFamily="2" charset="77"/>
            </a:rPr>
            <a:t>technical tools.</a:t>
          </a:r>
          <a:endParaRPr lang="en-AU" sz="1200" noProof="0">
            <a:latin typeface="Poppins" pitchFamily="2" charset="77"/>
            <a:cs typeface="Poppins" pitchFamily="2" charset="77"/>
          </a:endParaRPr>
        </a:p>
      </dgm:t>
    </dgm:pt>
    <dgm:pt modelId="{105192AD-5F2F-744B-B500-28705ACD5349}" type="parTrans" cxnId="{93D1D4AD-6018-1244-AEF5-7752ABFD73B3}">
      <dgm:prSet/>
      <dgm:spPr/>
      <dgm:t>
        <a:bodyPr/>
        <a:lstStyle/>
        <a:p>
          <a:endParaRPr lang="es-ES"/>
        </a:p>
      </dgm:t>
    </dgm:pt>
    <dgm:pt modelId="{252E046C-B61B-F24F-A449-94C6E5744E52}" type="sibTrans" cxnId="{93D1D4AD-6018-1244-AEF5-7752ABFD73B3}">
      <dgm:prSet/>
      <dgm:spPr/>
      <dgm:t>
        <a:bodyPr/>
        <a:lstStyle/>
        <a:p>
          <a:endParaRPr lang="es-ES"/>
        </a:p>
      </dgm:t>
    </dgm:pt>
    <dgm:pt modelId="{8AC16534-A170-3742-BFE7-D1B69BC84F6F}">
      <dgm:prSet phldrT="[Texto]" custT="1"/>
      <dgm:spPr>
        <a:noFill/>
        <a:ln>
          <a:noFill/>
        </a:ln>
      </dgm:spPr>
      <dgm:t>
        <a:bodyPr/>
        <a:lstStyle/>
        <a:p>
          <a:pPr>
            <a:spcAft>
              <a:spcPts val="1000"/>
            </a:spcAft>
            <a:buClr>
              <a:srgbClr val="FC8638"/>
            </a:buClr>
            <a:buFont typeface="Wingdings" pitchFamily="2" charset="2"/>
            <a:buChar char="§"/>
          </a:pPr>
          <a:r>
            <a:rPr lang="en-AU" sz="1200" b="0" noProof="0">
              <a:solidFill>
                <a:srgbClr val="002060"/>
              </a:solidFill>
              <a:latin typeface="Poppins" pitchFamily="2" charset="77"/>
              <a:ea typeface="+mn-lt"/>
              <a:cs typeface="Poppins" pitchFamily="2" charset="77"/>
            </a:rPr>
            <a:t>Seal online </a:t>
          </a:r>
          <a:r>
            <a:rPr lang="en-AU" sz="1200" b="1" noProof="0">
              <a:solidFill>
                <a:srgbClr val="002060"/>
              </a:solidFill>
              <a:latin typeface="Poppins" pitchFamily="2" charset="77"/>
              <a:ea typeface="+mn-lt"/>
              <a:cs typeface="Poppins" pitchFamily="2" charset="77"/>
            </a:rPr>
            <a:t>platform</a:t>
          </a:r>
          <a:r>
            <a:rPr lang="en-AU" sz="1200" noProof="0">
              <a:solidFill>
                <a:srgbClr val="002060"/>
              </a:solidFill>
              <a:latin typeface="Poppins" pitchFamily="2" charset="77"/>
              <a:ea typeface="+mn-lt"/>
              <a:cs typeface="Poppins" pitchFamily="2" charset="77"/>
            </a:rPr>
            <a:t>.</a:t>
          </a:r>
          <a:endParaRPr lang="en-AU" sz="1200" noProof="0">
            <a:latin typeface="Poppins" pitchFamily="2" charset="77"/>
            <a:cs typeface="Poppins" pitchFamily="2" charset="77"/>
          </a:endParaRPr>
        </a:p>
      </dgm:t>
    </dgm:pt>
    <dgm:pt modelId="{183DC8C6-C4C0-F24C-91AD-16FF6048C11A}" type="parTrans" cxnId="{DDFAE2C3-D709-F447-896F-2C939D3843B4}">
      <dgm:prSet/>
      <dgm:spPr/>
      <dgm:t>
        <a:bodyPr/>
        <a:lstStyle/>
        <a:p>
          <a:endParaRPr lang="es-ES"/>
        </a:p>
      </dgm:t>
    </dgm:pt>
    <dgm:pt modelId="{D9E444D9-09F8-5843-A7DE-92868DF9C429}" type="sibTrans" cxnId="{DDFAE2C3-D709-F447-896F-2C939D3843B4}">
      <dgm:prSet/>
      <dgm:spPr/>
      <dgm:t>
        <a:bodyPr/>
        <a:lstStyle/>
        <a:p>
          <a:endParaRPr lang="es-ES"/>
        </a:p>
      </dgm:t>
    </dgm:pt>
    <dgm:pt modelId="{C4C06BB6-A42A-FE47-98E9-501DF8DBEF9E}">
      <dgm:prSet custT="1"/>
      <dgm:spPr>
        <a:noFill/>
        <a:ln>
          <a:noFill/>
        </a:ln>
      </dgm:spPr>
      <dgm:t>
        <a:bodyPr/>
        <a:lstStyle/>
        <a:p>
          <a:pPr>
            <a:spcAft>
              <a:spcPts val="1000"/>
            </a:spcAft>
          </a:pPr>
          <a:r>
            <a:rPr lang="en-AU" sz="1200" noProof="0">
              <a:solidFill>
                <a:srgbClr val="002060"/>
              </a:solidFill>
              <a:latin typeface="Poppins" pitchFamily="2" charset="77"/>
              <a:ea typeface="+mn-lt"/>
              <a:cs typeface="Poppins" pitchFamily="2" charset="77"/>
            </a:rPr>
            <a:t>Validated Baseline Report with recommendations. </a:t>
          </a:r>
          <a:endParaRPr lang="en-AU" sz="1200" noProof="0">
            <a:latin typeface="Poppins" pitchFamily="2" charset="77"/>
            <a:cs typeface="Poppins" pitchFamily="2" charset="77"/>
          </a:endParaRPr>
        </a:p>
      </dgm:t>
    </dgm:pt>
    <dgm:pt modelId="{F55F056C-975B-894D-87A5-929C07417413}" type="parTrans" cxnId="{9FB7CC19-F64E-7D40-81CF-3A0011B2C745}">
      <dgm:prSet/>
      <dgm:spPr/>
      <dgm:t>
        <a:bodyPr/>
        <a:lstStyle/>
        <a:p>
          <a:endParaRPr lang="es-ES"/>
        </a:p>
      </dgm:t>
    </dgm:pt>
    <dgm:pt modelId="{E6F87A0D-16F9-EC40-BB41-8C7531E42887}" type="sibTrans" cxnId="{9FB7CC19-F64E-7D40-81CF-3A0011B2C745}">
      <dgm:prSet/>
      <dgm:spPr/>
      <dgm:t>
        <a:bodyPr/>
        <a:lstStyle/>
        <a:p>
          <a:endParaRPr lang="es-ES"/>
        </a:p>
      </dgm:t>
    </dgm:pt>
    <dgm:pt modelId="{9455E71F-F601-F54A-826A-6155090A401E}">
      <dgm:prSet phldrT="[Texto]" custT="1"/>
      <dgm:spPr>
        <a:noFill/>
        <a:ln>
          <a:noFill/>
        </a:ln>
      </dgm:spPr>
      <dgm:t>
        <a:bodyPr/>
        <a:lstStyle/>
        <a:p>
          <a:pPr>
            <a:spcAft>
              <a:spcPts val="1000"/>
            </a:spcAft>
            <a:buClr>
              <a:srgbClr val="FC8638"/>
            </a:buClr>
            <a:buFont typeface="Wingdings" pitchFamily="2" charset="2"/>
            <a:buChar char="§"/>
          </a:pPr>
          <a:r>
            <a:rPr lang="en-AU" sz="1200" noProof="0">
              <a:solidFill>
                <a:srgbClr val="002060"/>
              </a:solidFill>
              <a:latin typeface="Poppins" pitchFamily="2" charset="77"/>
              <a:cs typeface="Poppins" pitchFamily="2" charset="77"/>
            </a:rPr>
            <a:t> Dedicated </a:t>
          </a:r>
          <a:r>
            <a:rPr lang="en-AU" sz="1200" b="1" noProof="0">
              <a:solidFill>
                <a:srgbClr val="002060"/>
              </a:solidFill>
              <a:latin typeface="Poppins" pitchFamily="2" charset="77"/>
              <a:cs typeface="Poppins" pitchFamily="2" charset="77"/>
            </a:rPr>
            <a:t>national gender advisor.</a:t>
          </a:r>
        </a:p>
      </dgm:t>
    </dgm:pt>
    <dgm:pt modelId="{0570EC54-CCAD-C64E-872D-A83BA54B656C}" type="parTrans" cxnId="{B78E5151-9169-D04C-957B-68E79C2D4E71}">
      <dgm:prSet/>
      <dgm:spPr/>
      <dgm:t>
        <a:bodyPr/>
        <a:lstStyle/>
        <a:p>
          <a:endParaRPr lang="es-ES"/>
        </a:p>
      </dgm:t>
    </dgm:pt>
    <dgm:pt modelId="{BED7EE93-47AF-9C4C-AAD4-5267358964F5}" type="sibTrans" cxnId="{B78E5151-9169-D04C-957B-68E79C2D4E71}">
      <dgm:prSet/>
      <dgm:spPr/>
      <dgm:t>
        <a:bodyPr/>
        <a:lstStyle/>
        <a:p>
          <a:endParaRPr lang="es-ES"/>
        </a:p>
      </dgm:t>
    </dgm:pt>
    <dgm:pt modelId="{9749B666-B9D5-884A-B81D-8A9825E251EF}" type="pres">
      <dgm:prSet presAssocID="{00D346DB-D20F-C441-A0F4-80168BBDBCED}" presName="Name0" presStyleCnt="0">
        <dgm:presLayoutVars>
          <dgm:dir/>
          <dgm:animLvl val="lvl"/>
          <dgm:resizeHandles val="exact"/>
        </dgm:presLayoutVars>
      </dgm:prSet>
      <dgm:spPr/>
    </dgm:pt>
    <dgm:pt modelId="{7842C3B7-2F96-CF43-A387-BAE08BADC005}" type="pres">
      <dgm:prSet presAssocID="{00D346DB-D20F-C441-A0F4-80168BBDBCED}" presName="tSp" presStyleCnt="0"/>
      <dgm:spPr/>
    </dgm:pt>
    <dgm:pt modelId="{BC7DC5D9-01A3-7449-A526-95A06C59D2FB}" type="pres">
      <dgm:prSet presAssocID="{00D346DB-D20F-C441-A0F4-80168BBDBCED}" presName="bSp" presStyleCnt="0"/>
      <dgm:spPr/>
    </dgm:pt>
    <dgm:pt modelId="{512C3B38-DEC7-BF4C-93C2-DD76B08F3EBB}" type="pres">
      <dgm:prSet presAssocID="{00D346DB-D20F-C441-A0F4-80168BBDBCED}" presName="process" presStyleCnt="0"/>
      <dgm:spPr/>
    </dgm:pt>
    <dgm:pt modelId="{D3FE472C-FDAE-DB4E-909D-7FAEC44B39E6}" type="pres">
      <dgm:prSet presAssocID="{2EF8A582-CCF3-9B4B-A9A1-476A16FF3E90}" presName="composite1" presStyleCnt="0"/>
      <dgm:spPr/>
    </dgm:pt>
    <dgm:pt modelId="{95D22293-A1F4-7C47-896F-96D08AA5E832}" type="pres">
      <dgm:prSet presAssocID="{2EF8A582-CCF3-9B4B-A9A1-476A16FF3E90}" presName="dummyNode1" presStyleLbl="node1" presStyleIdx="0" presStyleCnt="5"/>
      <dgm:spPr/>
    </dgm:pt>
    <dgm:pt modelId="{4ABF2A30-3B91-FE4F-98E2-84860AE0AB2B}" type="pres">
      <dgm:prSet presAssocID="{2EF8A582-CCF3-9B4B-A9A1-476A16FF3E90}" presName="childNode1" presStyleLbl="bgAcc1" presStyleIdx="0" presStyleCnt="5" custScaleX="166516" custLinFactNeighborX="3342" custLinFactNeighborY="29819">
        <dgm:presLayoutVars>
          <dgm:bulletEnabled val="1"/>
        </dgm:presLayoutVars>
      </dgm:prSet>
      <dgm:spPr/>
    </dgm:pt>
    <dgm:pt modelId="{88BD8349-3A9D-DC46-A285-27D4DF7CFD4F}" type="pres">
      <dgm:prSet presAssocID="{2EF8A582-CCF3-9B4B-A9A1-476A16FF3E90}" presName="childNode1tx" presStyleLbl="bgAcc1" presStyleIdx="0" presStyleCnt="5">
        <dgm:presLayoutVars>
          <dgm:bulletEnabled val="1"/>
        </dgm:presLayoutVars>
      </dgm:prSet>
      <dgm:spPr/>
    </dgm:pt>
    <dgm:pt modelId="{E3006A20-D588-D44D-A18A-57AAE030D21F}" type="pres">
      <dgm:prSet presAssocID="{2EF8A582-CCF3-9B4B-A9A1-476A16FF3E90}" presName="parentNode1" presStyleLbl="node1" presStyleIdx="0" presStyleCnt="5" custScaleX="145131" custLinFactY="100000" custLinFactNeighborX="-25825" custLinFactNeighborY="153631">
        <dgm:presLayoutVars>
          <dgm:chMax val="1"/>
          <dgm:bulletEnabled val="1"/>
        </dgm:presLayoutVars>
      </dgm:prSet>
      <dgm:spPr/>
    </dgm:pt>
    <dgm:pt modelId="{1B47F121-29EA-8543-9F5E-2B231EC5E69F}" type="pres">
      <dgm:prSet presAssocID="{2EF8A582-CCF3-9B4B-A9A1-476A16FF3E90}" presName="connSite1" presStyleCnt="0"/>
      <dgm:spPr/>
    </dgm:pt>
    <dgm:pt modelId="{80CA0D5E-F624-B449-B16B-DD6ADFB60A42}" type="pres">
      <dgm:prSet presAssocID="{79CBCB4A-FB3D-A446-BCBD-6B1D27B3D522}" presName="Name9" presStyleLbl="sibTrans2D1" presStyleIdx="0" presStyleCnt="4" custAng="1192619" custLinFactNeighborX="-1494" custLinFactNeighborY="13445"/>
      <dgm:spPr/>
    </dgm:pt>
    <dgm:pt modelId="{7BFBB5C1-D3E2-2145-9032-027F03D0F3C5}" type="pres">
      <dgm:prSet presAssocID="{B2660AA2-4AB3-6744-BFEB-598A3DCFC72A}" presName="composite2" presStyleCnt="0"/>
      <dgm:spPr/>
    </dgm:pt>
    <dgm:pt modelId="{E88CF4A2-851B-1B47-91F7-016752FDF180}" type="pres">
      <dgm:prSet presAssocID="{B2660AA2-4AB3-6744-BFEB-598A3DCFC72A}" presName="dummyNode2" presStyleLbl="node1" presStyleIdx="0" presStyleCnt="5"/>
      <dgm:spPr/>
    </dgm:pt>
    <dgm:pt modelId="{08572A70-A6B5-824E-8930-4121869DCBFD}" type="pres">
      <dgm:prSet presAssocID="{B2660AA2-4AB3-6744-BFEB-598A3DCFC72A}" presName="childNode2" presStyleLbl="bgAcc1" presStyleIdx="1" presStyleCnt="5" custScaleX="192373">
        <dgm:presLayoutVars>
          <dgm:bulletEnabled val="1"/>
        </dgm:presLayoutVars>
      </dgm:prSet>
      <dgm:spPr/>
    </dgm:pt>
    <dgm:pt modelId="{86104C80-0112-474B-A334-9A92803E812B}" type="pres">
      <dgm:prSet presAssocID="{B2660AA2-4AB3-6744-BFEB-598A3DCFC72A}" presName="childNode2tx" presStyleLbl="bgAcc1" presStyleIdx="1" presStyleCnt="5">
        <dgm:presLayoutVars>
          <dgm:bulletEnabled val="1"/>
        </dgm:presLayoutVars>
      </dgm:prSet>
      <dgm:spPr/>
    </dgm:pt>
    <dgm:pt modelId="{84A16A92-22A9-8B42-881E-967D24254414}" type="pres">
      <dgm:prSet presAssocID="{B2660AA2-4AB3-6744-BFEB-598A3DCFC72A}" presName="parentNode2" presStyleLbl="node1" presStyleIdx="1" presStyleCnt="5" custScaleX="197115" custLinFactNeighborX="-31231" custLinFactNeighborY="-17703">
        <dgm:presLayoutVars>
          <dgm:chMax val="0"/>
          <dgm:bulletEnabled val="1"/>
        </dgm:presLayoutVars>
      </dgm:prSet>
      <dgm:spPr/>
    </dgm:pt>
    <dgm:pt modelId="{7EC707FE-CC06-C349-8538-1AD15232FB2E}" type="pres">
      <dgm:prSet presAssocID="{B2660AA2-4AB3-6744-BFEB-598A3DCFC72A}" presName="connSite2" presStyleCnt="0"/>
      <dgm:spPr/>
    </dgm:pt>
    <dgm:pt modelId="{1035CE4C-066E-674C-805B-1497E758DA2F}" type="pres">
      <dgm:prSet presAssocID="{57802B41-6D1A-4D4E-BA7F-788A5659B98D}" presName="Name18" presStyleLbl="sibTrans2D1" presStyleIdx="1" presStyleCnt="4"/>
      <dgm:spPr/>
    </dgm:pt>
    <dgm:pt modelId="{93B73FFD-1FEA-F34E-8BBF-C78148C9AC5D}" type="pres">
      <dgm:prSet presAssocID="{9432A740-4B62-2245-91DF-253441302F35}" presName="composite1" presStyleCnt="0"/>
      <dgm:spPr/>
    </dgm:pt>
    <dgm:pt modelId="{1FF17524-4E1F-FC44-9CCD-EF73E785A7BE}" type="pres">
      <dgm:prSet presAssocID="{9432A740-4B62-2245-91DF-253441302F35}" presName="dummyNode1" presStyleLbl="node1" presStyleIdx="1" presStyleCnt="5"/>
      <dgm:spPr/>
    </dgm:pt>
    <dgm:pt modelId="{2C47D143-30DB-C04B-88F0-C5C9F27F8F42}" type="pres">
      <dgm:prSet presAssocID="{9432A740-4B62-2245-91DF-253441302F35}" presName="childNode1" presStyleLbl="bgAcc1" presStyleIdx="2" presStyleCnt="5" custScaleX="205671" custLinFactNeighborX="5565" custLinFactNeighborY="-26287">
        <dgm:presLayoutVars>
          <dgm:bulletEnabled val="1"/>
        </dgm:presLayoutVars>
      </dgm:prSet>
      <dgm:spPr/>
    </dgm:pt>
    <dgm:pt modelId="{5B9C8192-1F0E-D548-A9DB-1C7B9BBD746C}" type="pres">
      <dgm:prSet presAssocID="{9432A740-4B62-2245-91DF-253441302F35}" presName="childNode1tx" presStyleLbl="bgAcc1" presStyleIdx="2" presStyleCnt="5">
        <dgm:presLayoutVars>
          <dgm:bulletEnabled val="1"/>
        </dgm:presLayoutVars>
      </dgm:prSet>
      <dgm:spPr/>
    </dgm:pt>
    <dgm:pt modelId="{804381CD-CF28-E646-A8FF-D61A39A53CAC}" type="pres">
      <dgm:prSet presAssocID="{9432A740-4B62-2245-91DF-253441302F35}" presName="parentNode1" presStyleLbl="node1" presStyleIdx="2" presStyleCnt="5" custScaleX="204814" custScaleY="199968" custLinFactY="267329" custLinFactNeighborX="-21322" custLinFactNeighborY="300000">
        <dgm:presLayoutVars>
          <dgm:chMax val="1"/>
          <dgm:bulletEnabled val="1"/>
        </dgm:presLayoutVars>
      </dgm:prSet>
      <dgm:spPr/>
    </dgm:pt>
    <dgm:pt modelId="{9F207168-76FF-5541-914B-648E9CB36960}" type="pres">
      <dgm:prSet presAssocID="{9432A740-4B62-2245-91DF-253441302F35}" presName="connSite1" presStyleCnt="0"/>
      <dgm:spPr/>
    </dgm:pt>
    <dgm:pt modelId="{8BBAA89F-BF31-AB41-90D7-FAA9CA8DB64C}" type="pres">
      <dgm:prSet presAssocID="{12B61DD7-D870-1B4C-A106-1120731746A6}" presName="Name9" presStyleLbl="sibTrans2D1" presStyleIdx="2" presStyleCnt="4" custLinFactNeighborX="3005" custLinFactNeighborY="4508"/>
      <dgm:spPr/>
    </dgm:pt>
    <dgm:pt modelId="{2F62A38A-DC90-A14C-BEDF-365097F6B6D3}" type="pres">
      <dgm:prSet presAssocID="{C9AF05A8-1F9E-6B4A-8F81-08E5840CF047}" presName="composite2" presStyleCnt="0"/>
      <dgm:spPr/>
    </dgm:pt>
    <dgm:pt modelId="{E872F5A9-96D2-664A-82AF-50916F242343}" type="pres">
      <dgm:prSet presAssocID="{C9AF05A8-1F9E-6B4A-8F81-08E5840CF047}" presName="dummyNode2" presStyleLbl="node1" presStyleIdx="2" presStyleCnt="5"/>
      <dgm:spPr/>
    </dgm:pt>
    <dgm:pt modelId="{BFB1C005-79CE-3945-88D4-74BEB2343278}" type="pres">
      <dgm:prSet presAssocID="{C9AF05A8-1F9E-6B4A-8F81-08E5840CF047}" presName="childNode2" presStyleLbl="bgAcc1" presStyleIdx="3" presStyleCnt="5" custScaleX="168728" custLinFactNeighborY="17816">
        <dgm:presLayoutVars>
          <dgm:bulletEnabled val="1"/>
        </dgm:presLayoutVars>
      </dgm:prSet>
      <dgm:spPr/>
    </dgm:pt>
    <dgm:pt modelId="{FED6FD57-9523-E149-930E-2DD0EA1F02DF}" type="pres">
      <dgm:prSet presAssocID="{C9AF05A8-1F9E-6B4A-8F81-08E5840CF047}" presName="childNode2tx" presStyleLbl="bgAcc1" presStyleIdx="3" presStyleCnt="5">
        <dgm:presLayoutVars>
          <dgm:bulletEnabled val="1"/>
        </dgm:presLayoutVars>
      </dgm:prSet>
      <dgm:spPr/>
    </dgm:pt>
    <dgm:pt modelId="{FA10861A-B502-904B-ABB1-7904F46A3C62}" type="pres">
      <dgm:prSet presAssocID="{C9AF05A8-1F9E-6B4A-8F81-08E5840CF047}" presName="parentNode2" presStyleLbl="node1" presStyleIdx="3" presStyleCnt="5" custScaleX="194436" custScaleY="142152" custLinFactNeighborX="-14009" custLinFactNeighborY="2405">
        <dgm:presLayoutVars>
          <dgm:chMax val="0"/>
          <dgm:bulletEnabled val="1"/>
        </dgm:presLayoutVars>
      </dgm:prSet>
      <dgm:spPr/>
    </dgm:pt>
    <dgm:pt modelId="{74006CCB-06F0-DE4D-ACC2-A3DD63DAAC7F}" type="pres">
      <dgm:prSet presAssocID="{C9AF05A8-1F9E-6B4A-8F81-08E5840CF047}" presName="connSite2" presStyleCnt="0"/>
      <dgm:spPr/>
    </dgm:pt>
    <dgm:pt modelId="{6C9ED6A7-CD6B-1949-8864-5B99D1999821}" type="pres">
      <dgm:prSet presAssocID="{A0738C9D-FB6E-4945-9C04-3F8F31F6FA6A}" presName="Name18" presStyleLbl="sibTrans2D1" presStyleIdx="3" presStyleCnt="4"/>
      <dgm:spPr/>
    </dgm:pt>
    <dgm:pt modelId="{83D4D49C-1711-7C47-81D0-7DC540B93A7D}" type="pres">
      <dgm:prSet presAssocID="{C7831782-DD4B-0744-BAE0-0FCE6E6CDE40}" presName="composite1" presStyleCnt="0"/>
      <dgm:spPr/>
    </dgm:pt>
    <dgm:pt modelId="{D60FA034-BBBC-8E4C-8AFE-050DAB9BEFAA}" type="pres">
      <dgm:prSet presAssocID="{C7831782-DD4B-0744-BAE0-0FCE6E6CDE40}" presName="dummyNode1" presStyleLbl="node1" presStyleIdx="3" presStyleCnt="5"/>
      <dgm:spPr/>
    </dgm:pt>
    <dgm:pt modelId="{F6ACE164-7BC9-5B44-815E-B0FC6867D825}" type="pres">
      <dgm:prSet presAssocID="{C7831782-DD4B-0744-BAE0-0FCE6E6CDE40}" presName="childNode1" presStyleLbl="bgAcc1" presStyleIdx="4" presStyleCnt="5" custScaleX="127333">
        <dgm:presLayoutVars>
          <dgm:bulletEnabled val="1"/>
        </dgm:presLayoutVars>
      </dgm:prSet>
      <dgm:spPr/>
    </dgm:pt>
    <dgm:pt modelId="{81B7861C-FA0B-3447-9C2F-7E28027452CC}" type="pres">
      <dgm:prSet presAssocID="{C7831782-DD4B-0744-BAE0-0FCE6E6CDE40}" presName="childNode1tx" presStyleLbl="bgAcc1" presStyleIdx="4" presStyleCnt="5">
        <dgm:presLayoutVars>
          <dgm:bulletEnabled val="1"/>
        </dgm:presLayoutVars>
      </dgm:prSet>
      <dgm:spPr/>
    </dgm:pt>
    <dgm:pt modelId="{0BC2610D-CD8C-184F-924C-543D8154E965}" type="pres">
      <dgm:prSet presAssocID="{C7831782-DD4B-0744-BAE0-0FCE6E6CDE40}" presName="parentNode1" presStyleLbl="node1" presStyleIdx="4" presStyleCnt="5" custScaleX="167829" custLinFactY="27373" custLinFactNeighborX="-11794" custLinFactNeighborY="100000">
        <dgm:presLayoutVars>
          <dgm:chMax val="1"/>
          <dgm:bulletEnabled val="1"/>
        </dgm:presLayoutVars>
      </dgm:prSet>
      <dgm:spPr/>
    </dgm:pt>
    <dgm:pt modelId="{6281322A-98AD-EE40-8DAA-EA3D1203A004}" type="pres">
      <dgm:prSet presAssocID="{C7831782-DD4B-0744-BAE0-0FCE6E6CDE40}" presName="connSite1" presStyleCnt="0"/>
      <dgm:spPr/>
    </dgm:pt>
  </dgm:ptLst>
  <dgm:cxnLst>
    <dgm:cxn modelId="{803DBB01-47AE-7248-9858-B2051AD02EE2}" srcId="{00D346DB-D20F-C441-A0F4-80168BBDBCED}" destId="{C7831782-DD4B-0744-BAE0-0FCE6E6CDE40}" srcOrd="4" destOrd="0" parTransId="{23C23771-7CE9-5F46-8BA4-84C7CFFBCD75}" sibTransId="{4C6F75BA-03D8-D54D-8E62-81D9000B7979}"/>
    <dgm:cxn modelId="{00E0AE0A-46CF-8B41-8E86-55D15F86DA6E}" srcId="{00D346DB-D20F-C441-A0F4-80168BBDBCED}" destId="{2EF8A582-CCF3-9B4B-A9A1-476A16FF3E90}" srcOrd="0" destOrd="0" parTransId="{32617A85-8552-0042-8DE1-F3E430B6E8A7}" sibTransId="{79CBCB4A-FB3D-A446-BCBD-6B1D27B3D522}"/>
    <dgm:cxn modelId="{FCA8F20D-B2EE-3D40-993C-033E87DCA99C}" type="presOf" srcId="{781C3952-115C-CE41-AF7A-72BE9867830F}" destId="{88BD8349-3A9D-DC46-A285-27D4DF7CFD4F}" srcOrd="1" destOrd="0" presId="urn:microsoft.com/office/officeart/2005/8/layout/hProcess4"/>
    <dgm:cxn modelId="{93DE390F-FBCB-6749-87A1-F86D9AFB7B37}" type="presOf" srcId="{C9AF05A8-1F9E-6B4A-8F81-08E5840CF047}" destId="{FA10861A-B502-904B-ABB1-7904F46A3C62}" srcOrd="0" destOrd="0" presId="urn:microsoft.com/office/officeart/2005/8/layout/hProcess4"/>
    <dgm:cxn modelId="{9FB7CC19-F64E-7D40-81CF-3A0011B2C745}" srcId="{B2660AA2-4AB3-6744-BFEB-598A3DCFC72A}" destId="{C4C06BB6-A42A-FE47-98E9-501DF8DBEF9E}" srcOrd="1" destOrd="0" parTransId="{F55F056C-975B-894D-87A5-929C07417413}" sibTransId="{E6F87A0D-16F9-EC40-BB41-8C7531E42887}"/>
    <dgm:cxn modelId="{E870EA19-A36E-484C-9F04-2C6250D74D05}" type="presOf" srcId="{BA9CBBA6-D7B2-AD42-A19D-E3D7E928ECC1}" destId="{F6ACE164-7BC9-5B44-815E-B0FC6867D825}" srcOrd="0" destOrd="1" presId="urn:microsoft.com/office/officeart/2005/8/layout/hProcess4"/>
    <dgm:cxn modelId="{802A6E1D-691D-4A4B-AC8D-75886AA02DF1}" type="presOf" srcId="{8AC16534-A170-3742-BFE7-D1B69BC84F6F}" destId="{4ABF2A30-3B91-FE4F-98E2-84860AE0AB2B}" srcOrd="0" destOrd="1" presId="urn:microsoft.com/office/officeart/2005/8/layout/hProcess4"/>
    <dgm:cxn modelId="{87C19323-CC64-3E41-89D2-C29C60BDAAE1}" type="presOf" srcId="{2C86DC74-A569-5249-BEF7-E8A642C41386}" destId="{2C47D143-30DB-C04B-88F0-C5C9F27F8F42}" srcOrd="0" destOrd="3" presId="urn:microsoft.com/office/officeart/2005/8/layout/hProcess4"/>
    <dgm:cxn modelId="{C6F8F928-597C-E94F-9B55-EF0C432E787F}" type="presOf" srcId="{382EF645-B0E6-F641-A2B3-DB82ED4513B7}" destId="{08572A70-A6B5-824E-8930-4121869DCBFD}" srcOrd="0" destOrd="2" presId="urn:microsoft.com/office/officeart/2005/8/layout/hProcess4"/>
    <dgm:cxn modelId="{D2B8662A-D420-5D4B-B54A-F0B8D4F95E6B}" type="presOf" srcId="{2EDB5D8E-593B-9344-A9DA-131A2543B6D4}" destId="{5B9C8192-1F0E-D548-A9DB-1C7B9BBD746C}" srcOrd="1" destOrd="0" presId="urn:microsoft.com/office/officeart/2005/8/layout/hProcess4"/>
    <dgm:cxn modelId="{E97C252B-EB19-8347-AC38-C5D8D218CB67}" srcId="{00D346DB-D20F-C441-A0F4-80168BBDBCED}" destId="{B2660AA2-4AB3-6744-BFEB-598A3DCFC72A}" srcOrd="1" destOrd="0" parTransId="{3D51BF33-6276-EA4A-A529-C8B328FF360E}" sibTransId="{57802B41-6D1A-4D4E-BA7F-788A5659B98D}"/>
    <dgm:cxn modelId="{BCA59B2D-B4C7-2E49-A091-16F16131EFB0}" type="presOf" srcId="{9455E71F-F601-F54A-826A-6155090A401E}" destId="{88BD8349-3A9D-DC46-A285-27D4DF7CFD4F}" srcOrd="1" destOrd="2" presId="urn:microsoft.com/office/officeart/2005/8/layout/hProcess4"/>
    <dgm:cxn modelId="{2B169560-7336-9E4C-8321-D43CE4E4EDB8}" type="presOf" srcId="{B2660AA2-4AB3-6744-BFEB-598A3DCFC72A}" destId="{84A16A92-22A9-8B42-881E-967D24254414}" srcOrd="0" destOrd="0" presId="urn:microsoft.com/office/officeart/2005/8/layout/hProcess4"/>
    <dgm:cxn modelId="{B9324247-2F0B-2440-9E8A-96EEA64D8564}" type="presOf" srcId="{781C3952-115C-CE41-AF7A-72BE9867830F}" destId="{4ABF2A30-3B91-FE4F-98E2-84860AE0AB2B}" srcOrd="0" destOrd="0" presId="urn:microsoft.com/office/officeart/2005/8/layout/hProcess4"/>
    <dgm:cxn modelId="{2579D149-4E3E-B042-B546-1A1800DCADF9}" type="presOf" srcId="{57802B41-6D1A-4D4E-BA7F-788A5659B98D}" destId="{1035CE4C-066E-674C-805B-1497E758DA2F}" srcOrd="0" destOrd="0" presId="urn:microsoft.com/office/officeart/2005/8/layout/hProcess4"/>
    <dgm:cxn modelId="{B24CD16D-3607-2743-971D-F2E6AC9D33D4}" type="presOf" srcId="{F7A6AAC0-BE83-2A42-9C22-8218728DCBF4}" destId="{86104C80-0112-474B-A334-9A92803E812B}" srcOrd="1" destOrd="0" presId="urn:microsoft.com/office/officeart/2005/8/layout/hProcess4"/>
    <dgm:cxn modelId="{7213BE70-D9C9-A440-9AFA-0B3F0E5090C5}" type="presOf" srcId="{676A46DF-E518-464A-AA77-E921677E7CB8}" destId="{5B9C8192-1F0E-D548-A9DB-1C7B9BBD746C}" srcOrd="1" destOrd="4" presId="urn:microsoft.com/office/officeart/2005/8/layout/hProcess4"/>
    <dgm:cxn modelId="{B78E5151-9169-D04C-957B-68E79C2D4E71}" srcId="{2EF8A582-CCF3-9B4B-A9A1-476A16FF3E90}" destId="{9455E71F-F601-F54A-826A-6155090A401E}" srcOrd="2" destOrd="0" parTransId="{0570EC54-CCAD-C64E-872D-A83BA54B656C}" sibTransId="{BED7EE93-47AF-9C4C-AAD4-5267358964F5}"/>
    <dgm:cxn modelId="{730E0672-9F52-984C-A9BE-BE90049F85EE}" type="presOf" srcId="{8697BE3B-3269-404F-B986-B5735427AC48}" destId="{BFB1C005-79CE-3945-88D4-74BEB2343278}" srcOrd="0" destOrd="0" presId="urn:microsoft.com/office/officeart/2005/8/layout/hProcess4"/>
    <dgm:cxn modelId="{08C79A53-41A5-F640-98D0-A29D3AE2AFD7}" type="presOf" srcId="{8AC16534-A170-3742-BFE7-D1B69BC84F6F}" destId="{88BD8349-3A9D-DC46-A285-27D4DF7CFD4F}" srcOrd="1" destOrd="1" presId="urn:microsoft.com/office/officeart/2005/8/layout/hProcess4"/>
    <dgm:cxn modelId="{E605D973-38B6-9941-B52B-E63B47BD355C}" srcId="{C9AF05A8-1F9E-6B4A-8F81-08E5840CF047}" destId="{8697BE3B-3269-404F-B986-B5735427AC48}" srcOrd="0" destOrd="0" parTransId="{C81F6176-B671-A64E-B1A8-FB5745554C74}" sibTransId="{D009EE9A-D45C-3C49-91EE-752823FE28D6}"/>
    <dgm:cxn modelId="{9FDCDA53-737C-3B4E-8987-D20AAD29C706}" type="presOf" srcId="{00D346DB-D20F-C441-A0F4-80168BBDBCED}" destId="{9749B666-B9D5-884A-B81D-8A9825E251EF}" srcOrd="0" destOrd="0" presId="urn:microsoft.com/office/officeart/2005/8/layout/hProcess4"/>
    <dgm:cxn modelId="{EE72E453-CF5C-4847-8592-ECDC7286000D}" srcId="{B2660AA2-4AB3-6744-BFEB-598A3DCFC72A}" destId="{F7A6AAC0-BE83-2A42-9C22-8218728DCBF4}" srcOrd="0" destOrd="0" parTransId="{354D218E-4C35-3B4A-B841-DD9B70E967A9}" sibTransId="{56EF1266-DD2A-554B-B9E9-AE76BC2264B0}"/>
    <dgm:cxn modelId="{2CC85D54-D0F5-5342-9F6A-AB77217B6DAC}" type="presOf" srcId="{9182E207-A1E5-4640-9D8E-B0A33CFAC038}" destId="{81B7861C-FA0B-3447-9C2F-7E28027452CC}" srcOrd="1" destOrd="0" presId="urn:microsoft.com/office/officeart/2005/8/layout/hProcess4"/>
    <dgm:cxn modelId="{9115B357-23E5-8B4C-9C61-8E94B44012D1}" type="presOf" srcId="{676A46DF-E518-464A-AA77-E921677E7CB8}" destId="{2C47D143-30DB-C04B-88F0-C5C9F27F8F42}" srcOrd="0" destOrd="4" presId="urn:microsoft.com/office/officeart/2005/8/layout/hProcess4"/>
    <dgm:cxn modelId="{66EEF777-CBFC-6D4D-BCF1-B9B37CC0D8D2}" srcId="{9432A740-4B62-2245-91DF-253441302F35}" destId="{9655982B-488E-8443-B6B5-0C081E2A341B}" srcOrd="2" destOrd="0" parTransId="{2863FA3F-115D-6A44-B894-B0AA8036718A}" sibTransId="{2D713CE7-44FD-444A-AD8E-7C2FC34C2A14}"/>
    <dgm:cxn modelId="{D31EBB5A-37B1-6E4D-8E57-C45F5B98C134}" type="presOf" srcId="{C4C06BB6-A42A-FE47-98E9-501DF8DBEF9E}" destId="{86104C80-0112-474B-A334-9A92803E812B}" srcOrd="1" destOrd="1" presId="urn:microsoft.com/office/officeart/2005/8/layout/hProcess4"/>
    <dgm:cxn modelId="{F6343F8E-D819-E443-B0FE-006CC705BB79}" type="presOf" srcId="{79CBCB4A-FB3D-A446-BCBD-6B1D27B3D522}" destId="{80CA0D5E-F624-B449-B16B-DD6ADFB60A42}" srcOrd="0" destOrd="0" presId="urn:microsoft.com/office/officeart/2005/8/layout/hProcess4"/>
    <dgm:cxn modelId="{D1FEBB93-8C84-3A46-A8D0-4AA8F3298E0C}" srcId="{00D346DB-D20F-C441-A0F4-80168BBDBCED}" destId="{C9AF05A8-1F9E-6B4A-8F81-08E5840CF047}" srcOrd="3" destOrd="0" parTransId="{D102851F-5C3C-BE47-92D2-ECFB9F9A7B55}" sibTransId="{A0738C9D-FB6E-4945-9C04-3F8F31F6FA6A}"/>
    <dgm:cxn modelId="{BCEBCF96-EB79-3440-AE09-3FA74A66B3EB}" type="presOf" srcId="{9455E71F-F601-F54A-826A-6155090A401E}" destId="{4ABF2A30-3B91-FE4F-98E2-84860AE0AB2B}" srcOrd="0" destOrd="2" presId="urn:microsoft.com/office/officeart/2005/8/layout/hProcess4"/>
    <dgm:cxn modelId="{92EDA79A-CC21-C043-BA86-4B9AAFABA636}" type="presOf" srcId="{C4C06BB6-A42A-FE47-98E9-501DF8DBEF9E}" destId="{08572A70-A6B5-824E-8930-4121869DCBFD}" srcOrd="0" destOrd="1" presId="urn:microsoft.com/office/officeart/2005/8/layout/hProcess4"/>
    <dgm:cxn modelId="{DEBFFE9A-CAEF-4948-9882-EF49A07F3F86}" srcId="{B2660AA2-4AB3-6744-BFEB-598A3DCFC72A}" destId="{382EF645-B0E6-F641-A2B3-DB82ED4513B7}" srcOrd="2" destOrd="0" parTransId="{8E679DC5-42AE-1D4B-B8F7-2B735C185F22}" sibTransId="{5472BE68-4B6A-F546-9DB0-879EC02AE61E}"/>
    <dgm:cxn modelId="{F08D33A6-6F1A-1C43-B212-7DB332195EE1}" type="presOf" srcId="{382EF645-B0E6-F641-A2B3-DB82ED4513B7}" destId="{86104C80-0112-474B-A334-9A92803E812B}" srcOrd="1" destOrd="2" presId="urn:microsoft.com/office/officeart/2005/8/layout/hProcess4"/>
    <dgm:cxn modelId="{CC5D55A9-EBDA-A04F-ACFE-C02763842583}" srcId="{9432A740-4B62-2245-91DF-253441302F35}" destId="{676A46DF-E518-464A-AA77-E921677E7CB8}" srcOrd="4" destOrd="0" parTransId="{6C44EDF7-EFEA-AB48-94C9-B38C3C86BC63}" sibTransId="{45F6151C-325D-F14D-B966-CC0357A6AE12}"/>
    <dgm:cxn modelId="{4E50CDAC-6F2A-A940-A19B-BE83AD156A41}" type="presOf" srcId="{9182E207-A1E5-4640-9D8E-B0A33CFAC038}" destId="{F6ACE164-7BC9-5B44-815E-B0FC6867D825}" srcOrd="0" destOrd="0" presId="urn:microsoft.com/office/officeart/2005/8/layout/hProcess4"/>
    <dgm:cxn modelId="{93D1D4AD-6018-1244-AEF5-7752ABFD73B3}" srcId="{9432A740-4B62-2245-91DF-253441302F35}" destId="{20FC8E73-9DFD-294F-BDD9-9E648D216090}" srcOrd="1" destOrd="0" parTransId="{105192AD-5F2F-744B-B500-28705ACD5349}" sibTransId="{252E046C-B61B-F24F-A449-94C6E5744E52}"/>
    <dgm:cxn modelId="{4635FBAE-347C-D84A-A84D-94D7AD29FF4A}" srcId="{2EF8A582-CCF3-9B4B-A9A1-476A16FF3E90}" destId="{781C3952-115C-CE41-AF7A-72BE9867830F}" srcOrd="0" destOrd="0" parTransId="{171A6F3E-DBB7-454A-9D8B-BF493DC84B67}" sibTransId="{77D5029F-0DAE-7F44-86D7-402DBEB8FA03}"/>
    <dgm:cxn modelId="{1AD5DEB0-F094-9A47-AAF9-F326AEED4ED6}" type="presOf" srcId="{20FC8E73-9DFD-294F-BDD9-9E648D216090}" destId="{5B9C8192-1F0E-D548-A9DB-1C7B9BBD746C}" srcOrd="1" destOrd="1" presId="urn:microsoft.com/office/officeart/2005/8/layout/hProcess4"/>
    <dgm:cxn modelId="{0A39B6B6-86F8-EE40-94B1-B86FE196D6B4}" type="presOf" srcId="{2EF8A582-CCF3-9B4B-A9A1-476A16FF3E90}" destId="{E3006A20-D588-D44D-A18A-57AAE030D21F}" srcOrd="0" destOrd="0" presId="urn:microsoft.com/office/officeart/2005/8/layout/hProcess4"/>
    <dgm:cxn modelId="{0F9B17BC-9E8D-4647-B135-497F95C0C7AC}" type="presOf" srcId="{A0738C9D-FB6E-4945-9C04-3F8F31F6FA6A}" destId="{6C9ED6A7-CD6B-1949-8864-5B99D1999821}" srcOrd="0" destOrd="0" presId="urn:microsoft.com/office/officeart/2005/8/layout/hProcess4"/>
    <dgm:cxn modelId="{A0939EC0-A076-9549-9BA8-AFE73538ED44}" type="presOf" srcId="{2C86DC74-A569-5249-BEF7-E8A642C41386}" destId="{5B9C8192-1F0E-D548-A9DB-1C7B9BBD746C}" srcOrd="1" destOrd="3" presId="urn:microsoft.com/office/officeart/2005/8/layout/hProcess4"/>
    <dgm:cxn modelId="{A104EEC1-8C4F-854F-8876-9CB1EC60F25A}" type="presOf" srcId="{2EDB5D8E-593B-9344-A9DA-131A2543B6D4}" destId="{2C47D143-30DB-C04B-88F0-C5C9F27F8F42}" srcOrd="0" destOrd="0" presId="urn:microsoft.com/office/officeart/2005/8/layout/hProcess4"/>
    <dgm:cxn modelId="{E8AC23C2-7697-2E4A-B167-12596F0DDAE8}" srcId="{00D346DB-D20F-C441-A0F4-80168BBDBCED}" destId="{9432A740-4B62-2245-91DF-253441302F35}" srcOrd="2" destOrd="0" parTransId="{D2A38339-093E-6A48-BDD5-BA88B2F44FF9}" sibTransId="{12B61DD7-D870-1B4C-A106-1120731746A6}"/>
    <dgm:cxn modelId="{1A4999C2-E018-A944-84CE-F34A026D5B20}" type="presOf" srcId="{9655982B-488E-8443-B6B5-0C081E2A341B}" destId="{2C47D143-30DB-C04B-88F0-C5C9F27F8F42}" srcOrd="0" destOrd="2" presId="urn:microsoft.com/office/officeart/2005/8/layout/hProcess4"/>
    <dgm:cxn modelId="{DDFAE2C3-D709-F447-896F-2C939D3843B4}" srcId="{2EF8A582-CCF3-9B4B-A9A1-476A16FF3E90}" destId="{8AC16534-A170-3742-BFE7-D1B69BC84F6F}" srcOrd="1" destOrd="0" parTransId="{183DC8C6-C4C0-F24C-91AD-16FF6048C11A}" sibTransId="{D9E444D9-09F8-5843-A7DE-92868DF9C429}"/>
    <dgm:cxn modelId="{4D1089CA-478B-1743-9436-A189E7A32D05}" type="presOf" srcId="{12B61DD7-D870-1B4C-A106-1120731746A6}" destId="{8BBAA89F-BF31-AB41-90D7-FAA9CA8DB64C}" srcOrd="0" destOrd="0" presId="urn:microsoft.com/office/officeart/2005/8/layout/hProcess4"/>
    <dgm:cxn modelId="{1D3D21CE-869F-6C4D-8A2E-CFB0DEBEB4E8}" srcId="{9432A740-4B62-2245-91DF-253441302F35}" destId="{2C86DC74-A569-5249-BEF7-E8A642C41386}" srcOrd="3" destOrd="0" parTransId="{0958DF6B-ABB8-DE4A-83EA-1B36555D71EB}" sibTransId="{495D13B1-8D81-E64F-92B6-1734AE992C21}"/>
    <dgm:cxn modelId="{EF2D61D1-4860-9748-A9A5-320F96D22B69}" type="presOf" srcId="{9655982B-488E-8443-B6B5-0C081E2A341B}" destId="{5B9C8192-1F0E-D548-A9DB-1C7B9BBD746C}" srcOrd="1" destOrd="2" presId="urn:microsoft.com/office/officeart/2005/8/layout/hProcess4"/>
    <dgm:cxn modelId="{1B8D0AD7-EEB1-0E42-A95E-D40798C05677}" type="presOf" srcId="{20FC8E73-9DFD-294F-BDD9-9E648D216090}" destId="{2C47D143-30DB-C04B-88F0-C5C9F27F8F42}" srcOrd="0" destOrd="1" presId="urn:microsoft.com/office/officeart/2005/8/layout/hProcess4"/>
    <dgm:cxn modelId="{6735BBD8-D271-214C-B8E9-F34388366DD0}" type="presOf" srcId="{9432A740-4B62-2245-91DF-253441302F35}" destId="{804381CD-CF28-E646-A8FF-D61A39A53CAC}" srcOrd="0" destOrd="0" presId="urn:microsoft.com/office/officeart/2005/8/layout/hProcess4"/>
    <dgm:cxn modelId="{398B2EDA-DB78-AE44-965A-140CE4B680F4}" srcId="{C7831782-DD4B-0744-BAE0-0FCE6E6CDE40}" destId="{BA9CBBA6-D7B2-AD42-A19D-E3D7E928ECC1}" srcOrd="1" destOrd="0" parTransId="{AD0563C9-31BA-D04A-8A1B-726DAACD169D}" sibTransId="{E6675A40-6F55-9641-8DEC-C137415E2924}"/>
    <dgm:cxn modelId="{5AE28CDB-2137-6E48-8F1F-939358C01D22}" type="presOf" srcId="{C7831782-DD4B-0744-BAE0-0FCE6E6CDE40}" destId="{0BC2610D-CD8C-184F-924C-543D8154E965}" srcOrd="0" destOrd="0" presId="urn:microsoft.com/office/officeart/2005/8/layout/hProcess4"/>
    <dgm:cxn modelId="{41C621DE-ACE8-784F-8DF1-C40DB6C3C220}" type="presOf" srcId="{F7A6AAC0-BE83-2A42-9C22-8218728DCBF4}" destId="{08572A70-A6B5-824E-8930-4121869DCBFD}" srcOrd="0" destOrd="0" presId="urn:microsoft.com/office/officeart/2005/8/layout/hProcess4"/>
    <dgm:cxn modelId="{B0F7D0DF-C332-8248-96BC-F705B99174F9}" srcId="{9432A740-4B62-2245-91DF-253441302F35}" destId="{2EDB5D8E-593B-9344-A9DA-131A2543B6D4}" srcOrd="0" destOrd="0" parTransId="{13503E2F-5E76-CC41-8C2D-78298B61AEF7}" sibTransId="{82CBBC8F-352F-CE4D-A236-7FEFAD3CF59D}"/>
    <dgm:cxn modelId="{AE9E70F8-C76E-5C45-9CE7-B3EF4BC49E0C}" type="presOf" srcId="{8697BE3B-3269-404F-B986-B5735427AC48}" destId="{FED6FD57-9523-E149-930E-2DD0EA1F02DF}" srcOrd="1" destOrd="0" presId="urn:microsoft.com/office/officeart/2005/8/layout/hProcess4"/>
    <dgm:cxn modelId="{12F906FC-48A8-6C41-B78A-311696548BA5}" type="presOf" srcId="{BA9CBBA6-D7B2-AD42-A19D-E3D7E928ECC1}" destId="{81B7861C-FA0B-3447-9C2F-7E28027452CC}" srcOrd="1" destOrd="1" presId="urn:microsoft.com/office/officeart/2005/8/layout/hProcess4"/>
    <dgm:cxn modelId="{8EB48EFC-6303-3042-9AFD-A49BAE38C46A}" srcId="{C7831782-DD4B-0744-BAE0-0FCE6E6CDE40}" destId="{9182E207-A1E5-4640-9D8E-B0A33CFAC038}" srcOrd="0" destOrd="0" parTransId="{C5218833-168B-B74A-B96B-651FCC24DE67}" sibTransId="{2CF6E02B-415C-4443-BDC8-C6BE81F9D58A}"/>
    <dgm:cxn modelId="{05CDE975-2F6C-FE44-8A82-7CDDDBC8A6FD}" type="presParOf" srcId="{9749B666-B9D5-884A-B81D-8A9825E251EF}" destId="{7842C3B7-2F96-CF43-A387-BAE08BADC005}" srcOrd="0" destOrd="0" presId="urn:microsoft.com/office/officeart/2005/8/layout/hProcess4"/>
    <dgm:cxn modelId="{5468BEAA-2463-FB46-A0B3-0E440556900A}" type="presParOf" srcId="{9749B666-B9D5-884A-B81D-8A9825E251EF}" destId="{BC7DC5D9-01A3-7449-A526-95A06C59D2FB}" srcOrd="1" destOrd="0" presId="urn:microsoft.com/office/officeart/2005/8/layout/hProcess4"/>
    <dgm:cxn modelId="{C348C34F-8959-3E44-879D-0306052E1FEC}" type="presParOf" srcId="{9749B666-B9D5-884A-B81D-8A9825E251EF}" destId="{512C3B38-DEC7-BF4C-93C2-DD76B08F3EBB}" srcOrd="2" destOrd="0" presId="urn:microsoft.com/office/officeart/2005/8/layout/hProcess4"/>
    <dgm:cxn modelId="{F31E46D3-0BF9-514B-A348-B22F40DCFBDB}" type="presParOf" srcId="{512C3B38-DEC7-BF4C-93C2-DD76B08F3EBB}" destId="{D3FE472C-FDAE-DB4E-909D-7FAEC44B39E6}" srcOrd="0" destOrd="0" presId="urn:microsoft.com/office/officeart/2005/8/layout/hProcess4"/>
    <dgm:cxn modelId="{DBAF1169-D5E7-F446-8C4D-6994DA64371D}" type="presParOf" srcId="{D3FE472C-FDAE-DB4E-909D-7FAEC44B39E6}" destId="{95D22293-A1F4-7C47-896F-96D08AA5E832}" srcOrd="0" destOrd="0" presId="urn:microsoft.com/office/officeart/2005/8/layout/hProcess4"/>
    <dgm:cxn modelId="{C68647F5-F0AE-E046-B2EA-A9383844D1CB}" type="presParOf" srcId="{D3FE472C-FDAE-DB4E-909D-7FAEC44B39E6}" destId="{4ABF2A30-3B91-FE4F-98E2-84860AE0AB2B}" srcOrd="1" destOrd="0" presId="urn:microsoft.com/office/officeart/2005/8/layout/hProcess4"/>
    <dgm:cxn modelId="{0832E28F-0F49-3D43-A15A-405DE827217F}" type="presParOf" srcId="{D3FE472C-FDAE-DB4E-909D-7FAEC44B39E6}" destId="{88BD8349-3A9D-DC46-A285-27D4DF7CFD4F}" srcOrd="2" destOrd="0" presId="urn:microsoft.com/office/officeart/2005/8/layout/hProcess4"/>
    <dgm:cxn modelId="{3624B3B0-3B07-2141-9594-F10CFEF4A93D}" type="presParOf" srcId="{D3FE472C-FDAE-DB4E-909D-7FAEC44B39E6}" destId="{E3006A20-D588-D44D-A18A-57AAE030D21F}" srcOrd="3" destOrd="0" presId="urn:microsoft.com/office/officeart/2005/8/layout/hProcess4"/>
    <dgm:cxn modelId="{983A1A05-D35E-A545-A315-A4480773D21C}" type="presParOf" srcId="{D3FE472C-FDAE-DB4E-909D-7FAEC44B39E6}" destId="{1B47F121-29EA-8543-9F5E-2B231EC5E69F}" srcOrd="4" destOrd="0" presId="urn:microsoft.com/office/officeart/2005/8/layout/hProcess4"/>
    <dgm:cxn modelId="{9625E951-E6D6-D54F-8806-3CBF2C74A89B}" type="presParOf" srcId="{512C3B38-DEC7-BF4C-93C2-DD76B08F3EBB}" destId="{80CA0D5E-F624-B449-B16B-DD6ADFB60A42}" srcOrd="1" destOrd="0" presId="urn:microsoft.com/office/officeart/2005/8/layout/hProcess4"/>
    <dgm:cxn modelId="{88BA3F0A-05B1-8941-AAE5-97B1B8230995}" type="presParOf" srcId="{512C3B38-DEC7-BF4C-93C2-DD76B08F3EBB}" destId="{7BFBB5C1-D3E2-2145-9032-027F03D0F3C5}" srcOrd="2" destOrd="0" presId="urn:microsoft.com/office/officeart/2005/8/layout/hProcess4"/>
    <dgm:cxn modelId="{44A12174-A897-FE46-B604-484D916D8457}" type="presParOf" srcId="{7BFBB5C1-D3E2-2145-9032-027F03D0F3C5}" destId="{E88CF4A2-851B-1B47-91F7-016752FDF180}" srcOrd="0" destOrd="0" presId="urn:microsoft.com/office/officeart/2005/8/layout/hProcess4"/>
    <dgm:cxn modelId="{B98635CB-8457-B04A-9303-3D96802A298F}" type="presParOf" srcId="{7BFBB5C1-D3E2-2145-9032-027F03D0F3C5}" destId="{08572A70-A6B5-824E-8930-4121869DCBFD}" srcOrd="1" destOrd="0" presId="urn:microsoft.com/office/officeart/2005/8/layout/hProcess4"/>
    <dgm:cxn modelId="{693D7530-FF38-AF44-8ED3-C1F33AE28291}" type="presParOf" srcId="{7BFBB5C1-D3E2-2145-9032-027F03D0F3C5}" destId="{86104C80-0112-474B-A334-9A92803E812B}" srcOrd="2" destOrd="0" presId="urn:microsoft.com/office/officeart/2005/8/layout/hProcess4"/>
    <dgm:cxn modelId="{977083CC-52E8-574C-87AC-D9D40E8B6AE5}" type="presParOf" srcId="{7BFBB5C1-D3E2-2145-9032-027F03D0F3C5}" destId="{84A16A92-22A9-8B42-881E-967D24254414}" srcOrd="3" destOrd="0" presId="urn:microsoft.com/office/officeart/2005/8/layout/hProcess4"/>
    <dgm:cxn modelId="{0D71BF1E-0E1F-C346-B545-BC142ED3C979}" type="presParOf" srcId="{7BFBB5C1-D3E2-2145-9032-027F03D0F3C5}" destId="{7EC707FE-CC06-C349-8538-1AD15232FB2E}" srcOrd="4" destOrd="0" presId="urn:microsoft.com/office/officeart/2005/8/layout/hProcess4"/>
    <dgm:cxn modelId="{7EDF594D-D748-4E44-9BAD-D58CD1CFA8CC}" type="presParOf" srcId="{512C3B38-DEC7-BF4C-93C2-DD76B08F3EBB}" destId="{1035CE4C-066E-674C-805B-1497E758DA2F}" srcOrd="3" destOrd="0" presId="urn:microsoft.com/office/officeart/2005/8/layout/hProcess4"/>
    <dgm:cxn modelId="{ED0946CC-D56A-3948-BB3E-4BF12209EE47}" type="presParOf" srcId="{512C3B38-DEC7-BF4C-93C2-DD76B08F3EBB}" destId="{93B73FFD-1FEA-F34E-8BBF-C78148C9AC5D}" srcOrd="4" destOrd="0" presId="urn:microsoft.com/office/officeart/2005/8/layout/hProcess4"/>
    <dgm:cxn modelId="{674F44EF-3D69-6D4E-82CE-86E946CDE9C0}" type="presParOf" srcId="{93B73FFD-1FEA-F34E-8BBF-C78148C9AC5D}" destId="{1FF17524-4E1F-FC44-9CCD-EF73E785A7BE}" srcOrd="0" destOrd="0" presId="urn:microsoft.com/office/officeart/2005/8/layout/hProcess4"/>
    <dgm:cxn modelId="{9380F19E-E6B8-C64B-A2AD-5701904D339A}" type="presParOf" srcId="{93B73FFD-1FEA-F34E-8BBF-C78148C9AC5D}" destId="{2C47D143-30DB-C04B-88F0-C5C9F27F8F42}" srcOrd="1" destOrd="0" presId="urn:microsoft.com/office/officeart/2005/8/layout/hProcess4"/>
    <dgm:cxn modelId="{5DFD9451-BCEC-F646-B97F-584A78C3FB40}" type="presParOf" srcId="{93B73FFD-1FEA-F34E-8BBF-C78148C9AC5D}" destId="{5B9C8192-1F0E-D548-A9DB-1C7B9BBD746C}" srcOrd="2" destOrd="0" presId="urn:microsoft.com/office/officeart/2005/8/layout/hProcess4"/>
    <dgm:cxn modelId="{F529A15A-9B4F-0045-BED8-E7EEFD10FB30}" type="presParOf" srcId="{93B73FFD-1FEA-F34E-8BBF-C78148C9AC5D}" destId="{804381CD-CF28-E646-A8FF-D61A39A53CAC}" srcOrd="3" destOrd="0" presId="urn:microsoft.com/office/officeart/2005/8/layout/hProcess4"/>
    <dgm:cxn modelId="{789A030F-10D7-C34F-B7F7-F03479D4AF86}" type="presParOf" srcId="{93B73FFD-1FEA-F34E-8BBF-C78148C9AC5D}" destId="{9F207168-76FF-5541-914B-648E9CB36960}" srcOrd="4" destOrd="0" presId="urn:microsoft.com/office/officeart/2005/8/layout/hProcess4"/>
    <dgm:cxn modelId="{AE460A1A-4DF5-5048-9E84-07FD902A6ACA}" type="presParOf" srcId="{512C3B38-DEC7-BF4C-93C2-DD76B08F3EBB}" destId="{8BBAA89F-BF31-AB41-90D7-FAA9CA8DB64C}" srcOrd="5" destOrd="0" presId="urn:microsoft.com/office/officeart/2005/8/layout/hProcess4"/>
    <dgm:cxn modelId="{119A353B-CB53-CC44-8202-FC6B95CEA871}" type="presParOf" srcId="{512C3B38-DEC7-BF4C-93C2-DD76B08F3EBB}" destId="{2F62A38A-DC90-A14C-BEDF-365097F6B6D3}" srcOrd="6" destOrd="0" presId="urn:microsoft.com/office/officeart/2005/8/layout/hProcess4"/>
    <dgm:cxn modelId="{1C9A6693-1276-9A4A-BD08-23265ADE45F6}" type="presParOf" srcId="{2F62A38A-DC90-A14C-BEDF-365097F6B6D3}" destId="{E872F5A9-96D2-664A-82AF-50916F242343}" srcOrd="0" destOrd="0" presId="urn:microsoft.com/office/officeart/2005/8/layout/hProcess4"/>
    <dgm:cxn modelId="{6C32E779-0971-2342-9C8E-92FEA8A45CAB}" type="presParOf" srcId="{2F62A38A-DC90-A14C-BEDF-365097F6B6D3}" destId="{BFB1C005-79CE-3945-88D4-74BEB2343278}" srcOrd="1" destOrd="0" presId="urn:microsoft.com/office/officeart/2005/8/layout/hProcess4"/>
    <dgm:cxn modelId="{759A3A74-F10A-EA4A-A34A-3C1C47C1FE1F}" type="presParOf" srcId="{2F62A38A-DC90-A14C-BEDF-365097F6B6D3}" destId="{FED6FD57-9523-E149-930E-2DD0EA1F02DF}" srcOrd="2" destOrd="0" presId="urn:microsoft.com/office/officeart/2005/8/layout/hProcess4"/>
    <dgm:cxn modelId="{BF268E3B-6581-6846-8BC1-DA6AA68B705A}" type="presParOf" srcId="{2F62A38A-DC90-A14C-BEDF-365097F6B6D3}" destId="{FA10861A-B502-904B-ABB1-7904F46A3C62}" srcOrd="3" destOrd="0" presId="urn:microsoft.com/office/officeart/2005/8/layout/hProcess4"/>
    <dgm:cxn modelId="{6C341CA8-B0A2-3F4C-8809-E66AF47209DC}" type="presParOf" srcId="{2F62A38A-DC90-A14C-BEDF-365097F6B6D3}" destId="{74006CCB-06F0-DE4D-ACC2-A3DD63DAAC7F}" srcOrd="4" destOrd="0" presId="urn:microsoft.com/office/officeart/2005/8/layout/hProcess4"/>
    <dgm:cxn modelId="{C5631B32-EEAE-2C4D-91DB-DF61A7004F69}" type="presParOf" srcId="{512C3B38-DEC7-BF4C-93C2-DD76B08F3EBB}" destId="{6C9ED6A7-CD6B-1949-8864-5B99D1999821}" srcOrd="7" destOrd="0" presId="urn:microsoft.com/office/officeart/2005/8/layout/hProcess4"/>
    <dgm:cxn modelId="{6C0F930F-0A2B-A243-8F21-602252756563}" type="presParOf" srcId="{512C3B38-DEC7-BF4C-93C2-DD76B08F3EBB}" destId="{83D4D49C-1711-7C47-81D0-7DC540B93A7D}" srcOrd="8" destOrd="0" presId="urn:microsoft.com/office/officeart/2005/8/layout/hProcess4"/>
    <dgm:cxn modelId="{F6694DF1-4C3A-2C4B-964B-183ECF01B05E}" type="presParOf" srcId="{83D4D49C-1711-7C47-81D0-7DC540B93A7D}" destId="{D60FA034-BBBC-8E4C-8AFE-050DAB9BEFAA}" srcOrd="0" destOrd="0" presId="urn:microsoft.com/office/officeart/2005/8/layout/hProcess4"/>
    <dgm:cxn modelId="{D4A67223-D616-A841-A4E0-A607FBFD6BA7}" type="presParOf" srcId="{83D4D49C-1711-7C47-81D0-7DC540B93A7D}" destId="{F6ACE164-7BC9-5B44-815E-B0FC6867D825}" srcOrd="1" destOrd="0" presId="urn:microsoft.com/office/officeart/2005/8/layout/hProcess4"/>
    <dgm:cxn modelId="{CC8BC659-2C0D-FC4B-A019-54E9B09411BC}" type="presParOf" srcId="{83D4D49C-1711-7C47-81D0-7DC540B93A7D}" destId="{81B7861C-FA0B-3447-9C2F-7E28027452CC}" srcOrd="2" destOrd="0" presId="urn:microsoft.com/office/officeart/2005/8/layout/hProcess4"/>
    <dgm:cxn modelId="{76B69B3C-0D21-0B42-8048-7C83B2D1799D}" type="presParOf" srcId="{83D4D49C-1711-7C47-81D0-7DC540B93A7D}" destId="{0BC2610D-CD8C-184F-924C-543D8154E965}" srcOrd="3" destOrd="0" presId="urn:microsoft.com/office/officeart/2005/8/layout/hProcess4"/>
    <dgm:cxn modelId="{689358D6-346E-5E4C-ACCF-D4D6514E825D}" type="presParOf" srcId="{83D4D49C-1711-7C47-81D0-7DC540B93A7D}" destId="{6281322A-98AD-EE40-8DAA-EA3D1203A00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6B768E-AFDD-DE41-846B-06D266B0A89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s-ES"/>
        </a:p>
      </dgm:t>
    </dgm:pt>
    <dgm:pt modelId="{12D6C1A7-BB19-5347-BEF6-BE6D8247CE71}">
      <dgm:prSet phldrT="[Texto]" custT="1"/>
      <dgm:spPr/>
      <dgm:t>
        <a:bodyPr/>
        <a:lstStyle/>
        <a:p>
          <a:r>
            <a:rPr lang="en-US" sz="3000" noProof="0">
              <a:latin typeface="Poppins" pitchFamily="2" charset="77"/>
              <a:cs typeface="Poppins" pitchFamily="2" charset="77"/>
            </a:rPr>
            <a:t>UNDP GES Global Team</a:t>
          </a:r>
        </a:p>
      </dgm:t>
    </dgm:pt>
    <dgm:pt modelId="{65807DD5-BC2F-0A4D-AC20-E134665358E3}" type="parTrans" cxnId="{3ED16FA1-B646-FE4C-9F71-4CCE79408832}">
      <dgm:prSet/>
      <dgm:spPr/>
      <dgm:t>
        <a:bodyPr/>
        <a:lstStyle/>
        <a:p>
          <a:endParaRPr lang="es-ES"/>
        </a:p>
      </dgm:t>
    </dgm:pt>
    <dgm:pt modelId="{A8C07F87-5E72-8D48-B60F-F2116602068D}" type="sibTrans" cxnId="{3ED16FA1-B646-FE4C-9F71-4CCE79408832}">
      <dgm:prSet/>
      <dgm:spPr/>
      <dgm:t>
        <a:bodyPr/>
        <a:lstStyle/>
        <a:p>
          <a:endParaRPr lang="es-ES"/>
        </a:p>
      </dgm:t>
    </dgm:pt>
    <dgm:pt modelId="{15DD566D-BBFA-9747-A67B-18B5D706E643}">
      <dgm:prSet phldrT="[Texto]" custT="1"/>
      <dgm:spPr>
        <a:solidFill>
          <a:schemeClr val="bg1">
            <a:alpha val="90000"/>
          </a:schemeClr>
        </a:solidFill>
        <a:ln>
          <a:solidFill>
            <a:schemeClr val="accent1">
              <a:lumMod val="75000"/>
              <a:alpha val="90000"/>
            </a:schemeClr>
          </a:solidFill>
        </a:ln>
      </dgm:spPr>
      <dgm:t>
        <a:bodyPr/>
        <a:lstStyle/>
        <a:p>
          <a:r>
            <a:rPr lang="en-US" sz="1300" noProof="0">
              <a:latin typeface="Poppins" pitchFamily="2" charset="77"/>
              <a:cs typeface="Poppins" pitchFamily="2" charset="77"/>
            </a:rPr>
            <a:t>Trains, guides and supports the CO and advisors</a:t>
          </a:r>
        </a:p>
      </dgm:t>
    </dgm:pt>
    <dgm:pt modelId="{4A267739-A33F-0E4D-838E-43CC683177FC}" type="parTrans" cxnId="{C4E29357-8B2A-504B-8B5C-952AE746E9C8}">
      <dgm:prSet/>
      <dgm:spPr/>
      <dgm:t>
        <a:bodyPr/>
        <a:lstStyle/>
        <a:p>
          <a:endParaRPr lang="es-ES"/>
        </a:p>
      </dgm:t>
    </dgm:pt>
    <dgm:pt modelId="{C30FF3DF-E2DD-3D43-ADDC-714B885796C8}" type="sibTrans" cxnId="{C4E29357-8B2A-504B-8B5C-952AE746E9C8}">
      <dgm:prSet/>
      <dgm:spPr/>
      <dgm:t>
        <a:bodyPr/>
        <a:lstStyle/>
        <a:p>
          <a:endParaRPr lang="es-ES"/>
        </a:p>
      </dgm:t>
    </dgm:pt>
    <dgm:pt modelId="{5FD5A316-676F-3A47-A154-C9622F7A9237}">
      <dgm:prSet phldrT="[Texto]" custT="1"/>
      <dgm:spPr>
        <a:solidFill>
          <a:schemeClr val="bg1">
            <a:alpha val="90000"/>
          </a:schemeClr>
        </a:solidFill>
        <a:ln>
          <a:solidFill>
            <a:schemeClr val="accent1">
              <a:lumMod val="75000"/>
              <a:alpha val="90000"/>
            </a:schemeClr>
          </a:solidFill>
        </a:ln>
      </dgm:spPr>
      <dgm:t>
        <a:bodyPr/>
        <a:lstStyle/>
        <a:p>
          <a:r>
            <a:rPr lang="en-US" sz="1300" noProof="0">
              <a:latin typeface="Poppins" pitchFamily="2" charset="77"/>
              <a:cs typeface="Poppins" pitchFamily="2" charset="77"/>
            </a:rPr>
            <a:t>Provide tools, working aids and other resources</a:t>
          </a:r>
        </a:p>
      </dgm:t>
    </dgm:pt>
    <dgm:pt modelId="{75659010-7730-0F4B-8B6D-567D9C22162C}" type="parTrans" cxnId="{48C8AE79-E553-EC4C-B229-6EF143F6D019}">
      <dgm:prSet/>
      <dgm:spPr/>
      <dgm:t>
        <a:bodyPr/>
        <a:lstStyle/>
        <a:p>
          <a:endParaRPr lang="es-ES"/>
        </a:p>
      </dgm:t>
    </dgm:pt>
    <dgm:pt modelId="{9CD97E89-C218-0346-B0D5-917BB82DC3D8}" type="sibTrans" cxnId="{48C8AE79-E553-EC4C-B229-6EF143F6D019}">
      <dgm:prSet/>
      <dgm:spPr/>
      <dgm:t>
        <a:bodyPr/>
        <a:lstStyle/>
        <a:p>
          <a:endParaRPr lang="es-ES"/>
        </a:p>
      </dgm:t>
    </dgm:pt>
    <dgm:pt modelId="{879BC792-8E9B-1347-94D3-64C6EFDE6388}">
      <dgm:prSet phldrT="[Texto]" custT="1"/>
      <dgm:spPr/>
      <dgm:t>
        <a:bodyPr/>
        <a:lstStyle/>
        <a:p>
          <a:r>
            <a:rPr lang="en-US" sz="3000" noProof="0">
              <a:latin typeface="Poppins" pitchFamily="2" charset="77"/>
              <a:cs typeface="Poppins" pitchFamily="2" charset="77"/>
            </a:rPr>
            <a:t>UNDP Country team</a:t>
          </a:r>
        </a:p>
      </dgm:t>
    </dgm:pt>
    <dgm:pt modelId="{FF3E33D6-631D-E144-ADA5-17C2B9D04959}" type="parTrans" cxnId="{D1466E7D-3242-164D-B4E4-E3696DF5E982}">
      <dgm:prSet/>
      <dgm:spPr/>
      <dgm:t>
        <a:bodyPr/>
        <a:lstStyle/>
        <a:p>
          <a:endParaRPr lang="es-ES"/>
        </a:p>
      </dgm:t>
    </dgm:pt>
    <dgm:pt modelId="{E2C44F43-BC29-8D49-95EA-972E5A794F6A}" type="sibTrans" cxnId="{D1466E7D-3242-164D-B4E4-E3696DF5E982}">
      <dgm:prSet/>
      <dgm:spPr/>
      <dgm:t>
        <a:bodyPr/>
        <a:lstStyle/>
        <a:p>
          <a:endParaRPr lang="es-ES"/>
        </a:p>
      </dgm:t>
    </dgm:pt>
    <dgm:pt modelId="{232AB184-BE0A-4945-B087-08685B615BA3}">
      <dgm:prSet phldrT="[Texto]" custT="1"/>
      <dgm:spPr>
        <a:solidFill>
          <a:schemeClr val="bg1">
            <a:alpha val="90000"/>
          </a:schemeClr>
        </a:solidFill>
      </dgm:spPr>
      <dgm:t>
        <a:bodyPr/>
        <a:lstStyle/>
        <a:p>
          <a:r>
            <a:rPr lang="en-US" sz="1300" noProof="0">
              <a:latin typeface="Poppins" pitchFamily="2" charset="77"/>
              <a:cs typeface="Poppins" pitchFamily="2" charset="77"/>
            </a:rPr>
            <a:t>1. Appoints a Project coordinator</a:t>
          </a:r>
        </a:p>
      </dgm:t>
    </dgm:pt>
    <dgm:pt modelId="{8D490315-3E11-1549-B99D-0742EAB680C1}" type="parTrans" cxnId="{5242A9D5-C12C-A240-A38E-94D838947F6C}">
      <dgm:prSet/>
      <dgm:spPr/>
      <dgm:t>
        <a:bodyPr/>
        <a:lstStyle/>
        <a:p>
          <a:endParaRPr lang="es-ES"/>
        </a:p>
      </dgm:t>
    </dgm:pt>
    <dgm:pt modelId="{375637D5-B0E0-0848-AFA9-4C594C61E3A8}" type="sibTrans" cxnId="{5242A9D5-C12C-A240-A38E-94D838947F6C}">
      <dgm:prSet/>
      <dgm:spPr/>
      <dgm:t>
        <a:bodyPr/>
        <a:lstStyle/>
        <a:p>
          <a:endParaRPr lang="es-ES"/>
        </a:p>
      </dgm:t>
    </dgm:pt>
    <dgm:pt modelId="{FA55D3AA-BA42-654A-A379-B384840DE1CB}">
      <dgm:prSet phldrT="[Texto]" custT="1"/>
      <dgm:spPr>
        <a:solidFill>
          <a:schemeClr val="bg1">
            <a:alpha val="90000"/>
          </a:schemeClr>
        </a:solidFill>
      </dgm:spPr>
      <dgm:t>
        <a:bodyPr/>
        <a:lstStyle/>
        <a:p>
          <a:r>
            <a:rPr lang="en-US" sz="1300" noProof="0">
              <a:latin typeface="Poppins" pitchFamily="2" charset="77"/>
              <a:cs typeface="Poppins" pitchFamily="2" charset="77"/>
            </a:rPr>
            <a:t>3. Engages with the PI at leadership and technical level</a:t>
          </a:r>
        </a:p>
      </dgm:t>
    </dgm:pt>
    <dgm:pt modelId="{33E60E2A-380F-5947-A313-634204C63112}" type="parTrans" cxnId="{FCF939BF-A9BE-3940-9DF8-73520FE80F85}">
      <dgm:prSet/>
      <dgm:spPr/>
      <dgm:t>
        <a:bodyPr/>
        <a:lstStyle/>
        <a:p>
          <a:endParaRPr lang="es-ES"/>
        </a:p>
      </dgm:t>
    </dgm:pt>
    <dgm:pt modelId="{26A092D4-F16A-364E-A1B3-377596607752}" type="sibTrans" cxnId="{FCF939BF-A9BE-3940-9DF8-73520FE80F85}">
      <dgm:prSet/>
      <dgm:spPr/>
      <dgm:t>
        <a:bodyPr/>
        <a:lstStyle/>
        <a:p>
          <a:endParaRPr lang="es-ES"/>
        </a:p>
      </dgm:t>
    </dgm:pt>
    <dgm:pt modelId="{C6CD692B-CDF2-2744-8466-6F8EEA7D0381}">
      <dgm:prSet phldrT="[Texto]" custT="1"/>
      <dgm:spPr>
        <a:solidFill>
          <a:schemeClr val="bg1">
            <a:alpha val="90000"/>
          </a:schemeClr>
        </a:solidFill>
      </dgm:spPr>
      <dgm:t>
        <a:bodyPr/>
        <a:lstStyle/>
        <a:p>
          <a:r>
            <a:rPr lang="en-US" sz="1300" noProof="0">
              <a:latin typeface="Poppins" pitchFamily="2" charset="77"/>
              <a:cs typeface="Poppins" pitchFamily="2" charset="77"/>
            </a:rPr>
            <a:t>3. Hires and supervises a gender advisor</a:t>
          </a:r>
        </a:p>
      </dgm:t>
    </dgm:pt>
    <dgm:pt modelId="{1CD180FB-02F4-F945-978C-087C685A19B7}" type="parTrans" cxnId="{BF049AD1-E558-4547-9D9D-3053D5C12E19}">
      <dgm:prSet/>
      <dgm:spPr/>
      <dgm:t>
        <a:bodyPr/>
        <a:lstStyle/>
        <a:p>
          <a:endParaRPr lang="es-ES"/>
        </a:p>
      </dgm:t>
    </dgm:pt>
    <dgm:pt modelId="{227E9F1D-3581-364D-A1FE-09DD22B52FE5}" type="sibTrans" cxnId="{BF049AD1-E558-4547-9D9D-3053D5C12E19}">
      <dgm:prSet/>
      <dgm:spPr/>
      <dgm:t>
        <a:bodyPr/>
        <a:lstStyle/>
        <a:p>
          <a:endParaRPr lang="es-ES"/>
        </a:p>
      </dgm:t>
    </dgm:pt>
    <dgm:pt modelId="{A01CE4F3-D798-BB4B-A158-7FC93B78F990}">
      <dgm:prSet phldrT="[Texto]" custT="1"/>
      <dgm:spPr>
        <a:solidFill>
          <a:schemeClr val="bg1">
            <a:alpha val="90000"/>
          </a:schemeClr>
        </a:solidFill>
      </dgm:spPr>
      <dgm:t>
        <a:bodyPr/>
        <a:lstStyle/>
        <a:p>
          <a:r>
            <a:rPr lang="en-US" sz="1300" noProof="0">
              <a:latin typeface="Poppins" pitchFamily="2" charset="77"/>
              <a:cs typeface="Poppins" pitchFamily="2" charset="77"/>
            </a:rPr>
            <a:t>4. Monitors and reports advances</a:t>
          </a:r>
        </a:p>
      </dgm:t>
    </dgm:pt>
    <dgm:pt modelId="{CDC31C9F-D513-DA48-9DC5-2AFD7B333710}" type="parTrans" cxnId="{B3F4F89D-7777-3B47-A126-1A39EC929D10}">
      <dgm:prSet/>
      <dgm:spPr/>
      <dgm:t>
        <a:bodyPr/>
        <a:lstStyle/>
        <a:p>
          <a:endParaRPr lang="es-ES"/>
        </a:p>
      </dgm:t>
    </dgm:pt>
    <dgm:pt modelId="{87E2D971-8208-3A45-91F0-EC273B09B14F}" type="sibTrans" cxnId="{B3F4F89D-7777-3B47-A126-1A39EC929D10}">
      <dgm:prSet/>
      <dgm:spPr/>
      <dgm:t>
        <a:bodyPr/>
        <a:lstStyle/>
        <a:p>
          <a:endParaRPr lang="es-ES"/>
        </a:p>
      </dgm:t>
    </dgm:pt>
    <dgm:pt modelId="{F1C05544-848A-4141-B56B-50888DC215EA}">
      <dgm:prSet phldrT="[Texto]" custT="1"/>
      <dgm:spPr>
        <a:solidFill>
          <a:schemeClr val="bg1">
            <a:alpha val="90000"/>
          </a:schemeClr>
        </a:solidFill>
      </dgm:spPr>
      <dgm:t>
        <a:bodyPr/>
        <a:lstStyle/>
        <a:p>
          <a:r>
            <a:rPr lang="en-US" sz="1300" noProof="0">
              <a:latin typeface="Poppins" pitchFamily="2" charset="77"/>
              <a:cs typeface="Poppins" pitchFamily="2" charset="77"/>
            </a:rPr>
            <a:t>2. Integrates GES in its existing portfolios</a:t>
          </a:r>
        </a:p>
      </dgm:t>
    </dgm:pt>
    <dgm:pt modelId="{D12B1E5A-641D-D747-B9B0-85EF47A61505}" type="parTrans" cxnId="{B952C444-45A4-C341-84A7-0052AE0F4ED1}">
      <dgm:prSet/>
      <dgm:spPr/>
      <dgm:t>
        <a:bodyPr/>
        <a:lstStyle/>
        <a:p>
          <a:endParaRPr lang="es-ES"/>
        </a:p>
      </dgm:t>
    </dgm:pt>
    <dgm:pt modelId="{C346AE68-F76A-3E4C-8E78-A10831F34C46}" type="sibTrans" cxnId="{B952C444-45A4-C341-84A7-0052AE0F4ED1}">
      <dgm:prSet/>
      <dgm:spPr/>
      <dgm:t>
        <a:bodyPr/>
        <a:lstStyle/>
        <a:p>
          <a:endParaRPr lang="es-ES"/>
        </a:p>
      </dgm:t>
    </dgm:pt>
    <dgm:pt modelId="{69009B6E-FCEC-4D8C-A4B0-1CEC47CD5148}">
      <dgm:prSet phldrT="[Texto]"/>
      <dgm:spPr>
        <a:solidFill>
          <a:schemeClr val="bg1">
            <a:alpha val="90000"/>
          </a:schemeClr>
        </a:solidFill>
        <a:ln>
          <a:solidFill>
            <a:schemeClr val="accent1">
              <a:lumMod val="75000"/>
              <a:alpha val="90000"/>
            </a:schemeClr>
          </a:solidFill>
        </a:ln>
      </dgm:spPr>
      <dgm:t>
        <a:bodyPr/>
        <a:lstStyle/>
        <a:p>
          <a:r>
            <a:rPr lang="en-US" noProof="0">
              <a:latin typeface="Poppins" pitchFamily="2" charset="77"/>
              <a:cs typeface="Poppins" pitchFamily="2" charset="77"/>
            </a:rPr>
            <a:t>Provides trainings for public institutions</a:t>
          </a:r>
        </a:p>
      </dgm:t>
    </dgm:pt>
    <dgm:pt modelId="{90A08C3F-EFA6-4258-8E4F-B41C9BF1585C}" type="parTrans" cxnId="{0F445730-96CC-491D-A39F-78007AF686F4}">
      <dgm:prSet/>
      <dgm:spPr/>
      <dgm:t>
        <a:bodyPr/>
        <a:lstStyle/>
        <a:p>
          <a:endParaRPr lang="en-US"/>
        </a:p>
      </dgm:t>
    </dgm:pt>
    <dgm:pt modelId="{140BD262-00A8-4F3F-AFE2-889FDF5A2695}" type="sibTrans" cxnId="{0F445730-96CC-491D-A39F-78007AF686F4}">
      <dgm:prSet/>
      <dgm:spPr/>
      <dgm:t>
        <a:bodyPr/>
        <a:lstStyle/>
        <a:p>
          <a:endParaRPr lang="en-US"/>
        </a:p>
      </dgm:t>
    </dgm:pt>
    <dgm:pt modelId="{74AAFACD-4E15-47BF-900A-04C152C77790}">
      <dgm:prSet phldrT="[Texto]"/>
      <dgm:spPr>
        <a:solidFill>
          <a:schemeClr val="bg1">
            <a:alpha val="90000"/>
          </a:schemeClr>
        </a:solidFill>
        <a:ln>
          <a:solidFill>
            <a:schemeClr val="accent1">
              <a:lumMod val="75000"/>
              <a:alpha val="90000"/>
            </a:schemeClr>
          </a:solidFill>
        </a:ln>
      </dgm:spPr>
      <dgm:t>
        <a:bodyPr/>
        <a:lstStyle/>
        <a:p>
          <a:r>
            <a:rPr lang="en-US" noProof="0">
              <a:latin typeface="Poppins" pitchFamily="2" charset="77"/>
              <a:cs typeface="Poppins" pitchFamily="2" charset="77"/>
            </a:rPr>
            <a:t>Recruits and deploys an external assessor in STEP 4</a:t>
          </a:r>
        </a:p>
      </dgm:t>
    </dgm:pt>
    <dgm:pt modelId="{05EA532C-7F3B-4051-A05F-D74D8AC6205F}" type="parTrans" cxnId="{30B33AAE-AEAA-4B34-B52D-0940C8A0412A}">
      <dgm:prSet/>
      <dgm:spPr/>
      <dgm:t>
        <a:bodyPr/>
        <a:lstStyle/>
        <a:p>
          <a:endParaRPr lang="en-US"/>
        </a:p>
      </dgm:t>
    </dgm:pt>
    <dgm:pt modelId="{E4D2E726-0D9F-4C30-91B7-CA6B05552043}" type="sibTrans" cxnId="{30B33AAE-AEAA-4B34-B52D-0940C8A0412A}">
      <dgm:prSet/>
      <dgm:spPr/>
      <dgm:t>
        <a:bodyPr/>
        <a:lstStyle/>
        <a:p>
          <a:endParaRPr lang="en-US"/>
        </a:p>
      </dgm:t>
    </dgm:pt>
    <dgm:pt modelId="{AA574D45-EA43-0F41-8FF4-041CC8B29A44}" type="pres">
      <dgm:prSet presAssocID="{2B6B768E-AFDD-DE41-846B-06D266B0A896}" presName="Name0" presStyleCnt="0">
        <dgm:presLayoutVars>
          <dgm:dir/>
          <dgm:animLvl val="lvl"/>
          <dgm:resizeHandles val="exact"/>
        </dgm:presLayoutVars>
      </dgm:prSet>
      <dgm:spPr/>
    </dgm:pt>
    <dgm:pt modelId="{BAE92812-45FE-1A4D-9B08-E3AEA98DDDBC}" type="pres">
      <dgm:prSet presAssocID="{879BC792-8E9B-1347-94D3-64C6EFDE6388}" presName="boxAndChildren" presStyleCnt="0"/>
      <dgm:spPr/>
    </dgm:pt>
    <dgm:pt modelId="{DCCCB27B-1CEF-AE46-AA97-17531C0BFC60}" type="pres">
      <dgm:prSet presAssocID="{879BC792-8E9B-1347-94D3-64C6EFDE6388}" presName="parentTextBox" presStyleLbl="node1" presStyleIdx="0" presStyleCnt="2"/>
      <dgm:spPr/>
    </dgm:pt>
    <dgm:pt modelId="{0BA0D69C-EFB9-8D4A-8EBA-75A134553FBA}" type="pres">
      <dgm:prSet presAssocID="{879BC792-8E9B-1347-94D3-64C6EFDE6388}" presName="entireBox" presStyleLbl="node1" presStyleIdx="0" presStyleCnt="2"/>
      <dgm:spPr/>
    </dgm:pt>
    <dgm:pt modelId="{3B8D4AC8-1B22-9548-8802-1BF353FE579F}" type="pres">
      <dgm:prSet presAssocID="{879BC792-8E9B-1347-94D3-64C6EFDE6388}" presName="descendantBox" presStyleCnt="0"/>
      <dgm:spPr/>
    </dgm:pt>
    <dgm:pt modelId="{2F50E4D0-0067-874F-850E-FD972F516176}" type="pres">
      <dgm:prSet presAssocID="{232AB184-BE0A-4945-B087-08685B615BA3}" presName="childTextBox" presStyleLbl="fgAccFollowNode1" presStyleIdx="0" presStyleCnt="9">
        <dgm:presLayoutVars>
          <dgm:bulletEnabled val="1"/>
        </dgm:presLayoutVars>
      </dgm:prSet>
      <dgm:spPr/>
    </dgm:pt>
    <dgm:pt modelId="{3DC4B139-4854-4D44-9B47-99072113D41D}" type="pres">
      <dgm:prSet presAssocID="{F1C05544-848A-4141-B56B-50888DC215EA}" presName="childTextBox" presStyleLbl="fgAccFollowNode1" presStyleIdx="1" presStyleCnt="9">
        <dgm:presLayoutVars>
          <dgm:bulletEnabled val="1"/>
        </dgm:presLayoutVars>
      </dgm:prSet>
      <dgm:spPr/>
    </dgm:pt>
    <dgm:pt modelId="{EBE4DBBA-A58B-E74F-99C7-8C56EA9A3317}" type="pres">
      <dgm:prSet presAssocID="{FA55D3AA-BA42-654A-A379-B384840DE1CB}" presName="childTextBox" presStyleLbl="fgAccFollowNode1" presStyleIdx="2" presStyleCnt="9">
        <dgm:presLayoutVars>
          <dgm:bulletEnabled val="1"/>
        </dgm:presLayoutVars>
      </dgm:prSet>
      <dgm:spPr/>
    </dgm:pt>
    <dgm:pt modelId="{CF1E6BD5-9554-5E47-8D72-EBE09DF77743}" type="pres">
      <dgm:prSet presAssocID="{C6CD692B-CDF2-2744-8466-6F8EEA7D0381}" presName="childTextBox" presStyleLbl="fgAccFollowNode1" presStyleIdx="3" presStyleCnt="9">
        <dgm:presLayoutVars>
          <dgm:bulletEnabled val="1"/>
        </dgm:presLayoutVars>
      </dgm:prSet>
      <dgm:spPr/>
    </dgm:pt>
    <dgm:pt modelId="{1B504FDD-A8C4-2145-A242-C4691C964560}" type="pres">
      <dgm:prSet presAssocID="{A01CE4F3-D798-BB4B-A158-7FC93B78F990}" presName="childTextBox" presStyleLbl="fgAccFollowNode1" presStyleIdx="4" presStyleCnt="9">
        <dgm:presLayoutVars>
          <dgm:bulletEnabled val="1"/>
        </dgm:presLayoutVars>
      </dgm:prSet>
      <dgm:spPr/>
    </dgm:pt>
    <dgm:pt modelId="{3B4714C1-AF30-1F4C-98C0-380BE1A80688}" type="pres">
      <dgm:prSet presAssocID="{A8C07F87-5E72-8D48-B60F-F2116602068D}" presName="sp" presStyleCnt="0"/>
      <dgm:spPr/>
    </dgm:pt>
    <dgm:pt modelId="{745FA656-8E41-7043-BA3B-FD32C7BA899E}" type="pres">
      <dgm:prSet presAssocID="{12D6C1A7-BB19-5347-BEF6-BE6D8247CE71}" presName="arrowAndChildren" presStyleCnt="0"/>
      <dgm:spPr/>
    </dgm:pt>
    <dgm:pt modelId="{448AECE2-4079-D445-B3FE-746D6F0E5722}" type="pres">
      <dgm:prSet presAssocID="{12D6C1A7-BB19-5347-BEF6-BE6D8247CE71}" presName="parentTextArrow" presStyleLbl="node1" presStyleIdx="0" presStyleCnt="2"/>
      <dgm:spPr/>
    </dgm:pt>
    <dgm:pt modelId="{7ECD430A-9354-264F-8D3C-7A10CF73EA39}" type="pres">
      <dgm:prSet presAssocID="{12D6C1A7-BB19-5347-BEF6-BE6D8247CE71}" presName="arrow" presStyleLbl="node1" presStyleIdx="1" presStyleCnt="2" custLinFactNeighborX="312" custLinFactNeighborY="-74"/>
      <dgm:spPr/>
    </dgm:pt>
    <dgm:pt modelId="{29062502-CA79-104B-A23C-3EDD1E8AF8E3}" type="pres">
      <dgm:prSet presAssocID="{12D6C1A7-BB19-5347-BEF6-BE6D8247CE71}" presName="descendantArrow" presStyleCnt="0"/>
      <dgm:spPr/>
    </dgm:pt>
    <dgm:pt modelId="{983797A1-12D2-8046-8E81-11AB25E24916}" type="pres">
      <dgm:prSet presAssocID="{15DD566D-BBFA-9747-A67B-18B5D706E643}" presName="childTextArrow" presStyleLbl="fgAccFollowNode1" presStyleIdx="5" presStyleCnt="9" custScaleX="69710">
        <dgm:presLayoutVars>
          <dgm:bulletEnabled val="1"/>
        </dgm:presLayoutVars>
      </dgm:prSet>
      <dgm:spPr/>
    </dgm:pt>
    <dgm:pt modelId="{FDD56885-8B56-42EE-9A80-A2CEF854C581}" type="pres">
      <dgm:prSet presAssocID="{69009B6E-FCEC-4D8C-A4B0-1CEC47CD5148}" presName="childTextArrow" presStyleLbl="fgAccFollowNode1" presStyleIdx="6" presStyleCnt="9" custScaleX="69710">
        <dgm:presLayoutVars>
          <dgm:bulletEnabled val="1"/>
        </dgm:presLayoutVars>
      </dgm:prSet>
      <dgm:spPr/>
    </dgm:pt>
    <dgm:pt modelId="{E2DF4667-88F7-454D-BA6B-9635F409735C}" type="pres">
      <dgm:prSet presAssocID="{5FD5A316-676F-3A47-A154-C9622F7A9237}" presName="childTextArrow" presStyleLbl="fgAccFollowNode1" presStyleIdx="7" presStyleCnt="9" custScaleX="68213">
        <dgm:presLayoutVars>
          <dgm:bulletEnabled val="1"/>
        </dgm:presLayoutVars>
      </dgm:prSet>
      <dgm:spPr/>
    </dgm:pt>
    <dgm:pt modelId="{9307FC18-FCA5-4537-B270-03F7B554C74B}" type="pres">
      <dgm:prSet presAssocID="{74AAFACD-4E15-47BF-900A-04C152C77790}" presName="childTextArrow" presStyleLbl="fgAccFollowNode1" presStyleIdx="8" presStyleCnt="9" custScaleX="68213">
        <dgm:presLayoutVars>
          <dgm:bulletEnabled val="1"/>
        </dgm:presLayoutVars>
      </dgm:prSet>
      <dgm:spPr/>
    </dgm:pt>
  </dgm:ptLst>
  <dgm:cxnLst>
    <dgm:cxn modelId="{720EBE09-0749-9141-A99C-24B41B19A468}" type="presOf" srcId="{12D6C1A7-BB19-5347-BEF6-BE6D8247CE71}" destId="{448AECE2-4079-D445-B3FE-746D6F0E5722}" srcOrd="0" destOrd="0" presId="urn:microsoft.com/office/officeart/2005/8/layout/process4"/>
    <dgm:cxn modelId="{34F03F13-02C9-0341-9048-17A3B3B7032D}" type="presOf" srcId="{232AB184-BE0A-4945-B087-08685B615BA3}" destId="{2F50E4D0-0067-874F-850E-FD972F516176}" srcOrd="0" destOrd="0" presId="urn:microsoft.com/office/officeart/2005/8/layout/process4"/>
    <dgm:cxn modelId="{5E88E115-9079-FC4B-931A-4A99F404399D}" type="presOf" srcId="{FA55D3AA-BA42-654A-A379-B384840DE1CB}" destId="{EBE4DBBA-A58B-E74F-99C7-8C56EA9A3317}" srcOrd="0" destOrd="0" presId="urn:microsoft.com/office/officeart/2005/8/layout/process4"/>
    <dgm:cxn modelId="{D0040218-3D2D-D246-962E-F9F6AF1DD46E}" type="presOf" srcId="{879BC792-8E9B-1347-94D3-64C6EFDE6388}" destId="{DCCCB27B-1CEF-AE46-AA97-17531C0BFC60}" srcOrd="0" destOrd="0" presId="urn:microsoft.com/office/officeart/2005/8/layout/process4"/>
    <dgm:cxn modelId="{A7A41422-F032-2647-BCBE-4705AC81DFF8}" type="presOf" srcId="{2B6B768E-AFDD-DE41-846B-06D266B0A896}" destId="{AA574D45-EA43-0F41-8FF4-041CC8B29A44}" srcOrd="0" destOrd="0" presId="urn:microsoft.com/office/officeart/2005/8/layout/process4"/>
    <dgm:cxn modelId="{412F5A22-AED6-3445-9B99-158CBC010ED8}" type="presOf" srcId="{A01CE4F3-D798-BB4B-A158-7FC93B78F990}" destId="{1B504FDD-A8C4-2145-A242-C4691C964560}" srcOrd="0" destOrd="0" presId="urn:microsoft.com/office/officeart/2005/8/layout/process4"/>
    <dgm:cxn modelId="{93813427-91ED-2545-884C-5EC5E9C3BCD4}" type="presOf" srcId="{5FD5A316-676F-3A47-A154-C9622F7A9237}" destId="{E2DF4667-88F7-454D-BA6B-9635F409735C}" srcOrd="0" destOrd="0" presId="urn:microsoft.com/office/officeart/2005/8/layout/process4"/>
    <dgm:cxn modelId="{CD46E12F-6DF6-F641-BA9A-9E43E46F676D}" type="presOf" srcId="{879BC792-8E9B-1347-94D3-64C6EFDE6388}" destId="{0BA0D69C-EFB9-8D4A-8EBA-75A134553FBA}" srcOrd="1" destOrd="0" presId="urn:microsoft.com/office/officeart/2005/8/layout/process4"/>
    <dgm:cxn modelId="{0F445730-96CC-491D-A39F-78007AF686F4}" srcId="{12D6C1A7-BB19-5347-BEF6-BE6D8247CE71}" destId="{69009B6E-FCEC-4D8C-A4B0-1CEC47CD5148}" srcOrd="1" destOrd="0" parTransId="{90A08C3F-EFA6-4258-8E4F-B41C9BF1585C}" sibTransId="{140BD262-00A8-4F3F-AFE2-889FDF5A2695}"/>
    <dgm:cxn modelId="{E6289A39-74C6-4B3F-8C42-8F0390F780AE}" type="presOf" srcId="{74AAFACD-4E15-47BF-900A-04C152C77790}" destId="{9307FC18-FCA5-4537-B270-03F7B554C74B}" srcOrd="0" destOrd="0" presId="urn:microsoft.com/office/officeart/2005/8/layout/process4"/>
    <dgm:cxn modelId="{6A71F940-7261-B544-A38E-7E555859D720}" type="presOf" srcId="{C6CD692B-CDF2-2744-8466-6F8EEA7D0381}" destId="{CF1E6BD5-9554-5E47-8D72-EBE09DF77743}" srcOrd="0" destOrd="0" presId="urn:microsoft.com/office/officeart/2005/8/layout/process4"/>
    <dgm:cxn modelId="{B952C444-45A4-C341-84A7-0052AE0F4ED1}" srcId="{879BC792-8E9B-1347-94D3-64C6EFDE6388}" destId="{F1C05544-848A-4141-B56B-50888DC215EA}" srcOrd="1" destOrd="0" parTransId="{D12B1E5A-641D-D747-B9B0-85EF47A61505}" sibTransId="{C346AE68-F76A-3E4C-8E78-A10831F34C46}"/>
    <dgm:cxn modelId="{41451F69-490F-7744-8C04-89883B1AF7D0}" type="presOf" srcId="{15DD566D-BBFA-9747-A67B-18B5D706E643}" destId="{983797A1-12D2-8046-8E81-11AB25E24916}" srcOrd="0" destOrd="0" presId="urn:microsoft.com/office/officeart/2005/8/layout/process4"/>
    <dgm:cxn modelId="{C4E29357-8B2A-504B-8B5C-952AE746E9C8}" srcId="{12D6C1A7-BB19-5347-BEF6-BE6D8247CE71}" destId="{15DD566D-BBFA-9747-A67B-18B5D706E643}" srcOrd="0" destOrd="0" parTransId="{4A267739-A33F-0E4D-838E-43CC683177FC}" sibTransId="{C30FF3DF-E2DD-3D43-ADDC-714B885796C8}"/>
    <dgm:cxn modelId="{48C8AE79-E553-EC4C-B229-6EF143F6D019}" srcId="{12D6C1A7-BB19-5347-BEF6-BE6D8247CE71}" destId="{5FD5A316-676F-3A47-A154-C9622F7A9237}" srcOrd="2" destOrd="0" parTransId="{75659010-7730-0F4B-8B6D-567D9C22162C}" sibTransId="{9CD97E89-C218-0346-B0D5-917BB82DC3D8}"/>
    <dgm:cxn modelId="{7FB5B85A-B79F-F645-99CB-D60C2F3E7C6A}" type="presOf" srcId="{F1C05544-848A-4141-B56B-50888DC215EA}" destId="{3DC4B139-4854-4D44-9B47-99072113D41D}" srcOrd="0" destOrd="0" presId="urn:microsoft.com/office/officeart/2005/8/layout/process4"/>
    <dgm:cxn modelId="{D1466E7D-3242-164D-B4E4-E3696DF5E982}" srcId="{2B6B768E-AFDD-DE41-846B-06D266B0A896}" destId="{879BC792-8E9B-1347-94D3-64C6EFDE6388}" srcOrd="1" destOrd="0" parTransId="{FF3E33D6-631D-E144-ADA5-17C2B9D04959}" sibTransId="{E2C44F43-BC29-8D49-95EA-972E5A794F6A}"/>
    <dgm:cxn modelId="{B3F4F89D-7777-3B47-A126-1A39EC929D10}" srcId="{879BC792-8E9B-1347-94D3-64C6EFDE6388}" destId="{A01CE4F3-D798-BB4B-A158-7FC93B78F990}" srcOrd="4" destOrd="0" parTransId="{CDC31C9F-D513-DA48-9DC5-2AFD7B333710}" sibTransId="{87E2D971-8208-3A45-91F0-EC273B09B14F}"/>
    <dgm:cxn modelId="{3ED16FA1-B646-FE4C-9F71-4CCE79408832}" srcId="{2B6B768E-AFDD-DE41-846B-06D266B0A896}" destId="{12D6C1A7-BB19-5347-BEF6-BE6D8247CE71}" srcOrd="0" destOrd="0" parTransId="{65807DD5-BC2F-0A4D-AC20-E134665358E3}" sibTransId="{A8C07F87-5E72-8D48-B60F-F2116602068D}"/>
    <dgm:cxn modelId="{30B33AAE-AEAA-4B34-B52D-0940C8A0412A}" srcId="{12D6C1A7-BB19-5347-BEF6-BE6D8247CE71}" destId="{74AAFACD-4E15-47BF-900A-04C152C77790}" srcOrd="3" destOrd="0" parTransId="{05EA532C-7F3B-4051-A05F-D74D8AC6205F}" sibTransId="{E4D2E726-0D9F-4C30-91B7-CA6B05552043}"/>
    <dgm:cxn modelId="{CA935FB5-B242-414C-8B4E-1A67796073D1}" type="presOf" srcId="{12D6C1A7-BB19-5347-BEF6-BE6D8247CE71}" destId="{7ECD430A-9354-264F-8D3C-7A10CF73EA39}" srcOrd="1" destOrd="0" presId="urn:microsoft.com/office/officeart/2005/8/layout/process4"/>
    <dgm:cxn modelId="{FCF939BF-A9BE-3940-9DF8-73520FE80F85}" srcId="{879BC792-8E9B-1347-94D3-64C6EFDE6388}" destId="{FA55D3AA-BA42-654A-A379-B384840DE1CB}" srcOrd="2" destOrd="0" parTransId="{33E60E2A-380F-5947-A313-634204C63112}" sibTransId="{26A092D4-F16A-364E-A1B3-377596607752}"/>
    <dgm:cxn modelId="{BF049AD1-E558-4547-9D9D-3053D5C12E19}" srcId="{879BC792-8E9B-1347-94D3-64C6EFDE6388}" destId="{C6CD692B-CDF2-2744-8466-6F8EEA7D0381}" srcOrd="3" destOrd="0" parTransId="{1CD180FB-02F4-F945-978C-087C685A19B7}" sibTransId="{227E9F1D-3581-364D-A1FE-09DD22B52FE5}"/>
    <dgm:cxn modelId="{5242A9D5-C12C-A240-A38E-94D838947F6C}" srcId="{879BC792-8E9B-1347-94D3-64C6EFDE6388}" destId="{232AB184-BE0A-4945-B087-08685B615BA3}" srcOrd="0" destOrd="0" parTransId="{8D490315-3E11-1549-B99D-0742EAB680C1}" sibTransId="{375637D5-B0E0-0848-AFA9-4C594C61E3A8}"/>
    <dgm:cxn modelId="{6D5E80D9-4973-4D0B-B18C-DBD0197A84E2}" type="presOf" srcId="{69009B6E-FCEC-4D8C-A4B0-1CEC47CD5148}" destId="{FDD56885-8B56-42EE-9A80-A2CEF854C581}" srcOrd="0" destOrd="0" presId="urn:microsoft.com/office/officeart/2005/8/layout/process4"/>
    <dgm:cxn modelId="{E31F9E81-7EDE-1B45-A345-141AC3D09119}" type="presParOf" srcId="{AA574D45-EA43-0F41-8FF4-041CC8B29A44}" destId="{BAE92812-45FE-1A4D-9B08-E3AEA98DDDBC}" srcOrd="0" destOrd="0" presId="urn:microsoft.com/office/officeart/2005/8/layout/process4"/>
    <dgm:cxn modelId="{8D07C894-47C2-3844-807F-8420E880F5E6}" type="presParOf" srcId="{BAE92812-45FE-1A4D-9B08-E3AEA98DDDBC}" destId="{DCCCB27B-1CEF-AE46-AA97-17531C0BFC60}" srcOrd="0" destOrd="0" presId="urn:microsoft.com/office/officeart/2005/8/layout/process4"/>
    <dgm:cxn modelId="{1B443516-00FA-3040-B701-7D55E072CEC4}" type="presParOf" srcId="{BAE92812-45FE-1A4D-9B08-E3AEA98DDDBC}" destId="{0BA0D69C-EFB9-8D4A-8EBA-75A134553FBA}" srcOrd="1" destOrd="0" presId="urn:microsoft.com/office/officeart/2005/8/layout/process4"/>
    <dgm:cxn modelId="{33E22F77-E90F-5A43-99DB-AD21F6F69700}" type="presParOf" srcId="{BAE92812-45FE-1A4D-9B08-E3AEA98DDDBC}" destId="{3B8D4AC8-1B22-9548-8802-1BF353FE579F}" srcOrd="2" destOrd="0" presId="urn:microsoft.com/office/officeart/2005/8/layout/process4"/>
    <dgm:cxn modelId="{6C151BF9-7FF4-DC44-B100-E87FB2EC2A8F}" type="presParOf" srcId="{3B8D4AC8-1B22-9548-8802-1BF353FE579F}" destId="{2F50E4D0-0067-874F-850E-FD972F516176}" srcOrd="0" destOrd="0" presId="urn:microsoft.com/office/officeart/2005/8/layout/process4"/>
    <dgm:cxn modelId="{1B83F3D2-C984-7E4E-8DD3-A7967315FAB8}" type="presParOf" srcId="{3B8D4AC8-1B22-9548-8802-1BF353FE579F}" destId="{3DC4B139-4854-4D44-9B47-99072113D41D}" srcOrd="1" destOrd="0" presId="urn:microsoft.com/office/officeart/2005/8/layout/process4"/>
    <dgm:cxn modelId="{FDA65FD6-9DDC-684E-8EB6-C33804C3E913}" type="presParOf" srcId="{3B8D4AC8-1B22-9548-8802-1BF353FE579F}" destId="{EBE4DBBA-A58B-E74F-99C7-8C56EA9A3317}" srcOrd="2" destOrd="0" presId="urn:microsoft.com/office/officeart/2005/8/layout/process4"/>
    <dgm:cxn modelId="{61A90F5E-D527-A64D-8CB7-6082CBD8D005}" type="presParOf" srcId="{3B8D4AC8-1B22-9548-8802-1BF353FE579F}" destId="{CF1E6BD5-9554-5E47-8D72-EBE09DF77743}" srcOrd="3" destOrd="0" presId="urn:microsoft.com/office/officeart/2005/8/layout/process4"/>
    <dgm:cxn modelId="{ABEAC992-F9A2-B94E-BC64-BF77C5D43151}" type="presParOf" srcId="{3B8D4AC8-1B22-9548-8802-1BF353FE579F}" destId="{1B504FDD-A8C4-2145-A242-C4691C964560}" srcOrd="4" destOrd="0" presId="urn:microsoft.com/office/officeart/2005/8/layout/process4"/>
    <dgm:cxn modelId="{8B866D82-97CF-1E41-9590-D5322BD436E1}" type="presParOf" srcId="{AA574D45-EA43-0F41-8FF4-041CC8B29A44}" destId="{3B4714C1-AF30-1F4C-98C0-380BE1A80688}" srcOrd="1" destOrd="0" presId="urn:microsoft.com/office/officeart/2005/8/layout/process4"/>
    <dgm:cxn modelId="{3F6C460C-C768-9941-83AA-6B119D2122B9}" type="presParOf" srcId="{AA574D45-EA43-0F41-8FF4-041CC8B29A44}" destId="{745FA656-8E41-7043-BA3B-FD32C7BA899E}" srcOrd="2" destOrd="0" presId="urn:microsoft.com/office/officeart/2005/8/layout/process4"/>
    <dgm:cxn modelId="{54220B63-80D5-454B-A0EB-3F1A8E84EE9A}" type="presParOf" srcId="{745FA656-8E41-7043-BA3B-FD32C7BA899E}" destId="{448AECE2-4079-D445-B3FE-746D6F0E5722}" srcOrd="0" destOrd="0" presId="urn:microsoft.com/office/officeart/2005/8/layout/process4"/>
    <dgm:cxn modelId="{9E3142DB-6267-794F-8405-3AE22A8A9A55}" type="presParOf" srcId="{745FA656-8E41-7043-BA3B-FD32C7BA899E}" destId="{7ECD430A-9354-264F-8D3C-7A10CF73EA39}" srcOrd="1" destOrd="0" presId="urn:microsoft.com/office/officeart/2005/8/layout/process4"/>
    <dgm:cxn modelId="{2C54F004-1712-0341-9B6E-1F49C36A3AB9}" type="presParOf" srcId="{745FA656-8E41-7043-BA3B-FD32C7BA899E}" destId="{29062502-CA79-104B-A23C-3EDD1E8AF8E3}" srcOrd="2" destOrd="0" presId="urn:microsoft.com/office/officeart/2005/8/layout/process4"/>
    <dgm:cxn modelId="{4B547E58-A61E-B743-845A-5B2CD63A391B}" type="presParOf" srcId="{29062502-CA79-104B-A23C-3EDD1E8AF8E3}" destId="{983797A1-12D2-8046-8E81-11AB25E24916}" srcOrd="0" destOrd="0" presId="urn:microsoft.com/office/officeart/2005/8/layout/process4"/>
    <dgm:cxn modelId="{31DA0819-8B82-43CB-AFE2-AA67A5AC22B3}" type="presParOf" srcId="{29062502-CA79-104B-A23C-3EDD1E8AF8E3}" destId="{FDD56885-8B56-42EE-9A80-A2CEF854C581}" srcOrd="1" destOrd="0" presId="urn:microsoft.com/office/officeart/2005/8/layout/process4"/>
    <dgm:cxn modelId="{DC1AD0A6-89B8-A145-8B95-2625A912C172}" type="presParOf" srcId="{29062502-CA79-104B-A23C-3EDD1E8AF8E3}" destId="{E2DF4667-88F7-454D-BA6B-9635F409735C}" srcOrd="2" destOrd="0" presId="urn:microsoft.com/office/officeart/2005/8/layout/process4"/>
    <dgm:cxn modelId="{539A7E31-28C3-477B-912D-934B0C251D0D}" type="presParOf" srcId="{29062502-CA79-104B-A23C-3EDD1E8AF8E3}" destId="{9307FC18-FCA5-4537-B270-03F7B554C74B}"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1222D-7990-C64A-B83F-ED7254701469}">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951D2-77A4-2940-BEA8-99D36EA75056}">
      <dsp:nvSpPr>
        <dsp:cNvPr id="0" name=""/>
        <dsp:cNvSpPr/>
      </dsp:nvSpPr>
      <dsp:spPr>
        <a:xfrm>
          <a:off x="1032256" y="3675549"/>
          <a:ext cx="211328" cy="211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C09D0-9694-6942-BB72-F516D0467FCF}">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1066800">
            <a:lnSpc>
              <a:spcPct val="90000"/>
            </a:lnSpc>
            <a:spcBef>
              <a:spcPct val="0"/>
            </a:spcBef>
            <a:spcAft>
              <a:spcPct val="35000"/>
            </a:spcAft>
            <a:buNone/>
          </a:pPr>
          <a:r>
            <a:rPr lang="es-ES" sz="2400" kern="1200" err="1">
              <a:solidFill>
                <a:srgbClr val="002060"/>
              </a:solidFill>
              <a:latin typeface="Poppins" pitchFamily="2" charset="77"/>
              <a:cs typeface="Poppins" pitchFamily="2" charset="77"/>
            </a:rPr>
            <a:t>Private</a:t>
          </a:r>
          <a:r>
            <a:rPr lang="es-ES" sz="2400" kern="1200">
              <a:solidFill>
                <a:srgbClr val="002060"/>
              </a:solidFill>
              <a:latin typeface="Poppins" pitchFamily="2" charset="77"/>
              <a:cs typeface="Poppins" pitchFamily="2" charset="77"/>
            </a:rPr>
            <a:t> Sector</a:t>
          </a:r>
        </a:p>
      </dsp:txBody>
      <dsp:txXfrm>
        <a:off x="1137920" y="3781213"/>
        <a:ext cx="1893824" cy="1468120"/>
      </dsp:txXfrm>
    </dsp:sp>
    <dsp:sp modelId="{21DC5528-BC12-1D47-BDBC-9AD30C12EBF6}">
      <dsp:nvSpPr>
        <dsp:cNvPr id="0" name=""/>
        <dsp:cNvSpPr/>
      </dsp:nvSpPr>
      <dsp:spPr>
        <a:xfrm>
          <a:off x="2897632" y="2294805"/>
          <a:ext cx="382016" cy="3820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E739C5-D933-4746-9D17-B3D360D8B0D8}">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1066800">
            <a:lnSpc>
              <a:spcPct val="90000"/>
            </a:lnSpc>
            <a:spcBef>
              <a:spcPct val="0"/>
            </a:spcBef>
            <a:spcAft>
              <a:spcPct val="35000"/>
            </a:spcAft>
            <a:buNone/>
          </a:pPr>
          <a:r>
            <a:rPr lang="es-ES" sz="2400" kern="1200">
              <a:solidFill>
                <a:srgbClr val="002060"/>
              </a:solidFill>
              <a:latin typeface="Poppins" pitchFamily="2" charset="77"/>
              <a:cs typeface="Poppins" pitchFamily="2" charset="77"/>
            </a:rPr>
            <a:t>UNDP </a:t>
          </a:r>
          <a:r>
            <a:rPr lang="es-ES" sz="2400" kern="1200" err="1">
              <a:solidFill>
                <a:srgbClr val="002060"/>
              </a:solidFill>
              <a:latin typeface="Poppins" pitchFamily="2" charset="77"/>
              <a:cs typeface="Poppins" pitchFamily="2" charset="77"/>
            </a:rPr>
            <a:t>COs</a:t>
          </a:r>
          <a:endParaRPr lang="es-ES" sz="2400" kern="1200">
            <a:solidFill>
              <a:srgbClr val="002060"/>
            </a:solidFill>
            <a:latin typeface="Poppins" pitchFamily="2" charset="77"/>
            <a:cs typeface="Poppins" pitchFamily="2" charset="77"/>
          </a:endParaRPr>
        </a:p>
      </dsp:txBody>
      <dsp:txXfrm>
        <a:off x="3088640" y="2485813"/>
        <a:ext cx="1950720" cy="2763519"/>
      </dsp:txXfrm>
    </dsp:sp>
    <dsp:sp modelId="{AB9CA35E-1AB0-7C42-A612-AB3E97B34CFF}">
      <dsp:nvSpPr>
        <dsp:cNvPr id="0" name=""/>
        <dsp:cNvSpPr/>
      </dsp:nvSpPr>
      <dsp:spPr>
        <a:xfrm>
          <a:off x="5140960" y="1454573"/>
          <a:ext cx="528320" cy="528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E32B6-B2CA-4E46-9BC7-BA6E36A51FD3}">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1066800">
            <a:lnSpc>
              <a:spcPct val="90000"/>
            </a:lnSpc>
            <a:spcBef>
              <a:spcPct val="0"/>
            </a:spcBef>
            <a:spcAft>
              <a:spcPct val="35000"/>
            </a:spcAft>
            <a:buNone/>
          </a:pPr>
          <a:r>
            <a:rPr lang="es-ES" sz="2400" kern="1200" err="1">
              <a:solidFill>
                <a:srgbClr val="002060"/>
              </a:solidFill>
              <a:latin typeface="Poppins" pitchFamily="2" charset="77"/>
              <a:cs typeface="Poppins" pitchFamily="2" charset="77"/>
            </a:rPr>
            <a:t>Public</a:t>
          </a:r>
          <a:r>
            <a:rPr lang="es-ES" sz="2400" kern="1200">
              <a:solidFill>
                <a:srgbClr val="002060"/>
              </a:solidFill>
              <a:latin typeface="Poppins" pitchFamily="2" charset="77"/>
              <a:cs typeface="Poppins" pitchFamily="2" charset="77"/>
            </a:rPr>
            <a:t> </a:t>
          </a:r>
          <a:r>
            <a:rPr lang="es-ES" sz="2400" kern="1200" err="1">
              <a:solidFill>
                <a:srgbClr val="002060"/>
              </a:solidFill>
              <a:latin typeface="Poppins" pitchFamily="2" charset="77"/>
              <a:cs typeface="Poppins" pitchFamily="2" charset="77"/>
            </a:rPr>
            <a:t>Institutions</a:t>
          </a:r>
          <a:r>
            <a:rPr lang="es-ES" sz="2400" kern="1200">
              <a:solidFill>
                <a:srgbClr val="002060"/>
              </a:solidFill>
              <a:latin typeface="Poppins" pitchFamily="2" charset="77"/>
              <a:cs typeface="Poppins" pitchFamily="2" charset="77"/>
            </a:rPr>
            <a:t> </a:t>
          </a:r>
        </a:p>
      </dsp:txBody>
      <dsp:txXfrm>
        <a:off x="5405120" y="1718733"/>
        <a:ext cx="1950720" cy="3530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2A30-3B91-FE4F-98E2-84860AE0AB2B}">
      <dsp:nvSpPr>
        <dsp:cNvPr id="0" name=""/>
        <dsp:cNvSpPr/>
      </dsp:nvSpPr>
      <dsp:spPr>
        <a:xfrm>
          <a:off x="44530" y="3931581"/>
          <a:ext cx="2016416" cy="9987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ts val="1000"/>
            </a:spcAft>
            <a:buClr>
              <a:srgbClr val="FC8638"/>
            </a:buClr>
            <a:buFont typeface="Wingdings" pitchFamily="2" charset="2"/>
            <a:buChar char="§"/>
          </a:pPr>
          <a:r>
            <a:rPr lang="en-AU" sz="1200" kern="1200" noProof="0">
              <a:solidFill>
                <a:srgbClr val="002060"/>
              </a:solidFill>
              <a:latin typeface="Poppins" pitchFamily="2" charset="77"/>
              <a:ea typeface="+mn-lt"/>
              <a:cs typeface="Poppins" pitchFamily="2" charset="77"/>
            </a:rPr>
            <a:t>Setting up </a:t>
          </a:r>
          <a:r>
            <a:rPr lang="en-AU" sz="1200" b="1" kern="1200" noProof="0">
              <a:solidFill>
                <a:srgbClr val="002060"/>
              </a:solidFill>
              <a:latin typeface="Poppins" pitchFamily="2" charset="77"/>
              <a:ea typeface="+mn-lt"/>
              <a:cs typeface="Poppins" pitchFamily="2" charset="77"/>
            </a:rPr>
            <a:t>Gender Equality Committee.</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Clr>
              <a:srgbClr val="FC8638"/>
            </a:buClr>
            <a:buFont typeface="Wingdings" pitchFamily="2" charset="2"/>
            <a:buChar char="§"/>
          </a:pPr>
          <a:r>
            <a:rPr lang="en-AU" sz="1200" b="0" kern="1200" noProof="0">
              <a:solidFill>
                <a:srgbClr val="002060"/>
              </a:solidFill>
              <a:latin typeface="Poppins" pitchFamily="2" charset="77"/>
              <a:ea typeface="+mn-lt"/>
              <a:cs typeface="Poppins" pitchFamily="2" charset="77"/>
            </a:rPr>
            <a:t>Seal online </a:t>
          </a:r>
          <a:r>
            <a:rPr lang="en-AU" sz="1200" b="1" kern="1200" noProof="0">
              <a:solidFill>
                <a:srgbClr val="002060"/>
              </a:solidFill>
              <a:latin typeface="Poppins" pitchFamily="2" charset="77"/>
              <a:ea typeface="+mn-lt"/>
              <a:cs typeface="Poppins" pitchFamily="2" charset="77"/>
            </a:rPr>
            <a:t>platform</a:t>
          </a:r>
          <a:r>
            <a:rPr lang="en-AU" sz="1200" kern="1200" noProof="0">
              <a:solidFill>
                <a:srgbClr val="002060"/>
              </a:solidFill>
              <a:latin typeface="Poppins" pitchFamily="2" charset="77"/>
              <a:ea typeface="+mn-lt"/>
              <a:cs typeface="Poppins" pitchFamily="2" charset="77"/>
            </a:rPr>
            <a:t>.</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Clr>
              <a:srgbClr val="FC8638"/>
            </a:buClr>
            <a:buFont typeface="Wingdings" pitchFamily="2" charset="2"/>
            <a:buChar char="§"/>
          </a:pPr>
          <a:r>
            <a:rPr lang="en-AU" sz="1200" kern="1200" noProof="0">
              <a:solidFill>
                <a:srgbClr val="002060"/>
              </a:solidFill>
              <a:latin typeface="Poppins" pitchFamily="2" charset="77"/>
              <a:cs typeface="Poppins" pitchFamily="2" charset="77"/>
            </a:rPr>
            <a:t> Dedicated </a:t>
          </a:r>
          <a:r>
            <a:rPr lang="en-AU" sz="1200" b="1" kern="1200" noProof="0">
              <a:solidFill>
                <a:srgbClr val="002060"/>
              </a:solidFill>
              <a:latin typeface="Poppins" pitchFamily="2" charset="77"/>
              <a:cs typeface="Poppins" pitchFamily="2" charset="77"/>
            </a:rPr>
            <a:t>national gender advisor.</a:t>
          </a:r>
        </a:p>
      </dsp:txBody>
      <dsp:txXfrm>
        <a:off x="67515" y="3954566"/>
        <a:ext cx="1970446" cy="738782"/>
      </dsp:txXfrm>
    </dsp:sp>
    <dsp:sp modelId="{80CA0D5E-F624-B449-B16B-DD6ADFB60A42}">
      <dsp:nvSpPr>
        <dsp:cNvPr id="0" name=""/>
        <dsp:cNvSpPr/>
      </dsp:nvSpPr>
      <dsp:spPr>
        <a:xfrm rot="1192619">
          <a:off x="243197" y="3754647"/>
          <a:ext cx="2816464" cy="2816464"/>
        </a:xfrm>
        <a:prstGeom prst="leftCircularArrow">
          <a:avLst>
            <a:gd name="adj1" fmla="val 1078"/>
            <a:gd name="adj2" fmla="val 126480"/>
            <a:gd name="adj3" fmla="val 282380"/>
            <a:gd name="adj4" fmla="val 7404878"/>
            <a:gd name="adj5" fmla="val 1258"/>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3006A20-D588-D44D-A18A-57AAE030D21F}">
      <dsp:nvSpPr>
        <dsp:cNvPr id="0" name=""/>
        <dsp:cNvSpPr/>
      </dsp:nvSpPr>
      <dsp:spPr>
        <a:xfrm>
          <a:off x="155022" y="5504168"/>
          <a:ext cx="1562183" cy="428046"/>
        </a:xfrm>
        <a:prstGeom prst="roundRect">
          <a:avLst>
            <a:gd name="adj" fmla="val 10000"/>
          </a:avLst>
        </a:prstGeom>
        <a:solidFill>
          <a:srgbClr val="27397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a:latin typeface="Poppins" pitchFamily="2" charset="77"/>
              <a:cs typeface="Poppins" pitchFamily="2" charset="77"/>
            </a:rPr>
            <a:t>1. </a:t>
          </a:r>
          <a:r>
            <a:rPr lang="en-AU" sz="1200" kern="1200" noProof="0">
              <a:latin typeface="Poppins" pitchFamily="2" charset="77"/>
              <a:cs typeface="Poppins" pitchFamily="2" charset="77"/>
            </a:rPr>
            <a:t>Engage</a:t>
          </a:r>
        </a:p>
      </dsp:txBody>
      <dsp:txXfrm>
        <a:off x="167559" y="5516705"/>
        <a:ext cx="1537109" cy="402972"/>
      </dsp:txXfrm>
    </dsp:sp>
    <dsp:sp modelId="{08572A70-A6B5-824E-8930-4121869DCBFD}">
      <dsp:nvSpPr>
        <dsp:cNvPr id="0" name=""/>
        <dsp:cNvSpPr/>
      </dsp:nvSpPr>
      <dsp:spPr>
        <a:xfrm>
          <a:off x="2165043" y="3633756"/>
          <a:ext cx="2329530" cy="9987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ts val="1000"/>
            </a:spcAft>
            <a:buChar char="•"/>
          </a:pPr>
          <a:r>
            <a:rPr lang="en-AU" sz="1200" b="1" kern="1200" noProof="0">
              <a:solidFill>
                <a:srgbClr val="002060"/>
              </a:solidFill>
              <a:latin typeface="Poppins" pitchFamily="2" charset="77"/>
              <a:ea typeface="+mn-lt"/>
              <a:cs typeface="Poppins" pitchFamily="2" charset="77"/>
            </a:rPr>
            <a:t>Support self assessment Baseline.</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Char char="•"/>
          </a:pPr>
          <a:r>
            <a:rPr lang="en-AU" sz="1200" kern="1200" noProof="0">
              <a:solidFill>
                <a:srgbClr val="002060"/>
              </a:solidFill>
              <a:latin typeface="Poppins" pitchFamily="2" charset="77"/>
              <a:ea typeface="+mn-lt"/>
              <a:cs typeface="Poppins" pitchFamily="2" charset="77"/>
            </a:rPr>
            <a:t>Validated Baseline Report with recommendations. </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Char char="•"/>
          </a:pPr>
          <a:r>
            <a:rPr lang="en-AU" sz="1200" b="1" kern="1200" noProof="0">
              <a:solidFill>
                <a:srgbClr val="002060"/>
              </a:solidFill>
              <a:latin typeface="Poppins" pitchFamily="2" charset="77"/>
              <a:ea typeface="+mn-lt"/>
              <a:cs typeface="Poppins" pitchFamily="2" charset="77"/>
            </a:rPr>
            <a:t>Capacity building </a:t>
          </a:r>
          <a:r>
            <a:rPr lang="en-AU" sz="1200" kern="1200" noProof="0">
              <a:solidFill>
                <a:srgbClr val="002060"/>
              </a:solidFill>
              <a:latin typeface="Poppins" pitchFamily="2" charset="77"/>
              <a:ea typeface="+mn-lt"/>
              <a:cs typeface="Poppins" pitchFamily="2" charset="77"/>
            </a:rPr>
            <a:t>of public officials + </a:t>
          </a:r>
          <a:r>
            <a:rPr lang="en-AU" sz="1200" b="1" kern="1200" noProof="0">
              <a:solidFill>
                <a:srgbClr val="002060"/>
              </a:solidFill>
              <a:latin typeface="Poppins" pitchFamily="2" charset="77"/>
              <a:ea typeface="+mn-lt"/>
              <a:cs typeface="Poppins" pitchFamily="2" charset="77"/>
            </a:rPr>
            <a:t>technical tools.</a:t>
          </a:r>
          <a:endParaRPr lang="en-AU" sz="1200" kern="1200" noProof="0">
            <a:latin typeface="Poppins" pitchFamily="2" charset="77"/>
            <a:cs typeface="Poppins" pitchFamily="2" charset="77"/>
          </a:endParaRPr>
        </a:p>
      </dsp:txBody>
      <dsp:txXfrm>
        <a:off x="2188028" y="3870764"/>
        <a:ext cx="2283560" cy="738782"/>
      </dsp:txXfrm>
    </dsp:sp>
    <dsp:sp modelId="{1035CE4C-066E-674C-805B-1497E758DA2F}">
      <dsp:nvSpPr>
        <dsp:cNvPr id="0" name=""/>
        <dsp:cNvSpPr/>
      </dsp:nvSpPr>
      <dsp:spPr>
        <a:xfrm>
          <a:off x="3032426" y="2361574"/>
          <a:ext cx="3219341" cy="3219341"/>
        </a:xfrm>
        <a:prstGeom prst="circularArrow">
          <a:avLst>
            <a:gd name="adj1" fmla="val 943"/>
            <a:gd name="adj2" fmla="val 110320"/>
            <a:gd name="adj3" fmla="val 19345209"/>
            <a:gd name="adj4" fmla="val 12206550"/>
            <a:gd name="adj5" fmla="val 11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84A16A92-22A9-8B42-881E-967D24254414}">
      <dsp:nvSpPr>
        <dsp:cNvPr id="0" name=""/>
        <dsp:cNvSpPr/>
      </dsp:nvSpPr>
      <dsp:spPr>
        <a:xfrm>
          <a:off x="2134595" y="3343955"/>
          <a:ext cx="2121736" cy="428046"/>
        </a:xfrm>
        <a:prstGeom prst="roundRect">
          <a:avLst>
            <a:gd name="adj" fmla="val 10000"/>
          </a:avLst>
        </a:prstGeom>
        <a:solidFill>
          <a:srgbClr val="ED7D3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noProof="0">
              <a:latin typeface="Poppins" pitchFamily="2" charset="77"/>
              <a:cs typeface="Poppins" pitchFamily="2" charset="77"/>
            </a:rPr>
            <a:t>2. Set the baseline</a:t>
          </a:r>
        </a:p>
      </dsp:txBody>
      <dsp:txXfrm>
        <a:off x="2147132" y="3356492"/>
        <a:ext cx="2096662" cy="402972"/>
      </dsp:txXfrm>
    </dsp:sp>
    <dsp:sp modelId="{2C47D143-30DB-C04B-88F0-C5C9F27F8F42}">
      <dsp:nvSpPr>
        <dsp:cNvPr id="0" name=""/>
        <dsp:cNvSpPr/>
      </dsp:nvSpPr>
      <dsp:spPr>
        <a:xfrm>
          <a:off x="4804455" y="3264230"/>
          <a:ext cx="2490561" cy="9987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ts val="1000"/>
            </a:spcAft>
            <a:buFont typeface="Wingdings" pitchFamily="2" charset="2"/>
            <a:buChar char="§"/>
          </a:pPr>
          <a:r>
            <a:rPr lang="en-AU" sz="1200" kern="1200" noProof="0">
              <a:solidFill>
                <a:srgbClr val="002060"/>
              </a:solidFill>
              <a:latin typeface="Poppins" pitchFamily="2" charset="77"/>
              <a:ea typeface="+mn-lt"/>
              <a:cs typeface="Poppins" pitchFamily="2" charset="77"/>
            </a:rPr>
            <a:t>Support development of </a:t>
          </a:r>
          <a:r>
            <a:rPr lang="en-AU" sz="1200" b="1" kern="1200" noProof="0">
              <a:solidFill>
                <a:srgbClr val="002060"/>
              </a:solidFill>
              <a:latin typeface="Poppins" pitchFamily="2" charset="77"/>
              <a:ea typeface="+mn-lt"/>
              <a:cs typeface="Poppins" pitchFamily="2" charset="77"/>
            </a:rPr>
            <a:t>action plan for improvement.</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Font typeface="Wingdings" pitchFamily="2" charset="2"/>
            <a:buChar char="§"/>
          </a:pPr>
          <a:r>
            <a:rPr lang="en-AU" sz="1200" b="1" kern="1200" noProof="0">
              <a:solidFill>
                <a:srgbClr val="002060"/>
              </a:solidFill>
              <a:latin typeface="Poppins" pitchFamily="2" charset="77"/>
              <a:ea typeface="+mn-lt"/>
              <a:cs typeface="Poppins" pitchFamily="2" charset="77"/>
            </a:rPr>
            <a:t>Capacity building </a:t>
          </a:r>
          <a:r>
            <a:rPr lang="en-AU" sz="1200" kern="1200" noProof="0">
              <a:solidFill>
                <a:srgbClr val="002060"/>
              </a:solidFill>
              <a:latin typeface="Poppins" pitchFamily="2" charset="77"/>
              <a:ea typeface="+mn-lt"/>
              <a:cs typeface="Poppins" pitchFamily="2" charset="77"/>
            </a:rPr>
            <a:t>of public officials + </a:t>
          </a:r>
          <a:r>
            <a:rPr lang="en-AU" sz="1200" b="1" kern="1200" noProof="0">
              <a:solidFill>
                <a:srgbClr val="002060"/>
              </a:solidFill>
              <a:latin typeface="Poppins" pitchFamily="2" charset="77"/>
              <a:ea typeface="+mn-lt"/>
              <a:cs typeface="Poppins" pitchFamily="2" charset="77"/>
            </a:rPr>
            <a:t>technical tools.</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Font typeface="Wingdings" pitchFamily="2" charset="2"/>
            <a:buChar char="§"/>
          </a:pPr>
          <a:r>
            <a:rPr lang="en-AU" sz="1200" b="1" kern="1200" noProof="0">
              <a:solidFill>
                <a:srgbClr val="002060"/>
              </a:solidFill>
              <a:latin typeface="Poppins" pitchFamily="2" charset="77"/>
              <a:ea typeface="+mn-lt"/>
              <a:cs typeface="Poppins" pitchFamily="2" charset="77"/>
            </a:rPr>
            <a:t>Facilitated engagement </a:t>
          </a:r>
          <a:r>
            <a:rPr lang="en-AU" sz="1200" kern="1200" noProof="0">
              <a:solidFill>
                <a:srgbClr val="002060"/>
              </a:solidFill>
              <a:latin typeface="Poppins" pitchFamily="2" charset="77"/>
              <a:ea typeface="+mn-lt"/>
              <a:cs typeface="Poppins" pitchFamily="2" charset="77"/>
            </a:rPr>
            <a:t>with civil society.</a:t>
          </a:r>
        </a:p>
        <a:p>
          <a:pPr marL="114300" lvl="1" indent="-114300" algn="l" defTabSz="533400">
            <a:lnSpc>
              <a:spcPct val="90000"/>
            </a:lnSpc>
            <a:spcBef>
              <a:spcPct val="0"/>
            </a:spcBef>
            <a:spcAft>
              <a:spcPts val="1000"/>
            </a:spcAft>
            <a:buFont typeface="Wingdings" pitchFamily="2" charset="2"/>
            <a:buChar char="§"/>
          </a:pPr>
          <a:r>
            <a:rPr lang="en-AU" sz="1200" kern="1200" noProof="0">
              <a:solidFill>
                <a:srgbClr val="002060"/>
              </a:solidFill>
              <a:latin typeface="Poppins" pitchFamily="2" charset="77"/>
              <a:ea typeface="+mn-lt"/>
              <a:cs typeface="Poppins" pitchFamily="2" charset="77"/>
            </a:rPr>
            <a:t>Policy and program </a:t>
          </a:r>
          <a:r>
            <a:rPr lang="en-AU" sz="1200" b="1" kern="1200" noProof="0">
              <a:solidFill>
                <a:srgbClr val="002060"/>
              </a:solidFill>
              <a:latin typeface="Poppins" pitchFamily="2" charset="77"/>
              <a:ea typeface="+mn-lt"/>
              <a:cs typeface="Poppins" pitchFamily="2" charset="77"/>
            </a:rPr>
            <a:t>advisory.</a:t>
          </a:r>
        </a:p>
        <a:p>
          <a:pPr marL="114300" lvl="1" indent="-114300" algn="l" defTabSz="533400">
            <a:lnSpc>
              <a:spcPct val="90000"/>
            </a:lnSpc>
            <a:spcBef>
              <a:spcPct val="0"/>
            </a:spcBef>
            <a:spcAft>
              <a:spcPts val="1000"/>
            </a:spcAft>
            <a:buChar char="•"/>
          </a:pPr>
          <a:r>
            <a:rPr lang="en-AU" sz="1200" b="1" kern="1200" noProof="0">
              <a:solidFill>
                <a:srgbClr val="002060"/>
              </a:solidFill>
              <a:latin typeface="Poppins" pitchFamily="2" charset="77"/>
              <a:ea typeface="+mn-lt"/>
              <a:cs typeface="Poppins" pitchFamily="2" charset="77"/>
            </a:rPr>
            <a:t>Communities of practices </a:t>
          </a:r>
          <a:r>
            <a:rPr lang="en-AU" sz="1200" kern="1200" noProof="0">
              <a:solidFill>
                <a:srgbClr val="002060"/>
              </a:solidFill>
              <a:latin typeface="Poppins" pitchFamily="2" charset="77"/>
              <a:ea typeface="+mn-lt"/>
              <a:cs typeface="Poppins" pitchFamily="2" charset="77"/>
            </a:rPr>
            <a:t>peer to peer support.</a:t>
          </a:r>
          <a:endParaRPr lang="en-AU" sz="1200" kern="1200" noProof="0">
            <a:latin typeface="Poppins" pitchFamily="2" charset="77"/>
            <a:cs typeface="Poppins" pitchFamily="2" charset="77"/>
          </a:endParaRPr>
        </a:p>
      </dsp:txBody>
      <dsp:txXfrm>
        <a:off x="4827440" y="3287215"/>
        <a:ext cx="2444591" cy="738782"/>
      </dsp:txXfrm>
    </dsp:sp>
    <dsp:sp modelId="{8BBAA89F-BF31-AB41-90D7-FAA9CA8DB64C}">
      <dsp:nvSpPr>
        <dsp:cNvPr id="0" name=""/>
        <dsp:cNvSpPr/>
      </dsp:nvSpPr>
      <dsp:spPr>
        <a:xfrm>
          <a:off x="4646713" y="3878408"/>
          <a:ext cx="3764590" cy="3764590"/>
        </a:xfrm>
        <a:prstGeom prst="leftCircularArrow">
          <a:avLst>
            <a:gd name="adj1" fmla="val 806"/>
            <a:gd name="adj2" fmla="val 94057"/>
            <a:gd name="adj3" fmla="val 20711556"/>
            <a:gd name="adj4" fmla="val 6266478"/>
            <a:gd name="adj5" fmla="val 94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804381CD-CF28-E646-A8FF-D61A39A53CAC}">
      <dsp:nvSpPr>
        <dsp:cNvPr id="0" name=""/>
        <dsp:cNvSpPr/>
      </dsp:nvSpPr>
      <dsp:spPr>
        <a:xfrm>
          <a:off x="4852358" y="6526010"/>
          <a:ext cx="2204607" cy="855956"/>
        </a:xfrm>
        <a:prstGeom prst="roundRect">
          <a:avLst>
            <a:gd name="adj" fmla="val 10000"/>
          </a:avLst>
        </a:prstGeom>
        <a:solidFill>
          <a:srgbClr val="1E9FD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noProof="0">
              <a:latin typeface="Poppins" pitchFamily="2" charset="77"/>
              <a:cs typeface="Poppins" pitchFamily="2" charset="77"/>
            </a:rPr>
            <a:t>3. Learn and improve</a:t>
          </a:r>
        </a:p>
      </dsp:txBody>
      <dsp:txXfrm>
        <a:off x="4877428" y="6551080"/>
        <a:ext cx="2154467" cy="805816"/>
      </dsp:txXfrm>
    </dsp:sp>
    <dsp:sp modelId="{BFB1C005-79CE-3945-88D4-74BEB2343278}">
      <dsp:nvSpPr>
        <dsp:cNvPr id="0" name=""/>
        <dsp:cNvSpPr/>
      </dsp:nvSpPr>
      <dsp:spPr>
        <a:xfrm>
          <a:off x="7431041" y="3856806"/>
          <a:ext cx="2043202" cy="9987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AU" sz="1200" b="1" kern="1200" noProof="0">
              <a:solidFill>
                <a:srgbClr val="002060"/>
              </a:solidFill>
              <a:latin typeface="Poppins" pitchFamily="2" charset="77"/>
              <a:ea typeface="+mn-lt"/>
              <a:cs typeface="Poppins" pitchFamily="2" charset="77"/>
            </a:rPr>
            <a:t>Independent high quality external evaluation </a:t>
          </a:r>
          <a:r>
            <a:rPr lang="en-AU" sz="1200" kern="1200" noProof="0">
              <a:solidFill>
                <a:srgbClr val="002060"/>
              </a:solidFill>
              <a:latin typeface="Poppins" pitchFamily="2" charset="77"/>
              <a:ea typeface="+mn-lt"/>
              <a:cs typeface="Poppins" pitchFamily="2" charset="77"/>
            </a:rPr>
            <a:t>with recommendations to keep improving.</a:t>
          </a:r>
          <a:endParaRPr lang="en-AU" sz="1200" kern="1200" noProof="0">
            <a:latin typeface="Poppins" pitchFamily="2" charset="77"/>
            <a:cs typeface="Poppins" pitchFamily="2" charset="77"/>
          </a:endParaRPr>
        </a:p>
      </dsp:txBody>
      <dsp:txXfrm>
        <a:off x="7454026" y="4093814"/>
        <a:ext cx="1997232" cy="738782"/>
      </dsp:txXfrm>
    </dsp:sp>
    <dsp:sp modelId="{6C9ED6A7-CD6B-1949-8864-5B99D1999821}">
      <dsp:nvSpPr>
        <dsp:cNvPr id="0" name=""/>
        <dsp:cNvSpPr/>
      </dsp:nvSpPr>
      <dsp:spPr>
        <a:xfrm>
          <a:off x="8311853" y="2791532"/>
          <a:ext cx="2348823" cy="2348823"/>
        </a:xfrm>
        <a:prstGeom prst="circularArrow">
          <a:avLst>
            <a:gd name="adj1" fmla="val 1293"/>
            <a:gd name="adj2" fmla="val 152391"/>
            <a:gd name="adj3" fmla="val 19732385"/>
            <a:gd name="adj4" fmla="val 12635797"/>
            <a:gd name="adj5" fmla="val 1508"/>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A10861A-B502-904B-ABB1-7904F46A3C62}">
      <dsp:nvSpPr>
        <dsp:cNvPr id="0" name=""/>
        <dsp:cNvSpPr/>
      </dsp:nvSpPr>
      <dsp:spPr>
        <a:xfrm>
          <a:off x="7457224" y="3384920"/>
          <a:ext cx="2092899" cy="608477"/>
        </a:xfrm>
        <a:prstGeom prst="roundRect">
          <a:avLst>
            <a:gd name="adj" fmla="val 10000"/>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noProof="0">
              <a:latin typeface="Poppins" pitchFamily="2" charset="77"/>
              <a:cs typeface="Poppins" pitchFamily="2" charset="77"/>
            </a:rPr>
            <a:t>4. External assessment</a:t>
          </a:r>
        </a:p>
      </dsp:txBody>
      <dsp:txXfrm>
        <a:off x="7475046" y="3402742"/>
        <a:ext cx="2057255" cy="572833"/>
      </dsp:txXfrm>
    </dsp:sp>
    <dsp:sp modelId="{F6ACE164-7BC9-5B44-815E-B0FC6867D825}">
      <dsp:nvSpPr>
        <dsp:cNvPr id="0" name=""/>
        <dsp:cNvSpPr/>
      </dsp:nvSpPr>
      <dsp:spPr>
        <a:xfrm>
          <a:off x="9845482" y="3633756"/>
          <a:ext cx="1541932" cy="9987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ts val="1000"/>
            </a:spcAft>
            <a:buChar char="•"/>
          </a:pPr>
          <a:r>
            <a:rPr lang="en-AU" sz="1200" b="0" kern="1200" noProof="0">
              <a:solidFill>
                <a:srgbClr val="002060"/>
              </a:solidFill>
              <a:latin typeface="Poppins" pitchFamily="2" charset="77"/>
              <a:ea typeface="+mn-lt"/>
              <a:cs typeface="Poppins" pitchFamily="2" charset="77"/>
            </a:rPr>
            <a:t>Global </a:t>
          </a:r>
          <a:r>
            <a:rPr lang="en-AU" sz="1200" b="1" kern="1200" noProof="0">
              <a:solidFill>
                <a:srgbClr val="002060"/>
              </a:solidFill>
              <a:latin typeface="Poppins" pitchFamily="2" charset="77"/>
              <a:ea typeface="+mn-lt"/>
              <a:cs typeface="Poppins" pitchFamily="2" charset="77"/>
            </a:rPr>
            <a:t>UNDP certification.</a:t>
          </a:r>
          <a:endParaRPr lang="en-AU" sz="1200" kern="1200" noProof="0">
            <a:latin typeface="Poppins" pitchFamily="2" charset="77"/>
            <a:cs typeface="Poppins" pitchFamily="2" charset="77"/>
          </a:endParaRPr>
        </a:p>
        <a:p>
          <a:pPr marL="114300" lvl="1" indent="-114300" algn="l" defTabSz="533400">
            <a:lnSpc>
              <a:spcPct val="90000"/>
            </a:lnSpc>
            <a:spcBef>
              <a:spcPct val="0"/>
            </a:spcBef>
            <a:spcAft>
              <a:spcPts val="1000"/>
            </a:spcAft>
            <a:buChar char="•"/>
          </a:pPr>
          <a:r>
            <a:rPr lang="en-AU" sz="1200" b="0" kern="1200" noProof="0">
              <a:solidFill>
                <a:srgbClr val="002060"/>
              </a:solidFill>
              <a:latin typeface="Poppins" pitchFamily="2" charset="77"/>
              <a:ea typeface="+mn-lt"/>
              <a:cs typeface="Poppins" pitchFamily="2" charset="77"/>
            </a:rPr>
            <a:t>Global, regional and national </a:t>
          </a:r>
          <a:r>
            <a:rPr lang="en-AU" sz="1200" b="1" kern="1200" noProof="0">
              <a:solidFill>
                <a:srgbClr val="002060"/>
              </a:solidFill>
              <a:latin typeface="Poppins" pitchFamily="2" charset="77"/>
              <a:ea typeface="+mn-lt"/>
              <a:cs typeface="Poppins" pitchFamily="2" charset="77"/>
            </a:rPr>
            <a:t>visibility.</a:t>
          </a:r>
          <a:endParaRPr lang="en-AU" sz="1200" kern="1200" noProof="0">
            <a:latin typeface="Poppins" pitchFamily="2" charset="77"/>
            <a:cs typeface="Poppins" pitchFamily="2" charset="77"/>
          </a:endParaRPr>
        </a:p>
      </dsp:txBody>
      <dsp:txXfrm>
        <a:off x="9868467" y="3656741"/>
        <a:ext cx="1495962" cy="738782"/>
      </dsp:txXfrm>
    </dsp:sp>
    <dsp:sp modelId="{0BC2610D-CD8C-184F-924C-543D8154E965}">
      <dsp:nvSpPr>
        <dsp:cNvPr id="0" name=""/>
        <dsp:cNvSpPr/>
      </dsp:nvSpPr>
      <dsp:spPr>
        <a:xfrm>
          <a:off x="9788070" y="4963725"/>
          <a:ext cx="1806503" cy="428046"/>
        </a:xfrm>
        <a:prstGeom prst="roundRect">
          <a:avLst>
            <a:gd name="adj" fmla="val 10000"/>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noProof="0">
              <a:latin typeface="Poppins" pitchFamily="2" charset="77"/>
              <a:cs typeface="Poppins" pitchFamily="2" charset="77"/>
            </a:rPr>
            <a:t>5. Awarding</a:t>
          </a:r>
        </a:p>
      </dsp:txBody>
      <dsp:txXfrm>
        <a:off x="9800607" y="4976262"/>
        <a:ext cx="1781429" cy="402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0D69C-EFB9-8D4A-8EBA-75A134553FBA}">
      <dsp:nvSpPr>
        <dsp:cNvPr id="0" name=""/>
        <dsp:cNvSpPr/>
      </dsp:nvSpPr>
      <dsp:spPr>
        <a:xfrm>
          <a:off x="0" y="3153922"/>
          <a:ext cx="7808352" cy="20693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noProof="0">
              <a:latin typeface="Poppins" pitchFamily="2" charset="77"/>
              <a:cs typeface="Poppins" pitchFamily="2" charset="77"/>
            </a:rPr>
            <a:t>UNDP Country team</a:t>
          </a:r>
        </a:p>
      </dsp:txBody>
      <dsp:txXfrm>
        <a:off x="0" y="3153922"/>
        <a:ext cx="7808352" cy="1117429"/>
      </dsp:txXfrm>
    </dsp:sp>
    <dsp:sp modelId="{2F50E4D0-0067-874F-850E-FD972F516176}">
      <dsp:nvSpPr>
        <dsp:cNvPr id="0" name=""/>
        <dsp:cNvSpPr/>
      </dsp:nvSpPr>
      <dsp:spPr>
        <a:xfrm>
          <a:off x="953" y="4229965"/>
          <a:ext cx="1561289" cy="9518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1. Appoints a Project coordinator</a:t>
          </a:r>
        </a:p>
      </dsp:txBody>
      <dsp:txXfrm>
        <a:off x="953" y="4229965"/>
        <a:ext cx="1561289" cy="951884"/>
      </dsp:txXfrm>
    </dsp:sp>
    <dsp:sp modelId="{3DC4B139-4854-4D44-9B47-99072113D41D}">
      <dsp:nvSpPr>
        <dsp:cNvPr id="0" name=""/>
        <dsp:cNvSpPr/>
      </dsp:nvSpPr>
      <dsp:spPr>
        <a:xfrm>
          <a:off x="1562242" y="4229965"/>
          <a:ext cx="1561289" cy="9518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2. Integrates GES in its existing portfolios</a:t>
          </a:r>
        </a:p>
      </dsp:txBody>
      <dsp:txXfrm>
        <a:off x="1562242" y="4229965"/>
        <a:ext cx="1561289" cy="951884"/>
      </dsp:txXfrm>
    </dsp:sp>
    <dsp:sp modelId="{EBE4DBBA-A58B-E74F-99C7-8C56EA9A3317}">
      <dsp:nvSpPr>
        <dsp:cNvPr id="0" name=""/>
        <dsp:cNvSpPr/>
      </dsp:nvSpPr>
      <dsp:spPr>
        <a:xfrm>
          <a:off x="3123531" y="4229965"/>
          <a:ext cx="1561289" cy="9518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3. Engages with the PI at leadership and technical level</a:t>
          </a:r>
        </a:p>
      </dsp:txBody>
      <dsp:txXfrm>
        <a:off x="3123531" y="4229965"/>
        <a:ext cx="1561289" cy="951884"/>
      </dsp:txXfrm>
    </dsp:sp>
    <dsp:sp modelId="{CF1E6BD5-9554-5E47-8D72-EBE09DF77743}">
      <dsp:nvSpPr>
        <dsp:cNvPr id="0" name=""/>
        <dsp:cNvSpPr/>
      </dsp:nvSpPr>
      <dsp:spPr>
        <a:xfrm>
          <a:off x="4684820" y="4229965"/>
          <a:ext cx="1561289" cy="9518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3. Hires and supervises a gender advisor</a:t>
          </a:r>
        </a:p>
      </dsp:txBody>
      <dsp:txXfrm>
        <a:off x="4684820" y="4229965"/>
        <a:ext cx="1561289" cy="951884"/>
      </dsp:txXfrm>
    </dsp:sp>
    <dsp:sp modelId="{1B504FDD-A8C4-2145-A242-C4691C964560}">
      <dsp:nvSpPr>
        <dsp:cNvPr id="0" name=""/>
        <dsp:cNvSpPr/>
      </dsp:nvSpPr>
      <dsp:spPr>
        <a:xfrm>
          <a:off x="6246109" y="4229965"/>
          <a:ext cx="1561289" cy="9518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4. Monitors and reports advances</a:t>
          </a:r>
        </a:p>
      </dsp:txBody>
      <dsp:txXfrm>
        <a:off x="6246109" y="4229965"/>
        <a:ext cx="1561289" cy="951884"/>
      </dsp:txXfrm>
    </dsp:sp>
    <dsp:sp modelId="{7ECD430A-9354-264F-8D3C-7A10CF73EA39}">
      <dsp:nvSpPr>
        <dsp:cNvPr id="0" name=""/>
        <dsp:cNvSpPr/>
      </dsp:nvSpPr>
      <dsp:spPr>
        <a:xfrm rot="10800000">
          <a:off x="0" y="1"/>
          <a:ext cx="7808352" cy="318260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noProof="0">
              <a:latin typeface="Poppins" pitchFamily="2" charset="77"/>
              <a:cs typeface="Poppins" pitchFamily="2" charset="77"/>
            </a:rPr>
            <a:t>UNDP GES Global Team</a:t>
          </a:r>
        </a:p>
      </dsp:txBody>
      <dsp:txXfrm rot="-10800000">
        <a:off x="0" y="1"/>
        <a:ext cx="7808352" cy="1117094"/>
      </dsp:txXfrm>
    </dsp:sp>
    <dsp:sp modelId="{983797A1-12D2-8046-8E81-11AB25E24916}">
      <dsp:nvSpPr>
        <dsp:cNvPr id="0" name=""/>
        <dsp:cNvSpPr/>
      </dsp:nvSpPr>
      <dsp:spPr>
        <a:xfrm>
          <a:off x="2330" y="1119450"/>
          <a:ext cx="1972097" cy="951599"/>
        </a:xfrm>
        <a:prstGeom prst="rect">
          <a:avLst/>
        </a:prstGeom>
        <a:solidFill>
          <a:schemeClr val="bg1">
            <a:alpha val="9000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Trains, guides and supports the CO and advisors</a:t>
          </a:r>
        </a:p>
      </dsp:txBody>
      <dsp:txXfrm>
        <a:off x="2330" y="1119450"/>
        <a:ext cx="1972097" cy="951599"/>
      </dsp:txXfrm>
    </dsp:sp>
    <dsp:sp modelId="{FDD56885-8B56-42EE-9A80-A2CEF854C581}">
      <dsp:nvSpPr>
        <dsp:cNvPr id="0" name=""/>
        <dsp:cNvSpPr/>
      </dsp:nvSpPr>
      <dsp:spPr>
        <a:xfrm>
          <a:off x="1974428" y="1119450"/>
          <a:ext cx="1972097" cy="951599"/>
        </a:xfrm>
        <a:prstGeom prst="rect">
          <a:avLst/>
        </a:prstGeom>
        <a:solidFill>
          <a:schemeClr val="bg1">
            <a:alpha val="9000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Provides trainings for public institutions</a:t>
          </a:r>
        </a:p>
      </dsp:txBody>
      <dsp:txXfrm>
        <a:off x="1974428" y="1119450"/>
        <a:ext cx="1972097" cy="951599"/>
      </dsp:txXfrm>
    </dsp:sp>
    <dsp:sp modelId="{E2DF4667-88F7-454D-BA6B-9635F409735C}">
      <dsp:nvSpPr>
        <dsp:cNvPr id="0" name=""/>
        <dsp:cNvSpPr/>
      </dsp:nvSpPr>
      <dsp:spPr>
        <a:xfrm>
          <a:off x="3946526" y="1119450"/>
          <a:ext cx="1929747" cy="951599"/>
        </a:xfrm>
        <a:prstGeom prst="rect">
          <a:avLst/>
        </a:prstGeom>
        <a:solidFill>
          <a:schemeClr val="bg1">
            <a:alpha val="9000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Provide tools, working aids and other resources</a:t>
          </a:r>
        </a:p>
      </dsp:txBody>
      <dsp:txXfrm>
        <a:off x="3946526" y="1119450"/>
        <a:ext cx="1929747" cy="951599"/>
      </dsp:txXfrm>
    </dsp:sp>
    <dsp:sp modelId="{9307FC18-FCA5-4537-B270-03F7B554C74B}">
      <dsp:nvSpPr>
        <dsp:cNvPr id="0" name=""/>
        <dsp:cNvSpPr/>
      </dsp:nvSpPr>
      <dsp:spPr>
        <a:xfrm>
          <a:off x="5876273" y="1119450"/>
          <a:ext cx="1929747" cy="951599"/>
        </a:xfrm>
        <a:prstGeom prst="rect">
          <a:avLst/>
        </a:prstGeom>
        <a:solidFill>
          <a:schemeClr val="bg1">
            <a:alpha val="9000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noProof="0">
              <a:latin typeface="Poppins" pitchFamily="2" charset="77"/>
              <a:cs typeface="Poppins" pitchFamily="2" charset="77"/>
            </a:rPr>
            <a:t>Recruits and deploys an external assessor in STEP 4</a:t>
          </a:r>
        </a:p>
      </dsp:txBody>
      <dsp:txXfrm>
        <a:off x="5876273" y="1119450"/>
        <a:ext cx="1929747" cy="95159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5972E9-59EF-499C-9F1B-1217C6DA6655}" type="slidenum">
              <a:rPr lang="en-US" smtClean="0"/>
              <a:t>1</a:t>
            </a:fld>
            <a:endParaRPr lang="en-US"/>
          </a:p>
        </p:txBody>
      </p:sp>
    </p:spTree>
    <p:extLst>
      <p:ext uri="{BB962C8B-B14F-4D97-AF65-F5344CB8AC3E}">
        <p14:creationId xmlns:p14="http://schemas.microsoft.com/office/powerpoint/2010/main" val="593171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It’s about achieving meaningful and positive change.</a:t>
            </a: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11</a:t>
            </a:fld>
            <a:endParaRPr>
              <a:solidFill>
                <a:srgbClr val="000000"/>
              </a:solidFill>
            </a:endParaRPr>
          </a:p>
        </p:txBody>
      </p:sp>
    </p:spTree>
    <p:extLst>
      <p:ext uri="{BB962C8B-B14F-4D97-AF65-F5344CB8AC3E}">
        <p14:creationId xmlns:p14="http://schemas.microsoft.com/office/powerpoint/2010/main" val="180862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77693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rial" panose="020B0604020202020204" pitchFamily="34" charset="0"/>
                <a:ea typeface="Calibri" panose="020F0502020204030204" pitchFamily="34" charset="0"/>
                <a:cs typeface="Times New Roman" panose="02020603050405020304" pitchFamily="18" charset="0"/>
              </a:rPr>
              <a:t>Public administration reform is about Increasing the capacity of the government's internal machinery of organizations and personnel through reforms of government structures and systems for designing and implementing policies; and improving leadership and personnel management practices that influence the ability, motivation, and accountability of public sector workers. This is what the Seal intends to facilitate, public administration reforms towards advancing gender equality in public policies and services.</a:t>
            </a:r>
            <a:endParaRPr lang="es-E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991237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665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It’s about achieving meaningful and positive change.</a:t>
            </a: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16</a:t>
            </a:fld>
            <a:endParaRPr>
              <a:solidFill>
                <a:srgbClr val="000000"/>
              </a:solidFill>
            </a:endParaRPr>
          </a:p>
        </p:txBody>
      </p:sp>
    </p:spTree>
    <p:extLst>
      <p:ext uri="{BB962C8B-B14F-4D97-AF65-F5344CB8AC3E}">
        <p14:creationId xmlns:p14="http://schemas.microsoft.com/office/powerpoint/2010/main" val="5143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It’s about achieving meaningful and positive change.</a:t>
            </a: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17</a:t>
            </a:fld>
            <a:endParaRPr>
              <a:solidFill>
                <a:srgbClr val="000000"/>
              </a:solidFill>
            </a:endParaRPr>
          </a:p>
        </p:txBody>
      </p:sp>
    </p:spTree>
    <p:extLst>
      <p:ext uri="{BB962C8B-B14F-4D97-AF65-F5344CB8AC3E}">
        <p14:creationId xmlns:p14="http://schemas.microsoft.com/office/powerpoint/2010/main" val="355473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a:t>A special track for Tax Administrations and Ministries of Finance launched in 2023.</a:t>
            </a:r>
          </a:p>
          <a:p>
            <a:pPr marL="0" lvl="0" indent="0" algn="l" rtl="0">
              <a:spcBef>
                <a:spcPts val="0"/>
              </a:spcBef>
              <a:spcAft>
                <a:spcPts val="0"/>
              </a:spcAft>
              <a:buNone/>
            </a:pPr>
            <a:endParaRPr lang="en-US"/>
          </a:p>
          <a:p>
            <a:pPr marL="0" lvl="0" indent="0" algn="l" rtl="0">
              <a:spcBef>
                <a:spcPts val="0"/>
              </a:spcBef>
              <a:spcAft>
                <a:spcPts val="0"/>
              </a:spcAft>
              <a:buNone/>
            </a:pPr>
            <a:r>
              <a:rPr lang="en-US"/>
              <a:t>UNDP Gender Equality Strategy 2022-2025.</a:t>
            </a:r>
          </a:p>
          <a:p>
            <a:pPr marL="0" lvl="0" indent="0" algn="l" rtl="0">
              <a:spcBef>
                <a:spcPts val="0"/>
              </a:spcBef>
              <a:spcAft>
                <a:spcPts val="0"/>
              </a:spcAft>
              <a:buNone/>
            </a:pPr>
            <a:endParaRPr lang="en-US"/>
          </a:p>
          <a:p>
            <a:pPr marL="0" lvl="0" indent="0" algn="l" rtl="0">
              <a:spcBef>
                <a:spcPts val="0"/>
              </a:spcBef>
              <a:spcAft>
                <a:spcPts val="0"/>
              </a:spcAft>
              <a:buNone/>
            </a:pPr>
            <a:r>
              <a:rPr lang="en-US"/>
              <a:t>The Seal for Public Institutions builds on UNDP’s experience with other Seal formats. </a:t>
            </a:r>
          </a:p>
          <a:p>
            <a:pPr marL="0" lvl="0" indent="0" algn="l" rtl="0">
              <a:spcBef>
                <a:spcPts val="0"/>
              </a:spcBef>
              <a:spcAft>
                <a:spcPts val="0"/>
              </a:spcAft>
              <a:buNone/>
            </a:pPr>
            <a:endParaRPr lang="en-US"/>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83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err="1"/>
              <a:t>Upwards</a:t>
            </a:r>
            <a:r>
              <a:rPr lang="is-IS"/>
              <a:t> of 300.000 </a:t>
            </a:r>
            <a:r>
              <a:rPr lang="is-IS" err="1"/>
              <a:t>public</a:t>
            </a:r>
            <a:r>
              <a:rPr lang="is-IS"/>
              <a:t> </a:t>
            </a:r>
            <a:r>
              <a:rPr lang="is-IS" err="1"/>
              <a:t>officers</a:t>
            </a:r>
            <a:r>
              <a:rPr lang="is-IS"/>
              <a:t> </a:t>
            </a:r>
            <a:r>
              <a:rPr lang="is-IS" err="1"/>
              <a:t>reached</a:t>
            </a:r>
            <a:r>
              <a:rPr lang="is-IS"/>
              <a:t>/</a:t>
            </a:r>
            <a:r>
              <a:rPr lang="is-IS" err="1"/>
              <a:t>touched</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70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Arial" panose="020B0604020202020204" pitchFamily="34" charset="0"/>
                <a:ea typeface="Aptos" panose="020B0004020202020204" pitchFamily="34" charset="0"/>
                <a:cs typeface="Times New Roman" panose="02020603050405020304" pitchFamily="18" charset="0"/>
              </a:rPr>
              <a:t>Ministry of Justice and Human Rights, Buenos Aires Province (MJDH), Argentina. </a:t>
            </a:r>
            <a:r>
              <a:rPr lang="en-US" sz="1800" kern="100">
                <a:effectLst/>
                <a:latin typeface="Arial" panose="020B0604020202020204" pitchFamily="34" charset="0"/>
                <a:ea typeface="Aptos" panose="020B0004020202020204" pitchFamily="34" charset="0"/>
                <a:cs typeface="Times New Roman" panose="02020603050405020304" pitchFamily="18" charset="0"/>
              </a:rPr>
              <a:t>The Ministry achieved the reduction of 20% in the recidivism of men prosecuted for gender violence because of the masculinities programs for male aggressors accompanied by the </a:t>
            </a:r>
            <a:r>
              <a:rPr lang="en-US" sz="1800" kern="100" err="1">
                <a:effectLst/>
                <a:latin typeface="Arial" panose="020B0604020202020204" pitchFamily="34" charset="0"/>
                <a:ea typeface="Aptos" panose="020B0004020202020204" pitchFamily="34" charset="0"/>
                <a:cs typeface="Times New Roman" panose="02020603050405020304" pitchFamily="18" charset="0"/>
              </a:rPr>
              <a:t>Patronato</a:t>
            </a:r>
            <a:r>
              <a:rPr lang="en-US" sz="1800" kern="100">
                <a:effectLst/>
                <a:latin typeface="Arial" panose="020B0604020202020204" pitchFamily="34" charset="0"/>
                <a:ea typeface="Aptos" panose="020B0004020202020204" pitchFamily="34" charset="0"/>
                <a:cs typeface="Times New Roman" panose="02020603050405020304" pitchFamily="18" charset="0"/>
              </a:rPr>
              <a:t> de </a:t>
            </a:r>
            <a:r>
              <a:rPr lang="en-US" sz="1800" kern="100" err="1">
                <a:effectLst/>
                <a:latin typeface="Arial" panose="020B0604020202020204" pitchFamily="34" charset="0"/>
                <a:ea typeface="Aptos" panose="020B0004020202020204" pitchFamily="34" charset="0"/>
                <a:cs typeface="Times New Roman" panose="02020603050405020304" pitchFamily="18" charset="0"/>
              </a:rPr>
              <a:t>Liberados</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Bonaerense</a:t>
            </a:r>
            <a:r>
              <a:rPr lang="en-US" sz="1800" kern="100">
                <a:effectLst/>
                <a:latin typeface="Arial" panose="020B0604020202020204" pitchFamily="34" charset="0"/>
                <a:ea typeface="Aptos" panose="020B0004020202020204" pitchFamily="34" charset="0"/>
                <a:cs typeface="Times New Roman" panose="02020603050405020304" pitchFamily="18" charset="0"/>
              </a:rPr>
              <a:t> (exclude perpetrators of femicides or men convicted of attempted femicide). The application of the measure of house arrest for mothers with children under 5 years of age increased to 50%, and the participation of women deprived of liberty in university studies increased by 70% in the last 4 years. Importantly, it has managed to reverse the masculinizing trend in the penitentiary career, with the modification of the Prison Service admission regulations to eradicate indirect gender biases; gender parity achieved in graduates from the Cadet School of the Prison Service, increasing from 30% to 70% (2019-2023) women applications to the penitentiary service, and the first ever woman promoted as director of the school. The Ministry and the National University of La Plata launched the bachelor’s degree in Prison Management, whose curriculum includes “Gender and Diversity Perspective” as part of the curricula.</a:t>
            </a:r>
            <a:endParaRPr lang="es-E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28082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Arial" panose="020B0604020202020204" pitchFamily="34" charset="0"/>
                <a:ea typeface="Aptos" panose="020B0004020202020204" pitchFamily="34" charset="0"/>
                <a:cs typeface="Times New Roman" panose="02020603050405020304" pitchFamily="18" charset="0"/>
              </a:rPr>
              <a:t>Ministry of Transport, Colombia. </a:t>
            </a:r>
            <a:r>
              <a:rPr lang="en-US" sz="1800" kern="100">
                <a:effectLst/>
                <a:latin typeface="Arial" panose="020B0604020202020204" pitchFamily="34" charset="0"/>
                <a:ea typeface="Aptos" panose="020B0004020202020204" pitchFamily="34" charset="0"/>
                <a:cs typeface="Times New Roman" panose="02020603050405020304" pitchFamily="18" charset="0"/>
              </a:rPr>
              <a:t>One of the Seal pioneer institutions, the Ministry of Transport</a:t>
            </a:r>
            <a:r>
              <a:rPr lang="en-US" sz="1800" b="1"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a:effectLst/>
                <a:latin typeface="Arial" panose="020B0604020202020204" pitchFamily="34" charset="0"/>
                <a:ea typeface="Aptos" panose="020B0004020202020204" pitchFamily="34" charset="0"/>
                <a:cs typeface="Times New Roman" panose="02020603050405020304" pitchFamily="18" charset="0"/>
              </a:rPr>
              <a:t>Increased access women’s employment in 4G infrastructure projects and integration of the prevention of gender-based violence and street harassment in strategic and mass public transportation systems, by means of a national Strategy for the Prevention, Attention and Social Punishment of Violence against Women in Transportation and a Protocol for Addressing Violence against Women, Children and Adolescents in Transportation.</a:t>
            </a:r>
            <a:endParaRPr lang="es-E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09519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lang="en-US"/>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2</a:t>
            </a:fld>
            <a:endParaRPr>
              <a:solidFill>
                <a:srgbClr val="000000"/>
              </a:solidFill>
            </a:endParaRPr>
          </a:p>
        </p:txBody>
      </p:sp>
    </p:spTree>
    <p:extLst>
      <p:ext uri="{BB962C8B-B14F-4D97-AF65-F5344CB8AC3E}">
        <p14:creationId xmlns:p14="http://schemas.microsoft.com/office/powerpoint/2010/main" val="3609421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30662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64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Reducing gender gaps is a very compelling and desirable objective. It is SDG 5. It is literally what the Seal is designed to ultimately achieve.</a:t>
            </a: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755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context of EQUANOMICS where we aim to harness the power of fiscal policies and public finance for gender equality, equipping the relevant institutions is a necessary condition.</a:t>
            </a:r>
          </a:p>
          <a:p>
            <a:endParaRPr lang="en-US"/>
          </a:p>
          <a:p>
            <a:r>
              <a:rPr lang="en-US"/>
              <a:t>Also, build back better in the wake of Covid.</a:t>
            </a:r>
          </a:p>
          <a:p>
            <a:endParaRPr lang="en-US"/>
          </a:p>
          <a:p>
            <a:r>
              <a:rPr lang="en-US"/>
              <a:t>You saw on the previous slide that only a third of covid response measures addressed gender issues.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575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list goes on… SOEs, economic policy, pension affairs…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529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Efforts to foster inclusive governance, improve institutional processes and build specialized capacity to improve policies and services in Ministries of Finance and tax administrations will ultimately have positive spillovers on revenue mobilization as well.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150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2972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503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E6FC6109-89CE-464E-9BAD-ADEAC15ACE9F}" type="slidenum">
              <a:rPr lang="en-US" smtClean="0"/>
              <a:t>33</a:t>
            </a:fld>
            <a:endParaRPr lang="en-US"/>
          </a:p>
        </p:txBody>
      </p:sp>
    </p:spTree>
    <p:extLst>
      <p:ext uri="{BB962C8B-B14F-4D97-AF65-F5344CB8AC3E}">
        <p14:creationId xmlns:p14="http://schemas.microsoft.com/office/powerpoint/2010/main" val="33820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say overview because this training is not a deep-dive into the Seal benchmarks per se.</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a:t>
            </a:fld>
            <a:endParaRPr>
              <a:solidFill>
                <a:srgbClr val="000000"/>
              </a:solidFill>
            </a:endParaRPr>
          </a:p>
        </p:txBody>
      </p:sp>
    </p:spTree>
    <p:extLst>
      <p:ext uri="{BB962C8B-B14F-4D97-AF65-F5344CB8AC3E}">
        <p14:creationId xmlns:p14="http://schemas.microsoft.com/office/powerpoint/2010/main" val="377032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5" name="Google Shape;44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marR="0" lvl="0" indent="-228600" algn="l" rtl="0">
              <a:lnSpc>
                <a:spcPct val="100000"/>
              </a:lnSpc>
              <a:spcBef>
                <a:spcPts val="0"/>
              </a:spcBef>
              <a:spcAft>
                <a:spcPts val="0"/>
              </a:spcAft>
              <a:buClr>
                <a:srgbClr val="FF0F4F"/>
              </a:buClr>
              <a:buSzPts val="1800"/>
              <a:buFont typeface="Arial"/>
              <a:buChar char="•"/>
            </a:pPr>
            <a:r>
              <a:rPr lang="en-US" sz="1200" b="1">
                <a:solidFill>
                  <a:srgbClr val="FF0F4F"/>
                </a:solidFill>
                <a:latin typeface="Poppins"/>
                <a:ea typeface="Poppins"/>
                <a:cs typeface="Poppins"/>
                <a:sym typeface="Poppins"/>
              </a:rPr>
              <a:t>Evidence based:</a:t>
            </a:r>
            <a:r>
              <a:rPr lang="en-US" sz="1200" b="1">
                <a:solidFill>
                  <a:srgbClr val="1F3864"/>
                </a:solidFill>
                <a:latin typeface="Poppins"/>
                <a:ea typeface="Poppins"/>
                <a:cs typeface="Poppins"/>
                <a:sym typeface="Poppins"/>
              </a:rPr>
              <a:t>  </a:t>
            </a:r>
            <a:r>
              <a:rPr lang="en-US" sz="1200">
                <a:solidFill>
                  <a:srgbClr val="1F3864"/>
                </a:solidFill>
                <a:latin typeface="Poppins"/>
                <a:ea typeface="Poppins"/>
                <a:cs typeface="Poppins"/>
                <a:sym typeface="Poppins"/>
              </a:rPr>
              <a:t>Systemic approach to ensure advancing gender equality and women’s empowerment in public policies.</a:t>
            </a:r>
            <a:endParaRPr lang="en-US" sz="1200"/>
          </a:p>
          <a:p>
            <a:pPr marL="228600" marR="0" lvl="0" indent="-228600" algn="l" rtl="0">
              <a:lnSpc>
                <a:spcPct val="100000"/>
              </a:lnSpc>
              <a:spcBef>
                <a:spcPts val="1000"/>
              </a:spcBef>
              <a:spcAft>
                <a:spcPts val="0"/>
              </a:spcAft>
              <a:buClr>
                <a:srgbClr val="FF0F4F"/>
              </a:buClr>
              <a:buSzPts val="1800"/>
              <a:buFont typeface="Arial"/>
              <a:buChar char="•"/>
            </a:pPr>
            <a:r>
              <a:rPr lang="en-US" sz="1200" b="1">
                <a:solidFill>
                  <a:srgbClr val="FF0F4F"/>
                </a:solidFill>
                <a:latin typeface="Poppins"/>
                <a:ea typeface="Poppins"/>
                <a:cs typeface="Poppins"/>
                <a:sym typeface="Poppins"/>
              </a:rPr>
              <a:t>Learning driven: </a:t>
            </a:r>
            <a:r>
              <a:rPr lang="en-US" sz="1200">
                <a:solidFill>
                  <a:srgbClr val="1F3864"/>
                </a:solidFill>
                <a:latin typeface="Poppins"/>
                <a:ea typeface="Poppins"/>
                <a:cs typeface="Poppins"/>
                <a:sym typeface="Poppins"/>
              </a:rPr>
              <a:t>Institutions will integrate the </a:t>
            </a:r>
            <a:r>
              <a:rPr lang="en-US" sz="1200" b="1">
                <a:solidFill>
                  <a:srgbClr val="1F3864"/>
                </a:solidFill>
                <a:latin typeface="Poppins"/>
                <a:ea typeface="Poppins"/>
                <a:cs typeface="Poppins"/>
                <a:sym typeface="Poppins"/>
              </a:rPr>
              <a:t>Seal community of practice </a:t>
            </a:r>
            <a:r>
              <a:rPr lang="en-US" sz="1200">
                <a:solidFill>
                  <a:srgbClr val="1F3864"/>
                </a:solidFill>
                <a:latin typeface="Poppins"/>
                <a:ea typeface="Poppins"/>
                <a:cs typeface="Poppins"/>
                <a:sym typeface="Poppins"/>
              </a:rPr>
              <a:t>and will have access to an extensive set of tools and other resources that have been adapted to the taxonomy and institutional mandates of MOFs and tax administrations</a:t>
            </a:r>
            <a:endParaRPr lang="en-US" sz="1200"/>
          </a:p>
          <a:p>
            <a:pPr marL="228600" marR="0" lvl="0" indent="-228600" algn="l" rtl="0">
              <a:lnSpc>
                <a:spcPct val="100000"/>
              </a:lnSpc>
              <a:spcBef>
                <a:spcPts val="1000"/>
              </a:spcBef>
              <a:spcAft>
                <a:spcPts val="0"/>
              </a:spcAft>
              <a:buClr>
                <a:srgbClr val="FF0F4F"/>
              </a:buClr>
              <a:buSzPts val="1800"/>
              <a:buFont typeface="Arial"/>
              <a:buChar char="•"/>
            </a:pPr>
            <a:r>
              <a:rPr lang="en-US" sz="1200" b="1">
                <a:solidFill>
                  <a:srgbClr val="FF0F4F"/>
                </a:solidFill>
                <a:latin typeface="Poppins"/>
                <a:ea typeface="Poppins"/>
                <a:cs typeface="Poppins"/>
                <a:sym typeface="Poppins"/>
              </a:rPr>
              <a:t>Online based: </a:t>
            </a:r>
            <a:r>
              <a:rPr lang="en-US" sz="1200">
                <a:solidFill>
                  <a:srgbClr val="1F3864"/>
                </a:solidFill>
                <a:latin typeface="Poppins"/>
                <a:ea typeface="Poppins"/>
                <a:cs typeface="Poppins"/>
                <a:sym typeface="Poppins"/>
              </a:rPr>
              <a:t>Process is supported by an </a:t>
            </a:r>
            <a:r>
              <a:rPr lang="en-US" sz="1200" b="1">
                <a:solidFill>
                  <a:srgbClr val="1F3864"/>
                </a:solidFill>
                <a:latin typeface="Poppins"/>
                <a:ea typeface="Poppins"/>
                <a:cs typeface="Poppins"/>
                <a:sym typeface="Poppins"/>
              </a:rPr>
              <a:t>online platform </a:t>
            </a:r>
            <a:r>
              <a:rPr lang="en-US" sz="1200">
                <a:solidFill>
                  <a:srgbClr val="1F3864"/>
                </a:solidFill>
                <a:latin typeface="Poppins"/>
                <a:ea typeface="Poppins"/>
                <a:cs typeface="Poppins"/>
                <a:sym typeface="Poppins"/>
              </a:rPr>
              <a:t>where evidences are uploaded and individual and group support is provided.</a:t>
            </a:r>
            <a:endParaRPr lang="en-US" sz="1200"/>
          </a:p>
          <a:p>
            <a:pPr marL="228600" marR="0" lvl="0" indent="-228600" algn="l" rtl="0">
              <a:lnSpc>
                <a:spcPct val="100000"/>
              </a:lnSpc>
              <a:spcBef>
                <a:spcPts val="1000"/>
              </a:spcBef>
              <a:spcAft>
                <a:spcPts val="0"/>
              </a:spcAft>
              <a:buClr>
                <a:srgbClr val="FF0F4F"/>
              </a:buClr>
              <a:buSzPts val="1800"/>
              <a:buFont typeface="Arial"/>
              <a:buChar char="•"/>
            </a:pPr>
            <a:r>
              <a:rPr lang="en-US" sz="1200" b="1">
                <a:solidFill>
                  <a:srgbClr val="FF0F4F"/>
                </a:solidFill>
                <a:latin typeface="Poppins"/>
                <a:ea typeface="Poppins"/>
                <a:cs typeface="Poppins"/>
                <a:sym typeface="Poppins"/>
              </a:rPr>
              <a:t>International, national and sectorial comparability: </a:t>
            </a:r>
            <a:r>
              <a:rPr lang="en-US" sz="1200">
                <a:solidFill>
                  <a:srgbClr val="1F3864"/>
                </a:solidFill>
                <a:latin typeface="Poppins"/>
                <a:ea typeface="Poppins"/>
                <a:cs typeface="Poppins"/>
                <a:sym typeface="Poppins"/>
              </a:rPr>
              <a:t>One standard for all allows national and international comparability</a:t>
            </a:r>
            <a:endParaRPr lang="en-US" sz="1200"/>
          </a:p>
          <a:p>
            <a:endParaRPr lang="es-ES"/>
          </a:p>
        </p:txBody>
      </p:sp>
      <p:sp>
        <p:nvSpPr>
          <p:cNvPr id="4" name="Marcador de número de diapositiva 3"/>
          <p:cNvSpPr>
            <a:spLocks noGrp="1"/>
          </p:cNvSpPr>
          <p:nvPr>
            <p:ph type="sldNum" sz="quarter" idx="5"/>
          </p:nvPr>
        </p:nvSpPr>
        <p:spPr/>
        <p:txBody>
          <a:bodyPr/>
          <a:lstStyle/>
          <a:p>
            <a:fld id="{212DBEB0-2B55-C748-ACB6-EA80EB4033BF}" type="slidenum">
              <a:rPr lang="es-ES" smtClean="0"/>
              <a:t>39</a:t>
            </a:fld>
            <a:endParaRPr lang="es-ES"/>
          </a:p>
        </p:txBody>
      </p:sp>
    </p:spTree>
    <p:extLst>
      <p:ext uri="{BB962C8B-B14F-4D97-AF65-F5344CB8AC3E}">
        <p14:creationId xmlns:p14="http://schemas.microsoft.com/office/powerpoint/2010/main" val="1391701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330880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7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DBEB0-2B55-C748-ACB6-EA80EB4033BF}" type="slidenum">
              <a:rPr lang="es-ES" smtClean="0"/>
              <a:t>42</a:t>
            </a:fld>
            <a:endParaRPr lang="es-ES"/>
          </a:p>
        </p:txBody>
      </p:sp>
    </p:spTree>
    <p:extLst>
      <p:ext uri="{BB962C8B-B14F-4D97-AF65-F5344CB8AC3E}">
        <p14:creationId xmlns:p14="http://schemas.microsoft.com/office/powerpoint/2010/main" val="4088761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0046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the external assessor – but the advisor that COs hire to support the process.</a:t>
            </a:r>
            <a:endParaRPr lang="en-J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0354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s-IS" err="1"/>
              <a:t>What</a:t>
            </a:r>
            <a:r>
              <a:rPr lang="is-IS"/>
              <a:t> </a:t>
            </a:r>
            <a:r>
              <a:rPr lang="is-IS" err="1"/>
              <a:t>about</a:t>
            </a:r>
            <a:r>
              <a:rPr lang="is-IS"/>
              <a:t> EQUANOMICS </a:t>
            </a:r>
            <a:r>
              <a:rPr lang="is-IS" err="1"/>
              <a:t>branding</a:t>
            </a:r>
            <a:r>
              <a:rPr lang="is-IS"/>
              <a:t>?</a:t>
            </a:r>
          </a:p>
          <a:p>
            <a:pPr marL="0" lvl="0" indent="0" algn="l" rtl="0">
              <a:spcBef>
                <a:spcPts val="0"/>
              </a:spcBef>
              <a:spcAft>
                <a:spcPts val="0"/>
              </a:spcAft>
              <a:buNone/>
            </a:pPr>
            <a:endParaRPr/>
          </a:p>
        </p:txBody>
      </p:sp>
      <p:sp>
        <p:nvSpPr>
          <p:cNvPr id="399" name="Google Shape;3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727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already awarded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46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019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say overview because this training is not a deep-dive into the Seal benchmarks per se.</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a:t>
            </a:fld>
            <a:endParaRPr>
              <a:solidFill>
                <a:srgbClr val="000000"/>
              </a:solidFill>
            </a:endParaRPr>
          </a:p>
        </p:txBody>
      </p:sp>
    </p:spTree>
    <p:extLst>
      <p:ext uri="{BB962C8B-B14F-4D97-AF65-F5344CB8AC3E}">
        <p14:creationId xmlns:p14="http://schemas.microsoft.com/office/powerpoint/2010/main" val="2500987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5</a:t>
            </a:fld>
            <a:endParaRPr>
              <a:solidFill>
                <a:srgbClr val="000000"/>
              </a:solidFill>
            </a:endParaRPr>
          </a:p>
        </p:txBody>
      </p:sp>
    </p:spTree>
    <p:extLst>
      <p:ext uri="{BB962C8B-B14F-4D97-AF65-F5344CB8AC3E}">
        <p14:creationId xmlns:p14="http://schemas.microsoft.com/office/powerpoint/2010/main" val="178255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There is also time for Q&amp;A at the end of each session.</a:t>
            </a: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6</a:t>
            </a:fld>
            <a:endParaRPr>
              <a:solidFill>
                <a:srgbClr val="000000"/>
              </a:solidFill>
            </a:endParaRPr>
          </a:p>
        </p:txBody>
      </p:sp>
    </p:spTree>
    <p:extLst>
      <p:ext uri="{BB962C8B-B14F-4D97-AF65-F5344CB8AC3E}">
        <p14:creationId xmlns:p14="http://schemas.microsoft.com/office/powerpoint/2010/main" val="272124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7</a:t>
            </a:fld>
            <a:endParaRPr>
              <a:solidFill>
                <a:srgbClr val="000000"/>
              </a:solidFill>
            </a:endParaRPr>
          </a:p>
        </p:txBody>
      </p:sp>
    </p:spTree>
    <p:extLst>
      <p:ext uri="{BB962C8B-B14F-4D97-AF65-F5344CB8AC3E}">
        <p14:creationId xmlns:p14="http://schemas.microsoft.com/office/powerpoint/2010/main" val="177578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Consider today a warm-up! Some of you are already familiar with some elements of today’s presentation.</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8</a:t>
            </a:fld>
            <a:endParaRPr>
              <a:solidFill>
                <a:srgbClr val="000000"/>
              </a:solidFill>
            </a:endParaRPr>
          </a:p>
        </p:txBody>
      </p:sp>
    </p:spTree>
    <p:extLst>
      <p:ext uri="{BB962C8B-B14F-4D97-AF65-F5344CB8AC3E}">
        <p14:creationId xmlns:p14="http://schemas.microsoft.com/office/powerpoint/2010/main" val="213524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234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group of people sitting around a table&#10;&#10;Description automatically generated">
            <a:extLst>
              <a:ext uri="{FF2B5EF4-FFF2-40B4-BE49-F238E27FC236}">
                <a16:creationId xmlns:a16="http://schemas.microsoft.com/office/drawing/2014/main" id="{FB9692B7-66FF-70FD-01EF-5A5737F2A8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1342D7B-D50B-447D-D15A-BD776461F3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46709" y="5330028"/>
            <a:ext cx="1189745" cy="1117440"/>
          </a:xfrm>
          <a:prstGeom prst="rect">
            <a:avLst/>
          </a:prstGeom>
        </p:spPr>
      </p:pic>
      <p:pic>
        <p:nvPicPr>
          <p:cNvPr id="11" name="Picture 10">
            <a:extLst>
              <a:ext uri="{FF2B5EF4-FFF2-40B4-BE49-F238E27FC236}">
                <a16:creationId xmlns:a16="http://schemas.microsoft.com/office/drawing/2014/main" id="{8ADA3B65-5BE4-614B-920E-0E1BD3B411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49035" y="5330028"/>
            <a:ext cx="552147" cy="1117440"/>
          </a:xfrm>
          <a:prstGeom prst="rect">
            <a:avLst/>
          </a:prstGeom>
        </p:spPr>
      </p:pic>
    </p:spTree>
    <p:extLst>
      <p:ext uri="{BB962C8B-B14F-4D97-AF65-F5344CB8AC3E}">
        <p14:creationId xmlns:p14="http://schemas.microsoft.com/office/powerpoint/2010/main" val="284974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443D-8313-9F59-02F7-8B7971D3F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62738-72AB-2DE4-9773-08084DC72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5A3CDE-1D50-BF46-515F-CF014F490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6FFC7-1BF7-5862-5F1D-3C153BE08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E33491EB-66EA-A1FC-B56C-92E0B7DB6F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12CEBB02-76AC-D775-3803-EF03C83F0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4988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941D-F10C-4851-041B-6CA3EC57F8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5631F-3D75-7828-7D3E-9C177B57A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D853F-6F30-9EEF-33D9-BD35F997B8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5789EDB4-76D2-8D5B-27F2-4CC7AD2F1A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3AC50292-88D4-C1CF-FA27-3F6CB88EBB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52637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386345-1A88-9D2C-82B9-6E5C7DFC4C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5F95C7-5240-77DC-C868-80A6CD56E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5F01-D888-88BD-EEDB-18F6289D4A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FD9E32F-89F7-8734-750E-7FECA0AB48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353B98DB-C86D-39C2-553E-44E96E1BC6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10507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6"/>
            <a:ext cx="10363200" cy="238760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0"/>
            <a:ext cx="9144000" cy="165576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9E8D91-964C-4DDB-8E7A-F4C48633EB82}"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81D3CE2-D7AE-4187-886E-4DBE273D19D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9041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0A3837-66B2-E351-8281-AF526C2B13BB}"/>
              </a:ext>
            </a:extLst>
          </p:cNvPr>
          <p:cNvSpPr>
            <a:spLocks noGrp="1"/>
          </p:cNvSpPr>
          <p:nvPr>
            <p:ph type="title"/>
          </p:nvPr>
        </p:nvSpPr>
        <p:spPr>
          <a:xfrm>
            <a:off x="447676" y="346076"/>
            <a:ext cx="5867400" cy="1073150"/>
          </a:xfrm>
        </p:spPr>
        <p:txBody>
          <a:bodyPr>
            <a:noAutofit/>
          </a:bodyPr>
          <a:lstStyle>
            <a:lvl1pPr>
              <a:defRPr sz="3200">
                <a:solidFill>
                  <a:schemeClr val="tx1"/>
                </a:solidFill>
              </a:defRPr>
            </a:lvl1pPr>
          </a:lstStyle>
          <a:p>
            <a:r>
              <a:rPr lang="en-GB"/>
              <a:t>Click to edit Master title style</a:t>
            </a:r>
            <a:endParaRPr lang="en-US"/>
          </a:p>
        </p:txBody>
      </p:sp>
      <p:sp>
        <p:nvSpPr>
          <p:cNvPr id="3" name="Veri Yer Tutucusu 2">
            <a:extLst>
              <a:ext uri="{FF2B5EF4-FFF2-40B4-BE49-F238E27FC236}">
                <a16:creationId xmlns:a16="http://schemas.microsoft.com/office/drawing/2014/main" id="{F14D729E-6468-253F-4297-F524DA723D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B5EF853-E444-1A43-8591-CD9A36C01235}" type="datetime1">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Alt Bilgi Yer Tutucusu 3">
            <a:extLst>
              <a:ext uri="{FF2B5EF4-FFF2-40B4-BE49-F238E27FC236}">
                <a16:creationId xmlns:a16="http://schemas.microsoft.com/office/drawing/2014/main" id="{529CF828-0099-D4D6-ADEB-4C6B545ECB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ayt Numarası Yer Tutucusu 4">
            <a:extLst>
              <a:ext uri="{FF2B5EF4-FFF2-40B4-BE49-F238E27FC236}">
                <a16:creationId xmlns:a16="http://schemas.microsoft.com/office/drawing/2014/main" id="{1CAF0CC5-7744-45B1-D584-D40C93F9A6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A6335AB-6C8F-45DD-91C1-78FA18C5E7AE}"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14" name="Metin Yer Tutucusu 2">
            <a:extLst>
              <a:ext uri="{FF2B5EF4-FFF2-40B4-BE49-F238E27FC236}">
                <a16:creationId xmlns:a16="http://schemas.microsoft.com/office/drawing/2014/main" id="{5DE8A1E0-5070-AE2B-D480-B03F1138DE6F}"/>
              </a:ext>
            </a:extLst>
          </p:cNvPr>
          <p:cNvSpPr>
            <a:spLocks noGrp="1"/>
          </p:cNvSpPr>
          <p:nvPr>
            <p:ph type="body" idx="1"/>
          </p:nvPr>
        </p:nvSpPr>
        <p:spPr>
          <a:xfrm>
            <a:off x="447676"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İçerik Yer Tutucusu 3">
            <a:extLst>
              <a:ext uri="{FF2B5EF4-FFF2-40B4-BE49-F238E27FC236}">
                <a16:creationId xmlns:a16="http://schemas.microsoft.com/office/drawing/2014/main" id="{BA2F8D91-48CC-1E6B-F0E5-766F8476D807}"/>
              </a:ext>
            </a:extLst>
          </p:cNvPr>
          <p:cNvSpPr>
            <a:spLocks noGrp="1"/>
          </p:cNvSpPr>
          <p:nvPr>
            <p:ph sz="half" idx="2"/>
          </p:nvPr>
        </p:nvSpPr>
        <p:spPr>
          <a:xfrm>
            <a:off x="447676" y="2505074"/>
            <a:ext cx="5157787" cy="3316605"/>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18" name="İçerik Yer Tutucusu 3">
            <a:extLst>
              <a:ext uri="{FF2B5EF4-FFF2-40B4-BE49-F238E27FC236}">
                <a16:creationId xmlns:a16="http://schemas.microsoft.com/office/drawing/2014/main" id="{48B0F366-AACF-ABF5-7F40-853471568165}"/>
              </a:ext>
            </a:extLst>
          </p:cNvPr>
          <p:cNvSpPr>
            <a:spLocks noGrp="1"/>
          </p:cNvSpPr>
          <p:nvPr>
            <p:ph sz="half" idx="13"/>
          </p:nvPr>
        </p:nvSpPr>
        <p:spPr>
          <a:xfrm>
            <a:off x="5915026" y="2505074"/>
            <a:ext cx="5157787" cy="3316605"/>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pic>
        <p:nvPicPr>
          <p:cNvPr id="7" name="Grafik 6">
            <a:extLst>
              <a:ext uri="{FF2B5EF4-FFF2-40B4-BE49-F238E27FC236}">
                <a16:creationId xmlns:a16="http://schemas.microsoft.com/office/drawing/2014/main" id="{759A4BC4-04AB-6E4C-A8D3-62FDC9851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6600" y="0"/>
            <a:ext cx="1295400" cy="1533525"/>
          </a:xfrm>
          <a:prstGeom prst="rect">
            <a:avLst/>
          </a:prstGeom>
          <a:effectLst>
            <a:innerShdw blurRad="63500" dist="50800" dir="10800000">
              <a:prstClr val="black">
                <a:alpha val="30000"/>
              </a:prstClr>
            </a:innerShdw>
          </a:effectLst>
        </p:spPr>
      </p:pic>
      <p:pic>
        <p:nvPicPr>
          <p:cNvPr id="9" name="Grafik 8">
            <a:extLst>
              <a:ext uri="{FF2B5EF4-FFF2-40B4-BE49-F238E27FC236}">
                <a16:creationId xmlns:a16="http://schemas.microsoft.com/office/drawing/2014/main" id="{1C9391F7-A17E-F7D2-F4C5-AD9844EA0C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8075" y="0"/>
            <a:ext cx="923925" cy="1000125"/>
          </a:xfrm>
          <a:prstGeom prst="rect">
            <a:avLst/>
          </a:prstGeom>
          <a:effectLst>
            <a:innerShdw blurRad="152400" dist="50800" dir="10800000">
              <a:prstClr val="black">
                <a:alpha val="21000"/>
              </a:prstClr>
            </a:innerShdw>
          </a:effectLst>
        </p:spPr>
      </p:pic>
      <p:pic>
        <p:nvPicPr>
          <p:cNvPr id="12" name="Grafik 11">
            <a:extLst>
              <a:ext uri="{FF2B5EF4-FFF2-40B4-BE49-F238E27FC236}">
                <a16:creationId xmlns:a16="http://schemas.microsoft.com/office/drawing/2014/main" id="{54483873-DE24-4291-2F71-E410E6DA1CF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76925"/>
            <a:ext cx="828675" cy="981075"/>
          </a:xfrm>
          <a:prstGeom prst="rect">
            <a:avLst/>
          </a:prstGeom>
          <a:effectLst>
            <a:innerShdw blurRad="127000" dist="50800" dir="18900000">
              <a:prstClr val="black">
                <a:alpha val="27000"/>
              </a:prstClr>
            </a:innerShdw>
          </a:effectLst>
        </p:spPr>
      </p:pic>
    </p:spTree>
    <p:extLst>
      <p:ext uri="{BB962C8B-B14F-4D97-AF65-F5344CB8AC3E}">
        <p14:creationId xmlns:p14="http://schemas.microsoft.com/office/powerpoint/2010/main" val="89754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 COVER - Option C">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691563-3714-4CAE-8EE5-498BDD45DB39}"/>
              </a:ext>
            </a:extLst>
          </p:cNvPr>
          <p:cNvSpPr>
            <a:spLocks noGrp="1"/>
          </p:cNvSpPr>
          <p:nvPr>
            <p:ph type="ctrTitle" hasCustomPrompt="1"/>
          </p:nvPr>
        </p:nvSpPr>
        <p:spPr>
          <a:xfrm>
            <a:off x="-203200" y="3009901"/>
            <a:ext cx="12395200" cy="1524000"/>
          </a:xfrm>
          <a:prstGeom prst="rect">
            <a:avLst/>
          </a:prstGeom>
        </p:spPr>
        <p:txBody>
          <a:bodyPr anchor="t">
            <a:normAutofit/>
          </a:bodyPr>
          <a:lstStyle>
            <a:lvl1pPr algn="ctr">
              <a:defRPr sz="5400">
                <a:solidFill>
                  <a:schemeClr val="bg2"/>
                </a:solidFill>
              </a:defRPr>
            </a:lvl1pPr>
          </a:lstStyle>
          <a:p>
            <a:r>
              <a:rPr lang="it-IT" err="1"/>
              <a:t>Section</a:t>
            </a:r>
            <a:r>
              <a:rPr lang="it-IT"/>
              <a:t> </a:t>
            </a:r>
            <a:r>
              <a:rPr lang="it-IT" err="1"/>
              <a:t>title</a:t>
            </a:r>
            <a:r>
              <a:rPr lang="it-IT"/>
              <a:t> (option c)</a:t>
            </a:r>
          </a:p>
        </p:txBody>
      </p:sp>
      <p:sp>
        <p:nvSpPr>
          <p:cNvPr id="3" name="Sottotitolo 2">
            <a:extLst>
              <a:ext uri="{FF2B5EF4-FFF2-40B4-BE49-F238E27FC236}">
                <a16:creationId xmlns:a16="http://schemas.microsoft.com/office/drawing/2014/main" id="{38CAE3E4-4B33-4163-B2AB-F42BDFBD9D7C}"/>
              </a:ext>
            </a:extLst>
          </p:cNvPr>
          <p:cNvSpPr>
            <a:spLocks noGrp="1"/>
          </p:cNvSpPr>
          <p:nvPr>
            <p:ph type="subTitle" idx="1" hasCustomPrompt="1"/>
          </p:nvPr>
        </p:nvSpPr>
        <p:spPr>
          <a:xfrm>
            <a:off x="-114300" y="3962400"/>
            <a:ext cx="12306300" cy="1473200"/>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err="1"/>
              <a:t>Subtitle</a:t>
            </a:r>
            <a:r>
              <a:rPr lang="it-IT"/>
              <a:t>, </a:t>
            </a:r>
            <a:r>
              <a:rPr lang="it-IT" err="1"/>
              <a:t>if</a:t>
            </a:r>
            <a:r>
              <a:rPr lang="it-IT"/>
              <a:t> </a:t>
            </a:r>
            <a:r>
              <a:rPr lang="it-IT" err="1"/>
              <a:t>needed</a:t>
            </a:r>
            <a:endParaRPr lang="it-IT"/>
          </a:p>
        </p:txBody>
      </p:sp>
      <p:pic>
        <p:nvPicPr>
          <p:cNvPr id="9" name="Immagine 8">
            <a:extLst>
              <a:ext uri="{FF2B5EF4-FFF2-40B4-BE49-F238E27FC236}">
                <a16:creationId xmlns:a16="http://schemas.microsoft.com/office/drawing/2014/main" id="{E507974D-C538-FA48-D3C5-DE58589696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18900" y="5837286"/>
            <a:ext cx="461392" cy="856192"/>
          </a:xfrm>
          <a:prstGeom prst="rect">
            <a:avLst/>
          </a:prstGeom>
        </p:spPr>
      </p:pic>
      <p:sp>
        <p:nvSpPr>
          <p:cNvPr id="12" name="Segnaposto piè di pagina 4">
            <a:extLst>
              <a:ext uri="{FF2B5EF4-FFF2-40B4-BE49-F238E27FC236}">
                <a16:creationId xmlns:a16="http://schemas.microsoft.com/office/drawing/2014/main" id="{008AAE7F-3810-8AF9-87F0-F60302C2FEC1}"/>
              </a:ext>
            </a:extLst>
          </p:cNvPr>
          <p:cNvSpPr>
            <a:spLocks noGrp="1"/>
          </p:cNvSpPr>
          <p:nvPr>
            <p:ph type="ftr" sz="quarter" idx="3"/>
          </p:nvPr>
        </p:nvSpPr>
        <p:spPr>
          <a:xfrm>
            <a:off x="139700"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it-IT" b="1"/>
              <a:t>UNDP Gender Equality Strategy 2022-2025</a:t>
            </a:r>
            <a:endParaRPr lang="it-IT"/>
          </a:p>
        </p:txBody>
      </p:sp>
      <p:sp>
        <p:nvSpPr>
          <p:cNvPr id="14" name="Segnaposto numero diapositiva 5">
            <a:extLst>
              <a:ext uri="{FF2B5EF4-FFF2-40B4-BE49-F238E27FC236}">
                <a16:creationId xmlns:a16="http://schemas.microsoft.com/office/drawing/2014/main" id="{A720DAB2-2056-7029-D8D0-F07A6D6F6E94}"/>
              </a:ext>
            </a:extLst>
          </p:cNvPr>
          <p:cNvSpPr>
            <a:spLocks noGrp="1"/>
          </p:cNvSpPr>
          <p:nvPr>
            <p:ph type="sldNum" sz="quarter" idx="4"/>
          </p:nvPr>
        </p:nvSpPr>
        <p:spPr>
          <a:xfrm>
            <a:off x="10045700" y="6356350"/>
            <a:ext cx="1308100" cy="365125"/>
          </a:xfrm>
          <a:prstGeom prst="rect">
            <a:avLst/>
          </a:prstGeom>
        </p:spPr>
        <p:txBody>
          <a:bodyPr/>
          <a:lstStyle>
            <a:lvl1pPr>
              <a:defRPr>
                <a:solidFill>
                  <a:schemeClr val="bg1"/>
                </a:solidFill>
              </a:defRPr>
            </a:lvl1pPr>
          </a:lstStyle>
          <a:p>
            <a:fld id="{00AE0B9A-5E89-46E1-9E4C-0A91AFAB2372}" type="slidenum">
              <a:rPr lang="it-IT" smtClean="0"/>
              <a:pPr/>
              <a:t>‹#›</a:t>
            </a:fld>
            <a:endParaRPr lang="it-IT"/>
          </a:p>
        </p:txBody>
      </p:sp>
      <p:sp>
        <p:nvSpPr>
          <p:cNvPr id="11" name="Segnaposto testo 12">
            <a:extLst>
              <a:ext uri="{FF2B5EF4-FFF2-40B4-BE49-F238E27FC236}">
                <a16:creationId xmlns:a16="http://schemas.microsoft.com/office/drawing/2014/main" id="{9F15DF66-61A9-D02B-8AB2-8784E273BBCB}"/>
              </a:ext>
            </a:extLst>
          </p:cNvPr>
          <p:cNvSpPr>
            <a:spLocks noGrp="1"/>
          </p:cNvSpPr>
          <p:nvPr>
            <p:ph type="body" sz="quarter" idx="13" hasCustomPrompt="1"/>
          </p:nvPr>
        </p:nvSpPr>
        <p:spPr>
          <a:xfrm>
            <a:off x="5067300" y="127000"/>
            <a:ext cx="2057400" cy="1943100"/>
          </a:xfrm>
          <a:prstGeom prst="rect">
            <a:avLst/>
          </a:prstGeom>
        </p:spPr>
        <p:txBody>
          <a:bodyPr anchor="ctr">
            <a:noAutofit/>
          </a:bodyPr>
          <a:lstStyle>
            <a:lvl1pPr marL="0" indent="0" algn="ctr">
              <a:buNone/>
              <a:defRPr sz="8000">
                <a:solidFill>
                  <a:schemeClr val="bg1"/>
                </a:solidFill>
                <a:latin typeface="+mj-lt"/>
              </a:defRPr>
            </a:lvl1pPr>
          </a:lstStyle>
          <a:p>
            <a:pPr lvl="0"/>
            <a:r>
              <a:rPr lang="it-IT"/>
              <a:t>01</a:t>
            </a:r>
          </a:p>
        </p:txBody>
      </p:sp>
    </p:spTree>
    <p:extLst>
      <p:ext uri="{BB962C8B-B14F-4D97-AF65-F5344CB8AC3E}">
        <p14:creationId xmlns:p14="http://schemas.microsoft.com/office/powerpoint/2010/main" val="1032462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2_Title Only">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71494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2"/>
        <p:cNvGrpSpPr/>
        <p:nvPr/>
      </p:nvGrpSpPr>
      <p:grpSpPr>
        <a:xfrm>
          <a:off x="0" y="0"/>
          <a:ext cx="0" cy="0"/>
          <a:chOff x="0" y="0"/>
          <a:chExt cx="0" cy="0"/>
        </a:xfrm>
      </p:grpSpPr>
      <p:sp>
        <p:nvSpPr>
          <p:cNvPr id="33" name="Google Shape;33;p40"/>
          <p:cNvSpPr txBox="1">
            <a:spLocks noGrp="1"/>
          </p:cNvSpPr>
          <p:nvPr>
            <p:ph type="title"/>
          </p:nvPr>
        </p:nvSpPr>
        <p:spPr>
          <a:xfrm>
            <a:off x="3887755" y="-24866"/>
            <a:ext cx="9501584" cy="1005595"/>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0"/>
          <p:cNvSpPr txBox="1">
            <a:spLocks noGrp="1"/>
          </p:cNvSpPr>
          <p:nvPr>
            <p:ph type="body" idx="1"/>
          </p:nvPr>
        </p:nvSpPr>
        <p:spPr>
          <a:xfrm>
            <a:off x="1103445" y="1340770"/>
            <a:ext cx="10027920" cy="3579849"/>
          </a:xfrm>
          <a:prstGeom prst="rect">
            <a:avLst/>
          </a:prstGeom>
          <a:noFill/>
          <a:ln>
            <a:noFill/>
          </a:ln>
        </p:spPr>
        <p:txBody>
          <a:bodyPr spcFirstLastPara="1" wrap="square" lIns="0" tIns="45700" rIns="91425" bIns="45700" anchor="t" anchorCtr="0">
            <a:noAutofit/>
          </a:bodyPr>
          <a:lstStyle>
            <a:lvl1pPr marL="457200" lvl="0" indent="-317500" algn="l">
              <a:lnSpc>
                <a:spcPct val="171428"/>
              </a:lnSpc>
              <a:spcBef>
                <a:spcPts val="800"/>
              </a:spcBef>
              <a:spcAft>
                <a:spcPts val="0"/>
              </a:spcAft>
              <a:buClr>
                <a:schemeClr val="dk1"/>
              </a:buClr>
              <a:buSzPts val="1400"/>
              <a:buChar char="•"/>
              <a:defRPr sz="1400"/>
            </a:lvl1pPr>
            <a:lvl2pPr marL="914400" lvl="1" indent="-317500" algn="l">
              <a:lnSpc>
                <a:spcPct val="171428"/>
              </a:lnSpc>
              <a:spcBef>
                <a:spcPts val="800"/>
              </a:spcBef>
              <a:spcAft>
                <a:spcPts val="0"/>
              </a:spcAft>
              <a:buClr>
                <a:schemeClr val="dk1"/>
              </a:buClr>
              <a:buSzPts val="1400"/>
              <a:buChar char="•"/>
              <a:defRPr sz="1400"/>
            </a:lvl2pPr>
            <a:lvl3pPr marL="1371600" lvl="2" indent="-317500" algn="l">
              <a:lnSpc>
                <a:spcPct val="171428"/>
              </a:lnSpc>
              <a:spcBef>
                <a:spcPts val="800"/>
              </a:spcBef>
              <a:spcAft>
                <a:spcPts val="0"/>
              </a:spcAft>
              <a:buClr>
                <a:srgbClr val="C55A11"/>
              </a:buClr>
              <a:buSzPts val="1400"/>
              <a:buChar char="•"/>
              <a:defRPr sz="1400"/>
            </a:lvl3pPr>
            <a:lvl4pPr marL="1828800" lvl="3" indent="-317500" algn="l">
              <a:lnSpc>
                <a:spcPct val="171428"/>
              </a:lnSpc>
              <a:spcBef>
                <a:spcPts val="800"/>
              </a:spcBef>
              <a:spcAft>
                <a:spcPts val="0"/>
              </a:spcAft>
              <a:buClr>
                <a:schemeClr val="dk1"/>
              </a:buClr>
              <a:buSzPts val="1400"/>
              <a:buChar char="•"/>
              <a:defRPr sz="1400"/>
            </a:lvl4pPr>
            <a:lvl5pPr marL="2286000" lvl="4" indent="-317500" algn="l">
              <a:lnSpc>
                <a:spcPct val="171428"/>
              </a:lnSpc>
              <a:spcBef>
                <a:spcPts val="8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031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FC7A91-43E7-53DD-A414-B47E481A98AB}"/>
              </a:ext>
            </a:extLst>
          </p:cNvPr>
          <p:cNvPicPr>
            <a:picLocks noChangeAspect="1"/>
          </p:cNvPicPr>
          <p:nvPr userDrawn="1"/>
        </p:nvPicPr>
        <p:blipFill>
          <a:blip r:embed="rId2"/>
          <a:stretch>
            <a:fillRect/>
          </a:stretch>
        </p:blipFill>
        <p:spPr>
          <a:xfrm>
            <a:off x="0" y="5479920"/>
            <a:ext cx="12192000" cy="1378080"/>
          </a:xfrm>
          <a:prstGeom prst="rect">
            <a:avLst/>
          </a:prstGeom>
        </p:spPr>
      </p:pic>
      <p:pic>
        <p:nvPicPr>
          <p:cNvPr id="7" name="Picture 6">
            <a:extLst>
              <a:ext uri="{FF2B5EF4-FFF2-40B4-BE49-F238E27FC236}">
                <a16:creationId xmlns:a16="http://schemas.microsoft.com/office/drawing/2014/main" id="{CB33A2F8-3C88-947A-CDB0-64DBC699FE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17355" y="247040"/>
            <a:ext cx="1189745" cy="1117440"/>
          </a:xfrm>
          <a:prstGeom prst="rect">
            <a:avLst/>
          </a:prstGeom>
        </p:spPr>
      </p:pic>
      <p:pic>
        <p:nvPicPr>
          <p:cNvPr id="8" name="Picture 7">
            <a:extLst>
              <a:ext uri="{FF2B5EF4-FFF2-40B4-BE49-F238E27FC236}">
                <a16:creationId xmlns:a16="http://schemas.microsoft.com/office/drawing/2014/main" id="{41A02743-3C11-C190-DC30-76344CBF42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1764" y="247040"/>
            <a:ext cx="552147" cy="1117440"/>
          </a:xfrm>
          <a:prstGeom prst="rect">
            <a:avLst/>
          </a:prstGeom>
        </p:spPr>
      </p:pic>
      <p:pic>
        <p:nvPicPr>
          <p:cNvPr id="9" name="Picture 8">
            <a:extLst>
              <a:ext uri="{FF2B5EF4-FFF2-40B4-BE49-F238E27FC236}">
                <a16:creationId xmlns:a16="http://schemas.microsoft.com/office/drawing/2014/main" id="{01F23860-9415-3FFC-72D9-33D5BC6548B2}"/>
              </a:ext>
            </a:extLst>
          </p:cNvPr>
          <p:cNvPicPr>
            <a:picLocks noChangeAspect="1"/>
          </p:cNvPicPr>
          <p:nvPr userDrawn="1"/>
        </p:nvPicPr>
        <p:blipFill>
          <a:blip r:embed="rId5"/>
          <a:stretch>
            <a:fillRect/>
          </a:stretch>
        </p:blipFill>
        <p:spPr>
          <a:xfrm>
            <a:off x="0" y="0"/>
            <a:ext cx="8952691" cy="1608008"/>
          </a:xfrm>
          <a:prstGeom prst="rect">
            <a:avLst/>
          </a:prstGeom>
        </p:spPr>
      </p:pic>
    </p:spTree>
    <p:extLst>
      <p:ext uri="{BB962C8B-B14F-4D97-AF65-F5344CB8AC3E}">
        <p14:creationId xmlns:p14="http://schemas.microsoft.com/office/powerpoint/2010/main" val="16511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9AC78-BCCE-DEEE-96A5-9C1EF2EC84AA}"/>
              </a:ext>
            </a:extLst>
          </p:cNvPr>
          <p:cNvSpPr/>
          <p:nvPr userDrawn="1"/>
        </p:nvSpPr>
        <p:spPr>
          <a:xfrm>
            <a:off x="0" y="0"/>
            <a:ext cx="12192000" cy="6096000"/>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10FC7A91-43E7-53DD-A414-B47E481A98AB}"/>
              </a:ext>
            </a:extLst>
          </p:cNvPr>
          <p:cNvPicPr>
            <a:picLocks noChangeAspect="1"/>
          </p:cNvPicPr>
          <p:nvPr userDrawn="1"/>
        </p:nvPicPr>
        <p:blipFill>
          <a:blip r:embed="rId2"/>
          <a:stretch>
            <a:fillRect/>
          </a:stretch>
        </p:blipFill>
        <p:spPr>
          <a:xfrm>
            <a:off x="0" y="5479920"/>
            <a:ext cx="12192000" cy="1378080"/>
          </a:xfrm>
          <a:prstGeom prst="rect">
            <a:avLst/>
          </a:prstGeom>
        </p:spPr>
      </p:pic>
      <p:pic>
        <p:nvPicPr>
          <p:cNvPr id="7" name="Picture 6">
            <a:extLst>
              <a:ext uri="{FF2B5EF4-FFF2-40B4-BE49-F238E27FC236}">
                <a16:creationId xmlns:a16="http://schemas.microsoft.com/office/drawing/2014/main" id="{CB33A2F8-3C88-947A-CDB0-64DBC699FE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17355" y="247040"/>
            <a:ext cx="1189745" cy="1117440"/>
          </a:xfrm>
          <a:prstGeom prst="rect">
            <a:avLst/>
          </a:prstGeom>
        </p:spPr>
      </p:pic>
      <p:pic>
        <p:nvPicPr>
          <p:cNvPr id="3" name="Picture 2">
            <a:extLst>
              <a:ext uri="{FF2B5EF4-FFF2-40B4-BE49-F238E27FC236}">
                <a16:creationId xmlns:a16="http://schemas.microsoft.com/office/drawing/2014/main" id="{F3E38102-C2D3-95F4-8DFD-5230141FF4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17354" y="247040"/>
            <a:ext cx="1189745" cy="1117440"/>
          </a:xfrm>
          <a:prstGeom prst="rect">
            <a:avLst/>
          </a:prstGeom>
        </p:spPr>
      </p:pic>
      <p:sp>
        <p:nvSpPr>
          <p:cNvPr id="4" name="Rectangle 3">
            <a:extLst>
              <a:ext uri="{FF2B5EF4-FFF2-40B4-BE49-F238E27FC236}">
                <a16:creationId xmlns:a16="http://schemas.microsoft.com/office/drawing/2014/main" id="{6C6B34B0-F05B-3C93-DEAB-04C366E0D07E}"/>
              </a:ext>
            </a:extLst>
          </p:cNvPr>
          <p:cNvSpPr/>
          <p:nvPr userDrawn="1"/>
        </p:nvSpPr>
        <p:spPr>
          <a:xfrm>
            <a:off x="2483062" y="718624"/>
            <a:ext cx="5129260" cy="6096000"/>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DDB8C574-CC7C-C851-8D23-0CA087C4F794}"/>
              </a:ext>
            </a:extLst>
          </p:cNvPr>
          <p:cNvSpPr/>
          <p:nvPr userDrawn="1"/>
        </p:nvSpPr>
        <p:spPr>
          <a:xfrm>
            <a:off x="1521673" y="6056446"/>
            <a:ext cx="2128947"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4EEB4175-35EA-750E-48EC-CCD30EF0653F}"/>
              </a:ext>
            </a:extLst>
          </p:cNvPr>
          <p:cNvSpPr/>
          <p:nvPr userDrawn="1"/>
        </p:nvSpPr>
        <p:spPr>
          <a:xfrm>
            <a:off x="1074943" y="5951744"/>
            <a:ext cx="2128947"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709E95A3-4F9C-EDA7-50E2-0C713A7F7764}"/>
              </a:ext>
            </a:extLst>
          </p:cNvPr>
          <p:cNvSpPr/>
          <p:nvPr userDrawn="1"/>
        </p:nvSpPr>
        <p:spPr>
          <a:xfrm>
            <a:off x="509551" y="5874962"/>
            <a:ext cx="2128947"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BF4BAEB7-8BCA-BB55-FF5C-79AB0B5CAB60}"/>
              </a:ext>
            </a:extLst>
          </p:cNvPr>
          <p:cNvSpPr/>
          <p:nvPr userDrawn="1"/>
        </p:nvSpPr>
        <p:spPr>
          <a:xfrm>
            <a:off x="0" y="5707438"/>
            <a:ext cx="2128947"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12">
            <a:extLst>
              <a:ext uri="{FF2B5EF4-FFF2-40B4-BE49-F238E27FC236}">
                <a16:creationId xmlns:a16="http://schemas.microsoft.com/office/drawing/2014/main" id="{3F722DB6-5C6D-2C97-CCF2-898009381646}"/>
              </a:ext>
            </a:extLst>
          </p:cNvPr>
          <p:cNvSpPr/>
          <p:nvPr userDrawn="1"/>
        </p:nvSpPr>
        <p:spPr>
          <a:xfrm>
            <a:off x="195444" y="5784220"/>
            <a:ext cx="2128947"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10393184-F7BE-E10B-871F-27C4C8AC8076}"/>
              </a:ext>
            </a:extLst>
          </p:cNvPr>
          <p:cNvSpPr/>
          <p:nvPr userDrawn="1"/>
        </p:nvSpPr>
        <p:spPr>
          <a:xfrm>
            <a:off x="6072733" y="6063426"/>
            <a:ext cx="3168989"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ectangle 14">
            <a:extLst>
              <a:ext uri="{FF2B5EF4-FFF2-40B4-BE49-F238E27FC236}">
                <a16:creationId xmlns:a16="http://schemas.microsoft.com/office/drawing/2014/main" id="{86FBB899-5DCD-23C5-910D-6D8A85ADD5A4}"/>
              </a:ext>
            </a:extLst>
          </p:cNvPr>
          <p:cNvSpPr/>
          <p:nvPr userDrawn="1"/>
        </p:nvSpPr>
        <p:spPr>
          <a:xfrm>
            <a:off x="8027175" y="5623676"/>
            <a:ext cx="3168989" cy="614253"/>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8CFD1BE1-587A-56C7-1DAB-A8DDA1C8717B}"/>
              </a:ext>
            </a:extLst>
          </p:cNvPr>
          <p:cNvSpPr/>
          <p:nvPr userDrawn="1"/>
        </p:nvSpPr>
        <p:spPr>
          <a:xfrm>
            <a:off x="6924311" y="6096000"/>
            <a:ext cx="3552898" cy="379254"/>
          </a:xfrm>
          <a:prstGeom prst="rect">
            <a:avLst/>
          </a:prstGeom>
          <a:solidFill>
            <a:srgbClr val="32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9" name="Picture 18">
            <a:extLst>
              <a:ext uri="{FF2B5EF4-FFF2-40B4-BE49-F238E27FC236}">
                <a16:creationId xmlns:a16="http://schemas.microsoft.com/office/drawing/2014/main" id="{30AEEAB8-B2DD-DEFB-F891-662E29DBAF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1763" y="247040"/>
            <a:ext cx="552148" cy="1120536"/>
          </a:xfrm>
          <a:prstGeom prst="rect">
            <a:avLst/>
          </a:prstGeom>
        </p:spPr>
      </p:pic>
    </p:spTree>
    <p:extLst>
      <p:ext uri="{BB962C8B-B14F-4D97-AF65-F5344CB8AC3E}">
        <p14:creationId xmlns:p14="http://schemas.microsoft.com/office/powerpoint/2010/main" val="98065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24509-A32E-876A-CDDB-6AFD703D69D1}"/>
              </a:ext>
            </a:extLst>
          </p:cNvPr>
          <p:cNvPicPr>
            <a:picLocks noChangeAspect="1"/>
          </p:cNvPicPr>
          <p:nvPr userDrawn="1"/>
        </p:nvPicPr>
        <p:blipFill>
          <a:blip r:embed="rId2"/>
          <a:stretch>
            <a:fillRect/>
          </a:stretch>
        </p:blipFill>
        <p:spPr>
          <a:xfrm>
            <a:off x="0" y="5479920"/>
            <a:ext cx="12192000" cy="1378080"/>
          </a:xfrm>
          <a:prstGeom prst="rect">
            <a:avLst/>
          </a:prstGeom>
        </p:spPr>
      </p:pic>
      <p:pic>
        <p:nvPicPr>
          <p:cNvPr id="6" name="Picture 5">
            <a:extLst>
              <a:ext uri="{FF2B5EF4-FFF2-40B4-BE49-F238E27FC236}">
                <a16:creationId xmlns:a16="http://schemas.microsoft.com/office/drawing/2014/main" id="{ED4BDE1E-91AF-FB94-A80D-1C0857F316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17355" y="247040"/>
            <a:ext cx="1189745" cy="1117440"/>
          </a:xfrm>
          <a:prstGeom prst="rect">
            <a:avLst/>
          </a:prstGeom>
        </p:spPr>
      </p:pic>
      <p:pic>
        <p:nvPicPr>
          <p:cNvPr id="7" name="Picture 6">
            <a:extLst>
              <a:ext uri="{FF2B5EF4-FFF2-40B4-BE49-F238E27FC236}">
                <a16:creationId xmlns:a16="http://schemas.microsoft.com/office/drawing/2014/main" id="{4522F623-1DD8-D0B5-1828-0F8A1DE145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1764" y="247040"/>
            <a:ext cx="552147" cy="1117440"/>
          </a:xfrm>
          <a:prstGeom prst="rect">
            <a:avLst/>
          </a:prstGeom>
        </p:spPr>
      </p:pic>
    </p:spTree>
    <p:extLst>
      <p:ext uri="{BB962C8B-B14F-4D97-AF65-F5344CB8AC3E}">
        <p14:creationId xmlns:p14="http://schemas.microsoft.com/office/powerpoint/2010/main" val="288708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2889-F613-A0B2-9AA0-55E5ABF626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B70BD-BD95-5221-E79C-661804A5D9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7D02B-AB75-3408-5F73-AA2B59FD04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71190E8F-5596-8FBB-6FAA-A6DC3073BF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3097AA3A-A467-60FD-440D-FA35C3500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4054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7A56-B955-D3C8-67E4-124251467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E4F334-0B4A-6D96-6500-EB88EE160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F4EB1-D688-60AA-65CB-050FF06520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8C8740-CF27-0C8A-1755-0AA02A68B1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FC83CD3E-37C7-2612-089E-AAF66CB0EB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8928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4A3D-1282-87C4-C235-EE97D22CC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AEE62D-1270-BF16-E993-5A57098D3C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9C5D79-562D-CB3B-4589-DE49EF41C1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FC6B2-22E7-4957-5CFE-07DC6FE45C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C2B18DAC-6BFF-2770-E35F-D70CB1BBE9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DB71365D-6732-E363-ADB2-7FE2E14CB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8738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4970-59ED-FB9B-F29F-36717B7459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92D0D8-E1EB-D5EB-AB35-8E3A0E505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E088A-8387-67B8-1CC3-1EBA8C6DAF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4696DA-04A7-7646-4E44-00DBD1D13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4A80E-63EC-A937-FC48-4B9D8368F8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F3C5CA-B262-25CB-43CA-CD9AEE9D4C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21298688-6038-E78A-C5CD-BB33754A2F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92467373-815B-A02F-3F2A-B6ABC367C1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92348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EA59-FA79-4B57-6E04-10073C31E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B91E7B-FA48-D827-9823-2425876D7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841F6B-C63A-9185-E93C-D469A9CAA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55506-86E3-143F-72AE-8542D8893F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BE0E7608-7EE8-7676-AE42-6A59A00778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0FB6A02-F6F1-F22D-78B6-2D54D223CA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729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26AF8-F6C7-2031-8E85-6F3A73C8CC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066B1-BDCD-567F-43A9-CB3C60141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61796-7889-257E-85B1-0D81B18F7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C5A943-A8B0-3347-A303-226E8CC4BBC4}"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10/24/2024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9C0C92F-89F6-7057-FD19-4F7E91D3A6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B7233777-8D27-99E0-84B1-6D2991385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66FE69-D2C5-8C4D-A45A-FA939D9B7208}"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4244383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4.png"/><Relationship Id="rId4" Type="http://schemas.openxmlformats.org/officeDocument/2006/relationships/diagramLayout" Target="../diagrams/layout1.xml"/><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7.sv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661A54-3F9D-9142-28FA-C265C2F1540B}"/>
              </a:ext>
            </a:extLst>
          </p:cNvPr>
          <p:cNvSpPr txBox="1"/>
          <p:nvPr/>
        </p:nvSpPr>
        <p:spPr>
          <a:xfrm>
            <a:off x="240850" y="5262447"/>
            <a:ext cx="8335113" cy="1877437"/>
          </a:xfrm>
          <a:prstGeom prst="rect">
            <a:avLst/>
          </a:prstGeom>
          <a:noFill/>
          <a:ln>
            <a:noFill/>
          </a:ln>
        </p:spPr>
        <p:txBody>
          <a:bodyPr wrap="square" rtlCol="0">
            <a:spAutoFit/>
          </a:bodyPr>
          <a:lstStyle/>
          <a:p>
            <a:r>
              <a:rPr lang="en-US" sz="3000" b="1">
                <a:solidFill>
                  <a:schemeClr val="accent2"/>
                </a:solidFill>
                <a:effectLst/>
                <a:latin typeface="Poppins" pitchFamily="2" charset="77"/>
                <a:cs typeface="Poppins" pitchFamily="2" charset="77"/>
              </a:rPr>
              <a:t>Gender Equality Seal Public Institutions</a:t>
            </a:r>
            <a:endParaRPr lang="en-US" sz="3000" b="1">
              <a:solidFill>
                <a:schemeClr val="accent2"/>
              </a:solidFill>
              <a:latin typeface="Poppins" pitchFamily="2" charset="77"/>
              <a:cs typeface="Poppins" pitchFamily="2" charset="77"/>
            </a:endParaRPr>
          </a:p>
          <a:p>
            <a:r>
              <a:rPr lang="en-US" sz="2800" b="1" kern="1200">
                <a:solidFill>
                  <a:srgbClr val="323C74"/>
                </a:solidFill>
                <a:ea typeface="+mn-ea"/>
              </a:rPr>
              <a:t>Induction Webinar Series 2024</a:t>
            </a:r>
          </a:p>
          <a:p>
            <a:r>
              <a:rPr lang="en-US" sz="2800" u="sng" kern="1200">
                <a:solidFill>
                  <a:srgbClr val="323C74"/>
                </a:solidFill>
                <a:ea typeface="+mn-ea"/>
              </a:rPr>
              <a:t>Session</a:t>
            </a:r>
            <a:r>
              <a:rPr kumimoji="0" lang="en-US" sz="2800" b="0" i="0" u="sng" strike="noStrike" kern="1200" cap="none" spc="0" normalizeH="0" baseline="0" noProof="0">
                <a:ln>
                  <a:noFill/>
                </a:ln>
                <a:solidFill>
                  <a:srgbClr val="323C74"/>
                </a:solidFill>
                <a:effectLst/>
                <a:uLnTx/>
                <a:uFillTx/>
                <a:ea typeface="+mn-ea"/>
              </a:rPr>
              <a:t> 1: Basics of the Seal</a:t>
            </a:r>
            <a:endParaRPr kumimoji="0" lang="en-US" sz="2800" b="1" i="0" u="sng" strike="noStrike" kern="1200" cap="none" spc="0" normalizeH="0" baseline="0" noProof="0">
              <a:ln>
                <a:noFill/>
              </a:ln>
              <a:solidFill>
                <a:srgbClr val="323C74"/>
              </a:solidFill>
              <a:effectLst/>
              <a:uLnTx/>
              <a:uFillTx/>
              <a:ea typeface="+mn-ea"/>
            </a:endParaRPr>
          </a:p>
          <a:p>
            <a:endParaRPr lang="en-US" sz="3000" b="1">
              <a:solidFill>
                <a:schemeClr val="accent2"/>
              </a:solidFill>
              <a:effectLst/>
              <a:latin typeface="Poppins" pitchFamily="2" charset="77"/>
              <a:cs typeface="Poppins" pitchFamily="2" charset="77"/>
            </a:endParaRPr>
          </a:p>
        </p:txBody>
      </p:sp>
    </p:spTree>
    <p:extLst>
      <p:ext uri="{BB962C8B-B14F-4D97-AF65-F5344CB8AC3E}">
        <p14:creationId xmlns:p14="http://schemas.microsoft.com/office/powerpoint/2010/main" val="708644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two colorful posters on a black background&#10;&#10;Description automatically generated">
            <a:extLst>
              <a:ext uri="{FF2B5EF4-FFF2-40B4-BE49-F238E27FC236}">
                <a16:creationId xmlns:a16="http://schemas.microsoft.com/office/drawing/2014/main" id="{12B97136-E16B-0915-CD93-784A85BE0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087" y="371456"/>
            <a:ext cx="4625478" cy="5954585"/>
          </a:xfrm>
          <a:prstGeom prst="rect">
            <a:avLst/>
          </a:prstGeom>
        </p:spPr>
      </p:pic>
      <p:sp>
        <p:nvSpPr>
          <p:cNvPr id="3" name="TextBox 5">
            <a:extLst>
              <a:ext uri="{FF2B5EF4-FFF2-40B4-BE49-F238E27FC236}">
                <a16:creationId xmlns:a16="http://schemas.microsoft.com/office/drawing/2014/main" id="{DDC5E19C-344E-4F24-EDCA-7BA360F3F778}"/>
              </a:ext>
            </a:extLst>
          </p:cNvPr>
          <p:cNvSpPr txBox="1"/>
          <p:nvPr/>
        </p:nvSpPr>
        <p:spPr>
          <a:xfrm>
            <a:off x="7641125" y="1973655"/>
            <a:ext cx="41464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ED7D30"/>
                </a:solidFill>
                <a:latin typeface="Proxima Nova" panose="02000506030000020004" pitchFamily="2" charset="77"/>
              </a:rPr>
              <a:t>500 INSTITUTIONS</a:t>
            </a:r>
            <a:r>
              <a:rPr lang="en-US" sz="2000" b="1">
                <a:latin typeface="Proxima Nova" panose="02000506030000020004" pitchFamily="2" charset="77"/>
              </a:rPr>
              <a:t> </a:t>
            </a:r>
          </a:p>
          <a:p>
            <a:r>
              <a:rPr lang="en-US" sz="2000">
                <a:latin typeface="Proxima Nova Rg" panose="02000506030000020004" pitchFamily="2" charset="77"/>
              </a:rPr>
              <a:t>Acquire the Gender Equality Seal</a:t>
            </a:r>
            <a:endParaRPr lang="en-US" sz="2000">
              <a:latin typeface="Proxima Nova Rg" panose="02000506030000020004" pitchFamily="2" charset="77"/>
              <a:ea typeface="+mn-lt"/>
              <a:cs typeface="+mn-lt"/>
            </a:endParaRPr>
          </a:p>
        </p:txBody>
      </p:sp>
      <p:sp>
        <p:nvSpPr>
          <p:cNvPr id="4" name="TextBox 6">
            <a:extLst>
              <a:ext uri="{FF2B5EF4-FFF2-40B4-BE49-F238E27FC236}">
                <a16:creationId xmlns:a16="http://schemas.microsoft.com/office/drawing/2014/main" id="{5263BBEF-B9FC-F191-EB40-0D4651D2047D}"/>
              </a:ext>
            </a:extLst>
          </p:cNvPr>
          <p:cNvSpPr txBox="1"/>
          <p:nvPr/>
        </p:nvSpPr>
        <p:spPr>
          <a:xfrm>
            <a:off x="7641124" y="3699616"/>
            <a:ext cx="41464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ED7D30"/>
                </a:solidFill>
                <a:latin typeface="Proxima Nova" panose="02000506030000020004" pitchFamily="2" charset="77"/>
                <a:ea typeface="+mn-lt"/>
                <a:cs typeface="+mn-lt"/>
              </a:rPr>
              <a:t>100 BILLION USD</a:t>
            </a:r>
            <a:r>
              <a:rPr lang="en-US" sz="2000" b="1">
                <a:latin typeface="Proxima Nova" panose="02000506030000020004" pitchFamily="2" charset="77"/>
              </a:rPr>
              <a:t> </a:t>
            </a:r>
          </a:p>
          <a:p>
            <a:r>
              <a:rPr lang="en-US" sz="2000">
                <a:latin typeface="Proxima Nova Rg" panose="02000506030000020004" pitchFamily="2" charset="77"/>
                <a:ea typeface="+mn-lt"/>
                <a:cs typeface="+mn-lt"/>
              </a:rPr>
              <a:t>Aligned and leveraged for gender equality </a:t>
            </a:r>
            <a:endParaRPr lang="en-US" sz="2000">
              <a:latin typeface="Proxima Nova Rg" panose="02000506030000020004" pitchFamily="2" charset="77"/>
            </a:endParaRPr>
          </a:p>
        </p:txBody>
      </p:sp>
      <p:pic>
        <p:nvPicPr>
          <p:cNvPr id="5" name="Picture 1" descr="A stack of coins with a dollar sign&#10;&#10;Description automatically generated">
            <a:extLst>
              <a:ext uri="{FF2B5EF4-FFF2-40B4-BE49-F238E27FC236}">
                <a16:creationId xmlns:a16="http://schemas.microsoft.com/office/drawing/2014/main" id="{148AB19C-13C8-CE32-645A-27E029978B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4775" y="3580648"/>
            <a:ext cx="973785" cy="1253597"/>
          </a:xfrm>
          <a:prstGeom prst="rect">
            <a:avLst/>
          </a:prstGeom>
        </p:spPr>
      </p:pic>
      <p:pic>
        <p:nvPicPr>
          <p:cNvPr id="6" name="Picture 7" descr="A orange building with columns&#10;&#10;Description automatically generated">
            <a:extLst>
              <a:ext uri="{FF2B5EF4-FFF2-40B4-BE49-F238E27FC236}">
                <a16:creationId xmlns:a16="http://schemas.microsoft.com/office/drawing/2014/main" id="{02A47E23-A333-1FAF-FC71-E5CF52FA2C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7436" y="1700799"/>
            <a:ext cx="973785" cy="1253597"/>
          </a:xfrm>
          <a:prstGeom prst="rect">
            <a:avLst/>
          </a:prstGeom>
        </p:spPr>
      </p:pic>
      <p:sp>
        <p:nvSpPr>
          <p:cNvPr id="7" name="Google Shape;110;p3">
            <a:extLst>
              <a:ext uri="{FF2B5EF4-FFF2-40B4-BE49-F238E27FC236}">
                <a16:creationId xmlns:a16="http://schemas.microsoft.com/office/drawing/2014/main" id="{A568D3E2-D25F-9867-C162-AE03536DA6EC}"/>
              </a:ext>
            </a:extLst>
          </p:cNvPr>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Our vision</a:t>
            </a:r>
            <a:endParaRPr>
              <a:solidFill>
                <a:schemeClr val="accent2"/>
              </a:solidFill>
            </a:endParaRPr>
          </a:p>
        </p:txBody>
      </p:sp>
    </p:spTree>
    <p:extLst>
      <p:ext uri="{BB962C8B-B14F-4D97-AF65-F5344CB8AC3E}">
        <p14:creationId xmlns:p14="http://schemas.microsoft.com/office/powerpoint/2010/main" val="259384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460718" y="1985805"/>
            <a:ext cx="6892542" cy="3416279"/>
          </a:xfrm>
          <a:prstGeom prst="rect">
            <a:avLst/>
          </a:prstGeom>
          <a:noFill/>
          <a:ln>
            <a:noFill/>
          </a:ln>
        </p:spPr>
        <p:txBody>
          <a:bodyPr spcFirstLastPara="1" wrap="square" lIns="91425" tIns="45700" rIns="91425" bIns="45700" anchor="t" anchorCtr="0">
            <a:spAutoFit/>
          </a:bodyPr>
          <a:lstStyle/>
          <a:p>
            <a:pPr marL="342900" indent="-342900">
              <a:buFont typeface="Arial" panose="020B0604020202020204" pitchFamily="34" charset="0"/>
              <a:buChar char="•"/>
            </a:pPr>
            <a:r>
              <a:rPr lang="en-AU" sz="2400">
                <a:solidFill>
                  <a:srgbClr val="002060"/>
                </a:solidFill>
                <a:effectLst/>
                <a:latin typeface="Poppins"/>
                <a:cs typeface="Poppins"/>
              </a:rPr>
              <a:t>Strong, integrated public policies and services that </a:t>
            </a:r>
            <a:r>
              <a:rPr lang="en-AU" sz="2400" b="1">
                <a:solidFill>
                  <a:schemeClr val="accent2"/>
                </a:solidFill>
                <a:effectLst/>
                <a:latin typeface="Poppins"/>
                <a:cs typeface="Poppins"/>
              </a:rPr>
              <a:t>ACCELERATE GENDER EQUALITY</a:t>
            </a:r>
            <a:br>
              <a:rPr lang="en-AU" sz="2400">
                <a:effectLst/>
                <a:latin typeface="Poppins" pitchFamily="2" charset="77"/>
                <a:cs typeface="Poppins" pitchFamily="2" charset="77"/>
              </a:rPr>
            </a:br>
            <a:endParaRPr lang="en-AU" sz="2400">
              <a:solidFill>
                <a:srgbClr val="002060"/>
              </a:solidFill>
              <a:effectLst/>
              <a:latin typeface="Poppins" pitchFamily="2" charset="77"/>
              <a:cs typeface="Poppins" pitchFamily="2" charset="77"/>
            </a:endParaRPr>
          </a:p>
          <a:p>
            <a:pPr marL="342900" indent="-342900">
              <a:buFont typeface="Arial" panose="020B0604020202020204" pitchFamily="34" charset="0"/>
              <a:buChar char="•"/>
            </a:pPr>
            <a:r>
              <a:rPr lang="en-AU" sz="2400">
                <a:solidFill>
                  <a:srgbClr val="002060"/>
                </a:solidFill>
                <a:latin typeface="Poppins" pitchFamily="2" charset="77"/>
                <a:cs typeface="Poppins" pitchFamily="2" charset="77"/>
              </a:rPr>
              <a:t>t</a:t>
            </a:r>
            <a:r>
              <a:rPr lang="en-AU" sz="2400">
                <a:solidFill>
                  <a:srgbClr val="002060"/>
                </a:solidFill>
                <a:effectLst/>
                <a:latin typeface="Poppins" pitchFamily="2" charset="77"/>
                <a:cs typeface="Poppins" pitchFamily="2" charset="77"/>
              </a:rPr>
              <a:t>hrough </a:t>
            </a:r>
            <a:r>
              <a:rPr lang="en-AU" sz="2400" b="1">
                <a:solidFill>
                  <a:schemeClr val="accent2"/>
                </a:solidFill>
                <a:effectLst/>
                <a:latin typeface="Poppins" pitchFamily="2" charset="77"/>
                <a:cs typeface="Poppins" pitchFamily="2" charset="77"/>
              </a:rPr>
              <a:t>PUBLIC ADMINISTRATION REFORM</a:t>
            </a:r>
            <a:br>
              <a:rPr lang="en-AU" sz="2400">
                <a:solidFill>
                  <a:schemeClr val="accent2"/>
                </a:solidFill>
                <a:effectLst/>
                <a:latin typeface="Poppins" pitchFamily="2" charset="77"/>
                <a:cs typeface="Poppins" pitchFamily="2" charset="77"/>
              </a:rPr>
            </a:br>
            <a:endParaRPr lang="en-AU" sz="2400">
              <a:solidFill>
                <a:schemeClr val="accent2"/>
              </a:solidFill>
              <a:effectLst/>
              <a:latin typeface="Poppins" pitchFamily="2" charset="77"/>
              <a:cs typeface="Poppins" pitchFamily="2" charset="77"/>
            </a:endParaRPr>
          </a:p>
          <a:p>
            <a:pPr marL="342900" indent="-342900">
              <a:buFont typeface="Arial" panose="020B0604020202020204" pitchFamily="34" charset="0"/>
              <a:buChar char="•"/>
            </a:pPr>
            <a:r>
              <a:rPr lang="en-AU" sz="2400">
                <a:solidFill>
                  <a:srgbClr val="002060"/>
                </a:solidFill>
                <a:latin typeface="Poppins"/>
                <a:cs typeface="Poppins"/>
              </a:rPr>
              <a:t>t</a:t>
            </a:r>
            <a:r>
              <a:rPr lang="en-AU" sz="2400">
                <a:solidFill>
                  <a:srgbClr val="002060"/>
                </a:solidFill>
                <a:effectLst/>
                <a:latin typeface="Poppins"/>
                <a:cs typeface="Poppins"/>
              </a:rPr>
              <a:t>hat </a:t>
            </a:r>
            <a:r>
              <a:rPr lang="en-AU" sz="2400">
                <a:solidFill>
                  <a:srgbClr val="002060"/>
                </a:solidFill>
                <a:latin typeface="Poppins"/>
                <a:cs typeface="Poppins"/>
              </a:rPr>
              <a:t>focuses on the </a:t>
            </a:r>
            <a:r>
              <a:rPr lang="en-AU" sz="2400" b="1">
                <a:solidFill>
                  <a:schemeClr val="accent2"/>
                </a:solidFill>
                <a:latin typeface="Poppins"/>
                <a:cs typeface="Poppins"/>
              </a:rPr>
              <a:t>PEOPLE and</a:t>
            </a:r>
            <a:r>
              <a:rPr lang="en-AU" sz="2400">
                <a:solidFill>
                  <a:schemeClr val="accent2"/>
                </a:solidFill>
                <a:latin typeface="Poppins"/>
                <a:cs typeface="Poppins"/>
              </a:rPr>
              <a:t> </a:t>
            </a:r>
            <a:r>
              <a:rPr lang="en-AU" sz="2400" b="1">
                <a:solidFill>
                  <a:schemeClr val="accent2"/>
                </a:solidFill>
                <a:latin typeface="Poppins"/>
                <a:cs typeface="Poppins"/>
              </a:rPr>
              <a:t>INSTITUTIONS </a:t>
            </a:r>
            <a:r>
              <a:rPr lang="en-AU" sz="2400">
                <a:solidFill>
                  <a:srgbClr val="002060"/>
                </a:solidFill>
                <a:latin typeface="Poppins"/>
                <a:cs typeface="Poppins"/>
              </a:rPr>
              <a:t>that drive it.</a:t>
            </a:r>
            <a:endParaRPr lang="en-AU" sz="2400">
              <a:solidFill>
                <a:srgbClr val="002060"/>
              </a:solidFill>
              <a:effectLst/>
              <a:latin typeface="Poppins"/>
              <a:cs typeface="Poppins"/>
            </a:endParaRPr>
          </a:p>
        </p:txBody>
      </p:sp>
      <p:sp>
        <p:nvSpPr>
          <p:cNvPr id="110" name="Google Shape;110;p3"/>
          <p:cNvSpPr txBox="1"/>
          <p:nvPr/>
        </p:nvSpPr>
        <p:spPr>
          <a:xfrm>
            <a:off x="367976" y="212404"/>
            <a:ext cx="7228492" cy="121571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b="0" i="0" u="none" strike="noStrike" cap="none">
                <a:solidFill>
                  <a:schemeClr val="bg1"/>
                </a:solidFill>
                <a:latin typeface="Poppins"/>
                <a:ea typeface="Poppins"/>
                <a:cs typeface="Poppins"/>
                <a:sym typeface="Poppins"/>
              </a:rPr>
              <a:t>What is the Gender Equality Seal for Public Institutions?</a:t>
            </a:r>
            <a:endParaRPr>
              <a:solidFill>
                <a:schemeClr val="bg1"/>
              </a:solidFill>
            </a:endParaRPr>
          </a:p>
        </p:txBody>
      </p:sp>
      <p:sp>
        <p:nvSpPr>
          <p:cNvPr id="2" name="Google Shape;110;p3">
            <a:extLst>
              <a:ext uri="{FF2B5EF4-FFF2-40B4-BE49-F238E27FC236}">
                <a16:creationId xmlns:a16="http://schemas.microsoft.com/office/drawing/2014/main" id="{2B70FAA2-B04A-C4D8-1A13-9FA772A09F28}"/>
              </a:ext>
            </a:extLst>
          </p:cNvPr>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Our vision</a:t>
            </a:r>
            <a:endParaRPr>
              <a:solidFill>
                <a:schemeClr val="accent2"/>
              </a:solidFill>
            </a:endParaRPr>
          </a:p>
        </p:txBody>
      </p:sp>
      <p:pic>
        <p:nvPicPr>
          <p:cNvPr id="3" name="Picture 2" descr="A orange swirly object on a black background&#10;&#10;Description automatically generated">
            <a:extLst>
              <a:ext uri="{FF2B5EF4-FFF2-40B4-BE49-F238E27FC236}">
                <a16:creationId xmlns:a16="http://schemas.microsoft.com/office/drawing/2014/main" id="{7640964F-C82B-CAB5-49AE-AE570BDA4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460" y="1865155"/>
            <a:ext cx="3950886" cy="3950886"/>
          </a:xfrm>
          <a:prstGeom prst="rect">
            <a:avLst/>
          </a:prstGeom>
        </p:spPr>
      </p:pic>
    </p:spTree>
    <p:extLst>
      <p:ext uri="{BB962C8B-B14F-4D97-AF65-F5344CB8AC3E}">
        <p14:creationId xmlns:p14="http://schemas.microsoft.com/office/powerpoint/2010/main" val="148835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765882" y="1621602"/>
            <a:ext cx="3932881" cy="566822"/>
          </a:xfrm>
          <a:prstGeom prst="rect">
            <a:avLst/>
          </a:prstGeom>
        </p:spPr>
        <p:txBody>
          <a:bodyPr lIns="0" tIns="0" rIns="0" bIns="0" rtlCol="0" anchor="t">
            <a:spAutoFit/>
          </a:bodyPr>
          <a:lstStyle/>
          <a:p>
            <a:pPr>
              <a:lnSpc>
                <a:spcPts val="4480"/>
              </a:lnSpc>
            </a:pPr>
            <a:r>
              <a:rPr lang="en-US" sz="3200" b="1">
                <a:solidFill>
                  <a:srgbClr val="C00000"/>
                </a:solidFill>
                <a:latin typeface="Poppins Bold"/>
              </a:rPr>
              <a:t>The Challenge</a:t>
            </a:r>
          </a:p>
        </p:txBody>
      </p:sp>
      <p:sp>
        <p:nvSpPr>
          <p:cNvPr id="13" name="TextBox 13"/>
          <p:cNvSpPr txBox="1"/>
          <p:nvPr/>
        </p:nvSpPr>
        <p:spPr>
          <a:xfrm>
            <a:off x="6338722" y="1694934"/>
            <a:ext cx="4718350" cy="566822"/>
          </a:xfrm>
          <a:prstGeom prst="rect">
            <a:avLst/>
          </a:prstGeom>
        </p:spPr>
        <p:txBody>
          <a:bodyPr lIns="0" tIns="0" rIns="0" bIns="0" rtlCol="0" anchor="t">
            <a:spAutoFit/>
          </a:bodyPr>
          <a:lstStyle/>
          <a:p>
            <a:pPr>
              <a:lnSpc>
                <a:spcPts val="4480"/>
              </a:lnSpc>
            </a:pPr>
            <a:r>
              <a:rPr lang="en-US" sz="3200" b="1">
                <a:solidFill>
                  <a:srgbClr val="00B0F0"/>
                </a:solidFill>
                <a:latin typeface="Poppins Bold"/>
              </a:rPr>
              <a:t>The Opportunity</a:t>
            </a:r>
          </a:p>
        </p:txBody>
      </p:sp>
      <p:sp>
        <p:nvSpPr>
          <p:cNvPr id="14" name="TextBox 14"/>
          <p:cNvSpPr txBox="1"/>
          <p:nvPr/>
        </p:nvSpPr>
        <p:spPr>
          <a:xfrm>
            <a:off x="6442159" y="3573412"/>
            <a:ext cx="4925876" cy="923330"/>
          </a:xfrm>
          <a:prstGeom prst="rect">
            <a:avLst/>
          </a:prstGeom>
        </p:spPr>
        <p:txBody>
          <a:bodyPr wrap="square" lIns="0" tIns="0" rIns="0" bIns="0" rtlCol="0" anchor="t">
            <a:spAutoFit/>
          </a:bodyPr>
          <a:lstStyle/>
          <a:p>
            <a:r>
              <a:rPr lang="en-US" sz="2000">
                <a:solidFill>
                  <a:srgbClr val="002060"/>
                </a:solidFill>
                <a:latin typeface="Poppins"/>
              </a:rPr>
              <a:t>Public Institutions </a:t>
            </a:r>
            <a:r>
              <a:rPr lang="en-US" sz="2000" b="1">
                <a:solidFill>
                  <a:srgbClr val="002060"/>
                </a:solidFill>
                <a:latin typeface="Poppins"/>
              </a:rPr>
              <a:t>need comprehensive approaches </a:t>
            </a:r>
            <a:r>
              <a:rPr lang="en-US" sz="2000">
                <a:solidFill>
                  <a:srgbClr val="002060"/>
                </a:solidFill>
                <a:latin typeface="Poppins"/>
              </a:rPr>
              <a:t>to achieve Agenda 2030 commitments.</a:t>
            </a:r>
          </a:p>
        </p:txBody>
      </p:sp>
      <p:grpSp>
        <p:nvGrpSpPr>
          <p:cNvPr id="15" name="Grupo 14">
            <a:extLst>
              <a:ext uri="{FF2B5EF4-FFF2-40B4-BE49-F238E27FC236}">
                <a16:creationId xmlns:a16="http://schemas.microsoft.com/office/drawing/2014/main" id="{5A77AD8D-68AE-E36D-F080-C0188AF58DCF}"/>
              </a:ext>
            </a:extLst>
          </p:cNvPr>
          <p:cNvGrpSpPr/>
          <p:nvPr/>
        </p:nvGrpSpPr>
        <p:grpSpPr>
          <a:xfrm>
            <a:off x="215242" y="3573412"/>
            <a:ext cx="5184061" cy="923330"/>
            <a:chOff x="512437" y="2659941"/>
            <a:chExt cx="6714673" cy="1384997"/>
          </a:xfrm>
        </p:grpSpPr>
        <p:sp>
          <p:nvSpPr>
            <p:cNvPr id="8" name="TextBox 8"/>
            <p:cNvSpPr txBox="1"/>
            <p:nvPr/>
          </p:nvSpPr>
          <p:spPr>
            <a:xfrm>
              <a:off x="1225655" y="2659941"/>
              <a:ext cx="6001455" cy="1384997"/>
            </a:xfrm>
            <a:prstGeom prst="rect">
              <a:avLst/>
            </a:prstGeom>
          </p:spPr>
          <p:txBody>
            <a:bodyPr lIns="0" tIns="0" rIns="0" bIns="0" rtlCol="0" anchor="t">
              <a:spAutoFit/>
            </a:bodyPr>
            <a:lstStyle/>
            <a:p>
              <a:r>
                <a:rPr lang="en-US" sz="2000">
                  <a:solidFill>
                    <a:srgbClr val="002060"/>
                  </a:solidFill>
                  <a:latin typeface="Poppins"/>
                </a:rPr>
                <a:t>Strategies for gender equality tend to be </a:t>
              </a:r>
              <a:r>
                <a:rPr lang="en-US" sz="2000" b="1">
                  <a:solidFill>
                    <a:srgbClr val="002060"/>
                  </a:solidFill>
                  <a:latin typeface="Poppins"/>
                </a:rPr>
                <a:t>fragmented and not comprehensive.</a:t>
              </a:r>
            </a:p>
          </p:txBody>
        </p:sp>
        <p:sp>
          <p:nvSpPr>
            <p:cNvPr id="17" name="Freeform 17"/>
            <p:cNvSpPr/>
            <p:nvPr/>
          </p:nvSpPr>
          <p:spPr>
            <a:xfrm>
              <a:off x="512437" y="2879938"/>
              <a:ext cx="457201" cy="439428"/>
            </a:xfrm>
            <a:custGeom>
              <a:avLst/>
              <a:gdLst/>
              <a:ahLst/>
              <a:cxnLst/>
              <a:rect l="l" t="t" r="r" b="b"/>
              <a:pathLst>
                <a:path w="733810" h="733810">
                  <a:moveTo>
                    <a:pt x="0" y="0"/>
                  </a:moveTo>
                  <a:lnTo>
                    <a:pt x="733810" y="0"/>
                  </a:lnTo>
                  <a:lnTo>
                    <a:pt x="733810" y="733809"/>
                  </a:lnTo>
                  <a:lnTo>
                    <a:pt x="0" y="73380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s-ES" sz="1867"/>
            </a:p>
          </p:txBody>
        </p:sp>
      </p:grpSp>
      <p:grpSp>
        <p:nvGrpSpPr>
          <p:cNvPr id="11" name="Grupo 10">
            <a:extLst>
              <a:ext uri="{FF2B5EF4-FFF2-40B4-BE49-F238E27FC236}">
                <a16:creationId xmlns:a16="http://schemas.microsoft.com/office/drawing/2014/main" id="{42DC9D7A-8568-091D-CED3-C871E6D76819}"/>
              </a:ext>
            </a:extLst>
          </p:cNvPr>
          <p:cNvGrpSpPr/>
          <p:nvPr/>
        </p:nvGrpSpPr>
        <p:grpSpPr>
          <a:xfrm>
            <a:off x="252529" y="4871288"/>
            <a:ext cx="4884712" cy="615553"/>
            <a:chOff x="589745" y="4224246"/>
            <a:chExt cx="7327068" cy="923330"/>
          </a:xfrm>
        </p:grpSpPr>
        <p:sp>
          <p:nvSpPr>
            <p:cNvPr id="10" name="TextBox 10"/>
            <p:cNvSpPr txBox="1"/>
            <p:nvPr/>
          </p:nvSpPr>
          <p:spPr>
            <a:xfrm>
              <a:off x="1230893" y="4224246"/>
              <a:ext cx="6685920" cy="923330"/>
            </a:xfrm>
            <a:prstGeom prst="rect">
              <a:avLst/>
            </a:prstGeom>
          </p:spPr>
          <p:txBody>
            <a:bodyPr wrap="square" lIns="0" tIns="0" rIns="0" bIns="0" rtlCol="0" anchor="t">
              <a:spAutoFit/>
            </a:bodyPr>
            <a:lstStyle/>
            <a:p>
              <a:r>
                <a:rPr lang="en-US" sz="2000" b="1">
                  <a:solidFill>
                    <a:srgbClr val="002060"/>
                  </a:solidFill>
                  <a:latin typeface="Poppins"/>
                </a:rPr>
                <a:t>Gender stereotypes </a:t>
              </a:r>
              <a:r>
                <a:rPr lang="en-US" sz="2000">
                  <a:solidFill>
                    <a:srgbClr val="002060"/>
                  </a:solidFill>
                  <a:latin typeface="Poppins"/>
                </a:rPr>
                <a:t>remain widespread.</a:t>
              </a:r>
            </a:p>
          </p:txBody>
        </p:sp>
        <p:sp>
          <p:nvSpPr>
            <p:cNvPr id="20" name="Freeform 17">
              <a:extLst>
                <a:ext uri="{FF2B5EF4-FFF2-40B4-BE49-F238E27FC236}">
                  <a16:creationId xmlns:a16="http://schemas.microsoft.com/office/drawing/2014/main" id="{2BE74CFE-3ABB-EB2C-A4E0-3E9713B1804C}"/>
                </a:ext>
              </a:extLst>
            </p:cNvPr>
            <p:cNvSpPr/>
            <p:nvPr/>
          </p:nvSpPr>
          <p:spPr>
            <a:xfrm>
              <a:off x="589745" y="4390776"/>
              <a:ext cx="457201" cy="439428"/>
            </a:xfrm>
            <a:custGeom>
              <a:avLst/>
              <a:gdLst/>
              <a:ahLst/>
              <a:cxnLst/>
              <a:rect l="l" t="t" r="r" b="b"/>
              <a:pathLst>
                <a:path w="733810" h="733810">
                  <a:moveTo>
                    <a:pt x="0" y="0"/>
                  </a:moveTo>
                  <a:lnTo>
                    <a:pt x="733810" y="0"/>
                  </a:lnTo>
                  <a:lnTo>
                    <a:pt x="733810" y="733809"/>
                  </a:lnTo>
                  <a:lnTo>
                    <a:pt x="0" y="73380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s-ES" sz="1867"/>
            </a:p>
          </p:txBody>
        </p:sp>
      </p:grpSp>
      <p:sp>
        <p:nvSpPr>
          <p:cNvPr id="2" name="TextBox 12">
            <a:extLst>
              <a:ext uri="{FF2B5EF4-FFF2-40B4-BE49-F238E27FC236}">
                <a16:creationId xmlns:a16="http://schemas.microsoft.com/office/drawing/2014/main" id="{D019A4BA-23F4-5700-8B69-A55F094BC407}"/>
              </a:ext>
            </a:extLst>
          </p:cNvPr>
          <p:cNvSpPr txBox="1"/>
          <p:nvPr/>
        </p:nvSpPr>
        <p:spPr>
          <a:xfrm>
            <a:off x="6387731" y="2443031"/>
            <a:ext cx="4669341" cy="923330"/>
          </a:xfrm>
          <a:prstGeom prst="rect">
            <a:avLst/>
          </a:prstGeom>
        </p:spPr>
        <p:txBody>
          <a:bodyPr wrap="square" lIns="0" tIns="0" rIns="0" bIns="0" rtlCol="0" anchor="t">
            <a:spAutoFit/>
          </a:bodyPr>
          <a:lstStyle/>
          <a:p>
            <a:r>
              <a:rPr lang="en-AU" sz="2000">
                <a:solidFill>
                  <a:srgbClr val="002060"/>
                </a:solidFill>
                <a:latin typeface="Poppins"/>
              </a:rPr>
              <a:t>Increasing equality is key for </a:t>
            </a:r>
            <a:r>
              <a:rPr lang="en-AU" sz="2000" b="1">
                <a:solidFill>
                  <a:srgbClr val="002060"/>
                </a:solidFill>
                <a:latin typeface="Poppins"/>
              </a:rPr>
              <a:t>rebuilding trust</a:t>
            </a:r>
            <a:r>
              <a:rPr lang="en-AU" sz="2000">
                <a:solidFill>
                  <a:srgbClr val="002060"/>
                </a:solidFill>
                <a:latin typeface="Poppins"/>
              </a:rPr>
              <a:t> in public institutions.</a:t>
            </a:r>
          </a:p>
        </p:txBody>
      </p:sp>
      <p:sp>
        <p:nvSpPr>
          <p:cNvPr id="6" name="TextBox 8">
            <a:extLst>
              <a:ext uri="{FF2B5EF4-FFF2-40B4-BE49-F238E27FC236}">
                <a16:creationId xmlns:a16="http://schemas.microsoft.com/office/drawing/2014/main" id="{0F247B95-C9C6-04F5-D418-4EA655ABB1C7}"/>
              </a:ext>
            </a:extLst>
          </p:cNvPr>
          <p:cNvSpPr txBox="1"/>
          <p:nvPr/>
        </p:nvSpPr>
        <p:spPr>
          <a:xfrm>
            <a:off x="710105" y="2521525"/>
            <a:ext cx="4427137" cy="615553"/>
          </a:xfrm>
          <a:prstGeom prst="rect">
            <a:avLst/>
          </a:prstGeom>
        </p:spPr>
        <p:txBody>
          <a:bodyPr lIns="0" tIns="0" rIns="0" bIns="0" rtlCol="0" anchor="t">
            <a:spAutoFit/>
          </a:bodyPr>
          <a:lstStyle/>
          <a:p>
            <a:r>
              <a:rPr lang="en-US" sz="2000">
                <a:solidFill>
                  <a:srgbClr val="002060"/>
                </a:solidFill>
                <a:latin typeface="Poppins"/>
              </a:rPr>
              <a:t>Democracy is at stake: </a:t>
            </a:r>
            <a:r>
              <a:rPr lang="en-US" sz="2000" b="1">
                <a:solidFill>
                  <a:srgbClr val="002060"/>
                </a:solidFill>
                <a:latin typeface="Poppins"/>
              </a:rPr>
              <a:t>people are losing trust</a:t>
            </a:r>
            <a:r>
              <a:rPr lang="en-US" sz="2000">
                <a:solidFill>
                  <a:srgbClr val="002060"/>
                </a:solidFill>
                <a:latin typeface="Poppins"/>
              </a:rPr>
              <a:t> in their institutions.</a:t>
            </a:r>
          </a:p>
        </p:txBody>
      </p:sp>
      <p:sp>
        <p:nvSpPr>
          <p:cNvPr id="18" name="Freeform 17">
            <a:extLst>
              <a:ext uri="{FF2B5EF4-FFF2-40B4-BE49-F238E27FC236}">
                <a16:creationId xmlns:a16="http://schemas.microsoft.com/office/drawing/2014/main" id="{810BD76B-F71F-1676-76B9-7DFDC911DE05}"/>
              </a:ext>
            </a:extLst>
          </p:cNvPr>
          <p:cNvSpPr/>
          <p:nvPr/>
        </p:nvSpPr>
        <p:spPr>
          <a:xfrm>
            <a:off x="232645" y="2673405"/>
            <a:ext cx="304801" cy="292952"/>
          </a:xfrm>
          <a:custGeom>
            <a:avLst/>
            <a:gdLst/>
            <a:ahLst/>
            <a:cxnLst/>
            <a:rect l="l" t="t" r="r" b="b"/>
            <a:pathLst>
              <a:path w="733810" h="733810">
                <a:moveTo>
                  <a:pt x="0" y="0"/>
                </a:moveTo>
                <a:lnTo>
                  <a:pt x="733810" y="0"/>
                </a:lnTo>
                <a:lnTo>
                  <a:pt x="733810" y="733809"/>
                </a:lnTo>
                <a:lnTo>
                  <a:pt x="0" y="73380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s-ES" sz="933"/>
          </a:p>
        </p:txBody>
      </p:sp>
      <p:sp>
        <p:nvSpPr>
          <p:cNvPr id="23" name="Google Shape;128;p4">
            <a:extLst>
              <a:ext uri="{FF2B5EF4-FFF2-40B4-BE49-F238E27FC236}">
                <a16:creationId xmlns:a16="http://schemas.microsoft.com/office/drawing/2014/main" id="{9177B856-3AB9-9568-650F-83C3C27800CA}"/>
              </a:ext>
            </a:extLst>
          </p:cNvPr>
          <p:cNvSpPr/>
          <p:nvPr/>
        </p:nvSpPr>
        <p:spPr>
          <a:xfrm>
            <a:off x="5773912" y="2530939"/>
            <a:ext cx="340263" cy="365509"/>
          </a:xfrm>
          <a:custGeom>
            <a:avLst/>
            <a:gdLst/>
            <a:ahLst/>
            <a:cxnLst/>
            <a:rect l="l" t="t" r="r" b="b"/>
            <a:pathLst>
              <a:path w="463" h="355" extrusionOk="0">
                <a:moveTo>
                  <a:pt x="400" y="0"/>
                </a:moveTo>
                <a:lnTo>
                  <a:pt x="185" y="241"/>
                </a:lnTo>
                <a:lnTo>
                  <a:pt x="51" y="128"/>
                </a:lnTo>
                <a:lnTo>
                  <a:pt x="0" y="195"/>
                </a:lnTo>
                <a:lnTo>
                  <a:pt x="190" y="354"/>
                </a:lnTo>
                <a:lnTo>
                  <a:pt x="462" y="56"/>
                </a:lnTo>
                <a:lnTo>
                  <a:pt x="400" y="0"/>
                </a:lnTo>
                <a:close/>
              </a:path>
            </a:pathLst>
          </a:custGeom>
          <a:solidFill>
            <a:srgbClr val="289ED8"/>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25" name="Google Shape;128;p4">
            <a:extLst>
              <a:ext uri="{FF2B5EF4-FFF2-40B4-BE49-F238E27FC236}">
                <a16:creationId xmlns:a16="http://schemas.microsoft.com/office/drawing/2014/main" id="{331B861D-3407-C1A5-08FA-8F0D30408029}"/>
              </a:ext>
            </a:extLst>
          </p:cNvPr>
          <p:cNvSpPr/>
          <p:nvPr/>
        </p:nvSpPr>
        <p:spPr>
          <a:xfrm>
            <a:off x="5794912" y="3749805"/>
            <a:ext cx="340263" cy="365509"/>
          </a:xfrm>
          <a:custGeom>
            <a:avLst/>
            <a:gdLst/>
            <a:ahLst/>
            <a:cxnLst/>
            <a:rect l="l" t="t" r="r" b="b"/>
            <a:pathLst>
              <a:path w="463" h="355" extrusionOk="0">
                <a:moveTo>
                  <a:pt x="400" y="0"/>
                </a:moveTo>
                <a:lnTo>
                  <a:pt x="185" y="241"/>
                </a:lnTo>
                <a:lnTo>
                  <a:pt x="51" y="128"/>
                </a:lnTo>
                <a:lnTo>
                  <a:pt x="0" y="195"/>
                </a:lnTo>
                <a:lnTo>
                  <a:pt x="190" y="354"/>
                </a:lnTo>
                <a:lnTo>
                  <a:pt x="462" y="56"/>
                </a:lnTo>
                <a:lnTo>
                  <a:pt x="400" y="0"/>
                </a:lnTo>
                <a:close/>
              </a:path>
            </a:pathLst>
          </a:custGeom>
          <a:solidFill>
            <a:srgbClr val="289ED8"/>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26" name="TextBox 14">
            <a:extLst>
              <a:ext uri="{FF2B5EF4-FFF2-40B4-BE49-F238E27FC236}">
                <a16:creationId xmlns:a16="http://schemas.microsoft.com/office/drawing/2014/main" id="{2A31E943-979E-75A9-546F-1B73C12A4C0C}"/>
              </a:ext>
            </a:extLst>
          </p:cNvPr>
          <p:cNvSpPr txBox="1"/>
          <p:nvPr/>
        </p:nvSpPr>
        <p:spPr>
          <a:xfrm>
            <a:off x="6338722" y="4703793"/>
            <a:ext cx="4925876" cy="615553"/>
          </a:xfrm>
          <a:prstGeom prst="rect">
            <a:avLst/>
          </a:prstGeom>
        </p:spPr>
        <p:txBody>
          <a:bodyPr wrap="square" lIns="0" tIns="0" rIns="0" bIns="0" rtlCol="0" anchor="t">
            <a:spAutoFit/>
          </a:bodyPr>
          <a:lstStyle/>
          <a:p>
            <a:r>
              <a:rPr lang="en-US" sz="2000">
                <a:solidFill>
                  <a:srgbClr val="002060"/>
                </a:solidFill>
                <a:latin typeface="Poppins"/>
              </a:rPr>
              <a:t>Addressing gender stereotypes could </a:t>
            </a:r>
            <a:r>
              <a:rPr lang="en-US" sz="2000" b="1">
                <a:solidFill>
                  <a:srgbClr val="002060"/>
                </a:solidFill>
                <a:latin typeface="Poppins"/>
              </a:rPr>
              <a:t>trigger 12 Trillion $ in global economy.</a:t>
            </a:r>
          </a:p>
        </p:txBody>
      </p:sp>
      <p:sp>
        <p:nvSpPr>
          <p:cNvPr id="27" name="Google Shape;128;p4">
            <a:extLst>
              <a:ext uri="{FF2B5EF4-FFF2-40B4-BE49-F238E27FC236}">
                <a16:creationId xmlns:a16="http://schemas.microsoft.com/office/drawing/2014/main" id="{50A9AF4C-D785-5DA9-3FB1-0A34140FB23A}"/>
              </a:ext>
            </a:extLst>
          </p:cNvPr>
          <p:cNvSpPr/>
          <p:nvPr/>
        </p:nvSpPr>
        <p:spPr>
          <a:xfrm>
            <a:off x="5794912" y="4953540"/>
            <a:ext cx="340263" cy="365509"/>
          </a:xfrm>
          <a:custGeom>
            <a:avLst/>
            <a:gdLst/>
            <a:ahLst/>
            <a:cxnLst/>
            <a:rect l="l" t="t" r="r" b="b"/>
            <a:pathLst>
              <a:path w="463" h="355" extrusionOk="0">
                <a:moveTo>
                  <a:pt x="400" y="0"/>
                </a:moveTo>
                <a:lnTo>
                  <a:pt x="185" y="241"/>
                </a:lnTo>
                <a:lnTo>
                  <a:pt x="51" y="128"/>
                </a:lnTo>
                <a:lnTo>
                  <a:pt x="0" y="195"/>
                </a:lnTo>
                <a:lnTo>
                  <a:pt x="190" y="354"/>
                </a:lnTo>
                <a:lnTo>
                  <a:pt x="462" y="56"/>
                </a:lnTo>
                <a:lnTo>
                  <a:pt x="400" y="0"/>
                </a:lnTo>
                <a:close/>
              </a:path>
            </a:pathLst>
          </a:custGeom>
          <a:solidFill>
            <a:srgbClr val="289ED8"/>
          </a:solid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19" name="TextBox 7">
            <a:extLst>
              <a:ext uri="{FF2B5EF4-FFF2-40B4-BE49-F238E27FC236}">
                <a16:creationId xmlns:a16="http://schemas.microsoft.com/office/drawing/2014/main" id="{2485EB80-FB38-E319-F3F4-737C8B6865EE}"/>
              </a:ext>
            </a:extLst>
          </p:cNvPr>
          <p:cNvSpPr txBox="1"/>
          <p:nvPr/>
        </p:nvSpPr>
        <p:spPr>
          <a:xfrm>
            <a:off x="355944" y="203012"/>
            <a:ext cx="9647875" cy="612347"/>
          </a:xfrm>
          <a:prstGeom prst="rect">
            <a:avLst/>
          </a:prstGeom>
        </p:spPr>
        <p:txBody>
          <a:bodyPr lIns="0" tIns="0" rIns="0" bIns="0" rtlCol="0" anchor="t">
            <a:spAutoFit/>
          </a:bodyPr>
          <a:lstStyle/>
          <a:p>
            <a:pPr>
              <a:lnSpc>
                <a:spcPts val="4480"/>
              </a:lnSpc>
            </a:pPr>
            <a:r>
              <a:rPr lang="en-US" sz="4667">
                <a:solidFill>
                  <a:schemeClr val="accent2"/>
                </a:solidFill>
                <a:latin typeface="Poppins"/>
                <a:cs typeface="Poppins"/>
              </a:rPr>
              <a:t>Our vision</a:t>
            </a:r>
          </a:p>
        </p:txBody>
      </p:sp>
    </p:spTree>
    <p:extLst>
      <p:ext uri="{BB962C8B-B14F-4D97-AF65-F5344CB8AC3E}">
        <p14:creationId xmlns:p14="http://schemas.microsoft.com/office/powerpoint/2010/main" val="3129304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04800" y="189492"/>
            <a:ext cx="8890000" cy="1231106"/>
          </a:xfrm>
          <a:prstGeom prst="rect">
            <a:avLst/>
          </a:prstGeom>
        </p:spPr>
        <p:txBody>
          <a:bodyPr wrap="square" lIns="0" tIns="0" rIns="0" bIns="0" rtlCol="0" anchor="t">
            <a:spAutoFit/>
          </a:bodyPr>
          <a:lstStyle/>
          <a:p>
            <a:r>
              <a:rPr lang="en-US" sz="4000">
                <a:solidFill>
                  <a:schemeClr val="accent2"/>
                </a:solidFill>
                <a:latin typeface="Poppins" pitchFamily="2" charset="77"/>
                <a:cs typeface="Poppins" pitchFamily="2" charset="77"/>
              </a:rPr>
              <a:t>Gender equality at the center of public administration reforms</a:t>
            </a:r>
          </a:p>
        </p:txBody>
      </p:sp>
      <p:sp>
        <p:nvSpPr>
          <p:cNvPr id="12" name="CuadroTexto 11">
            <a:extLst>
              <a:ext uri="{FF2B5EF4-FFF2-40B4-BE49-F238E27FC236}">
                <a16:creationId xmlns:a16="http://schemas.microsoft.com/office/drawing/2014/main" id="{67A5ECB2-89EC-E849-BAD2-4D6259D1EC3F}"/>
              </a:ext>
            </a:extLst>
          </p:cNvPr>
          <p:cNvSpPr txBox="1"/>
          <p:nvPr/>
        </p:nvSpPr>
        <p:spPr>
          <a:xfrm>
            <a:off x="7866268" y="2297259"/>
            <a:ext cx="3596990" cy="1015663"/>
          </a:xfrm>
          <a:prstGeom prst="rect">
            <a:avLst/>
          </a:prstGeom>
          <a:noFill/>
        </p:spPr>
        <p:txBody>
          <a:bodyPr wrap="square">
            <a:spAutoFit/>
          </a:bodyPr>
          <a:lstStyle/>
          <a:p>
            <a:pPr lvl="1" algn="ctr"/>
            <a:r>
              <a:rPr lang="en-US" sz="2000">
                <a:solidFill>
                  <a:srgbClr val="002060"/>
                </a:solidFill>
                <a:latin typeface="Poppins" pitchFamily="2" charset="77"/>
                <a:cs typeface="Poppins" pitchFamily="2" charset="77"/>
              </a:rPr>
              <a:t>Improving  </a:t>
            </a:r>
            <a:r>
              <a:rPr lang="en-US" sz="2000" b="1">
                <a:solidFill>
                  <a:srgbClr val="002060"/>
                </a:solidFill>
                <a:latin typeface="Poppins" pitchFamily="2" charset="77"/>
                <a:cs typeface="Poppins" pitchFamily="2" charset="77"/>
              </a:rPr>
              <a:t>leadership and personnel </a:t>
            </a:r>
            <a:r>
              <a:rPr lang="en-US" sz="2000">
                <a:solidFill>
                  <a:srgbClr val="002060"/>
                </a:solidFill>
                <a:latin typeface="Poppins" pitchFamily="2" charset="77"/>
                <a:cs typeface="Poppins" pitchFamily="2" charset="77"/>
              </a:rPr>
              <a:t>management practices</a:t>
            </a:r>
            <a:endParaRPr lang="es-ES" sz="2000">
              <a:solidFill>
                <a:srgbClr val="C00000"/>
              </a:solidFill>
              <a:latin typeface="Poppins" pitchFamily="2" charset="77"/>
              <a:cs typeface="Poppins" pitchFamily="2" charset="77"/>
            </a:endParaRPr>
          </a:p>
        </p:txBody>
      </p:sp>
      <p:sp>
        <p:nvSpPr>
          <p:cNvPr id="13" name="CuadroTexto 12">
            <a:extLst>
              <a:ext uri="{FF2B5EF4-FFF2-40B4-BE49-F238E27FC236}">
                <a16:creationId xmlns:a16="http://schemas.microsoft.com/office/drawing/2014/main" id="{B32CF416-700C-E6CD-3C05-9F979C26307B}"/>
              </a:ext>
            </a:extLst>
          </p:cNvPr>
          <p:cNvSpPr txBox="1"/>
          <p:nvPr/>
        </p:nvSpPr>
        <p:spPr>
          <a:xfrm>
            <a:off x="411480" y="2314525"/>
            <a:ext cx="3658810" cy="1015663"/>
          </a:xfrm>
          <a:prstGeom prst="rect">
            <a:avLst/>
          </a:prstGeom>
          <a:noFill/>
        </p:spPr>
        <p:txBody>
          <a:bodyPr wrap="square">
            <a:spAutoFit/>
          </a:bodyPr>
          <a:lstStyle/>
          <a:p>
            <a:pPr lvl="1" algn="ctr"/>
            <a:r>
              <a:rPr lang="en-US" sz="2000">
                <a:solidFill>
                  <a:srgbClr val="002060"/>
                </a:solidFill>
                <a:latin typeface="Poppins" pitchFamily="2" charset="77"/>
                <a:cs typeface="Poppins" pitchFamily="2" charset="77"/>
              </a:rPr>
              <a:t>Reforming public administration </a:t>
            </a:r>
            <a:r>
              <a:rPr lang="en-US" sz="2000" b="1">
                <a:solidFill>
                  <a:srgbClr val="002060"/>
                </a:solidFill>
                <a:latin typeface="Poppins" pitchFamily="2" charset="77"/>
                <a:cs typeface="Poppins" pitchFamily="2" charset="77"/>
              </a:rPr>
              <a:t>systems and regulations</a:t>
            </a:r>
            <a:endParaRPr lang="en-US" sz="2000" b="1">
              <a:solidFill>
                <a:srgbClr val="C00000"/>
              </a:solidFill>
              <a:latin typeface="Poppins" pitchFamily="2" charset="77"/>
              <a:cs typeface="Poppins" pitchFamily="2" charset="77"/>
            </a:endParaRPr>
          </a:p>
        </p:txBody>
      </p:sp>
      <p:sp>
        <p:nvSpPr>
          <p:cNvPr id="14" name="CuadroTexto 13">
            <a:extLst>
              <a:ext uri="{FF2B5EF4-FFF2-40B4-BE49-F238E27FC236}">
                <a16:creationId xmlns:a16="http://schemas.microsoft.com/office/drawing/2014/main" id="{4BF2D14E-7447-67EB-DF87-EB1636C0011C}"/>
              </a:ext>
            </a:extLst>
          </p:cNvPr>
          <p:cNvSpPr txBox="1"/>
          <p:nvPr/>
        </p:nvSpPr>
        <p:spPr>
          <a:xfrm>
            <a:off x="1595241" y="3883838"/>
            <a:ext cx="8209444" cy="1350819"/>
          </a:xfrm>
          <a:prstGeom prst="rect">
            <a:avLst/>
          </a:prstGeom>
          <a:noFill/>
        </p:spPr>
        <p:txBody>
          <a:bodyPr wrap="square">
            <a:spAutoFit/>
          </a:bodyPr>
          <a:lstStyle/>
          <a:p>
            <a:pPr lvl="1" algn="ctr">
              <a:lnSpc>
                <a:spcPct val="115000"/>
              </a:lnSpc>
            </a:pPr>
            <a:r>
              <a:rPr lang="en-US" sz="1800">
                <a:solidFill>
                  <a:srgbClr val="ED7D30"/>
                </a:solidFill>
                <a:latin typeface="Poppins" pitchFamily="2" charset="77"/>
                <a:cs typeface="Poppins" pitchFamily="2" charset="77"/>
              </a:rPr>
              <a:t>+ Breaking </a:t>
            </a:r>
            <a:r>
              <a:rPr lang="en-US" sz="1800" b="1">
                <a:solidFill>
                  <a:srgbClr val="ED7D30"/>
                </a:solidFill>
                <a:latin typeface="Poppins" pitchFamily="2" charset="77"/>
                <a:cs typeface="Poppins" pitchFamily="2" charset="77"/>
              </a:rPr>
              <a:t>silos</a:t>
            </a:r>
            <a:endParaRPr lang="en-US" sz="1800">
              <a:solidFill>
                <a:srgbClr val="ED7D30"/>
              </a:solidFill>
              <a:latin typeface="Poppins" pitchFamily="2" charset="77"/>
              <a:cs typeface="Poppins" pitchFamily="2" charset="77"/>
            </a:endParaRPr>
          </a:p>
          <a:p>
            <a:pPr lvl="1" algn="ctr">
              <a:lnSpc>
                <a:spcPct val="115000"/>
              </a:lnSpc>
            </a:pPr>
            <a:r>
              <a:rPr lang="en-US" sz="1800">
                <a:solidFill>
                  <a:srgbClr val="ED7D30"/>
                </a:solidFill>
                <a:latin typeface="Poppins" pitchFamily="2" charset="77"/>
                <a:cs typeface="Poppins" pitchFamily="2" charset="77"/>
              </a:rPr>
              <a:t>+ Strengthening </a:t>
            </a:r>
            <a:r>
              <a:rPr lang="en-US" sz="1800" b="1">
                <a:solidFill>
                  <a:srgbClr val="ED7D30"/>
                </a:solidFill>
                <a:latin typeface="Poppins" pitchFamily="2" charset="77"/>
                <a:cs typeface="Poppins" pitchFamily="2" charset="77"/>
              </a:rPr>
              <a:t>gender equality ministries</a:t>
            </a:r>
          </a:p>
          <a:p>
            <a:pPr lvl="1" algn="ctr">
              <a:lnSpc>
                <a:spcPct val="115000"/>
              </a:lnSpc>
            </a:pPr>
            <a:r>
              <a:rPr lang="en-US" sz="1800">
                <a:solidFill>
                  <a:srgbClr val="ED7D30"/>
                </a:solidFill>
                <a:latin typeface="Poppins" pitchFamily="2" charset="77"/>
                <a:cs typeface="Poppins" pitchFamily="2" charset="77"/>
              </a:rPr>
              <a:t>+ Building </a:t>
            </a:r>
            <a:r>
              <a:rPr lang="en-US" sz="1800" b="1">
                <a:solidFill>
                  <a:srgbClr val="ED7D30"/>
                </a:solidFill>
                <a:latin typeface="Poppins" pitchFamily="2" charset="77"/>
                <a:cs typeface="Poppins" pitchFamily="2" charset="77"/>
              </a:rPr>
              <a:t>civil society trust</a:t>
            </a:r>
          </a:p>
          <a:p>
            <a:pPr lvl="1" algn="ctr">
              <a:lnSpc>
                <a:spcPct val="115000"/>
              </a:lnSpc>
            </a:pPr>
            <a:endParaRPr lang="es-ES" sz="1800" u="sng">
              <a:solidFill>
                <a:srgbClr val="002060"/>
              </a:solidFill>
              <a:latin typeface="Aptos" panose="020B0004020202020204" pitchFamily="34" charset="0"/>
            </a:endParaRPr>
          </a:p>
        </p:txBody>
      </p:sp>
      <p:sp>
        <p:nvSpPr>
          <p:cNvPr id="17" name="Freeform 2">
            <a:extLst>
              <a:ext uri="{FF2B5EF4-FFF2-40B4-BE49-F238E27FC236}">
                <a16:creationId xmlns:a16="http://schemas.microsoft.com/office/drawing/2014/main" id="{CE0E1B85-22D3-31A0-8C66-CA0810AE5752}"/>
              </a:ext>
            </a:extLst>
          </p:cNvPr>
          <p:cNvSpPr/>
          <p:nvPr/>
        </p:nvSpPr>
        <p:spPr>
          <a:xfrm>
            <a:off x="4830793" y="1879535"/>
            <a:ext cx="2097141" cy="1820332"/>
          </a:xfrm>
          <a:custGeom>
            <a:avLst/>
            <a:gdLst/>
            <a:ahLst/>
            <a:cxnLst/>
            <a:rect l="l" t="t" r="r" b="b"/>
            <a:pathLst>
              <a:path w="3792971" h="3792971">
                <a:moveTo>
                  <a:pt x="0" y="0"/>
                </a:moveTo>
                <a:lnTo>
                  <a:pt x="3792972" y="0"/>
                </a:lnTo>
                <a:lnTo>
                  <a:pt x="3792972" y="3792971"/>
                </a:lnTo>
                <a:lnTo>
                  <a:pt x="0" y="37929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sz="1800">
              <a:solidFill>
                <a:srgbClr val="C01B83"/>
              </a:solidFill>
            </a:endParaRPr>
          </a:p>
        </p:txBody>
      </p:sp>
      <p:sp>
        <p:nvSpPr>
          <p:cNvPr id="5" name="Flecha derecha 4">
            <a:extLst>
              <a:ext uri="{FF2B5EF4-FFF2-40B4-BE49-F238E27FC236}">
                <a16:creationId xmlns:a16="http://schemas.microsoft.com/office/drawing/2014/main" id="{4220D1FE-544E-BD6A-FD30-72D03E1A3EBD}"/>
              </a:ext>
            </a:extLst>
          </p:cNvPr>
          <p:cNvSpPr/>
          <p:nvPr/>
        </p:nvSpPr>
        <p:spPr>
          <a:xfrm rot="5400000">
            <a:off x="5788897" y="1657283"/>
            <a:ext cx="438413" cy="759316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800"/>
          </a:p>
        </p:txBody>
      </p:sp>
      <p:sp>
        <p:nvSpPr>
          <p:cNvPr id="6" name="CuadroTexto 5">
            <a:extLst>
              <a:ext uri="{FF2B5EF4-FFF2-40B4-BE49-F238E27FC236}">
                <a16:creationId xmlns:a16="http://schemas.microsoft.com/office/drawing/2014/main" id="{7B293CED-5701-6FA5-1475-7AC6304D5DB0}"/>
              </a:ext>
            </a:extLst>
          </p:cNvPr>
          <p:cNvSpPr txBox="1"/>
          <p:nvPr/>
        </p:nvSpPr>
        <p:spPr>
          <a:xfrm>
            <a:off x="1938926" y="6038749"/>
            <a:ext cx="7522074" cy="553998"/>
          </a:xfrm>
          <a:prstGeom prst="rect">
            <a:avLst/>
          </a:prstGeom>
          <a:noFill/>
        </p:spPr>
        <p:txBody>
          <a:bodyPr wrap="square">
            <a:spAutoFit/>
          </a:bodyPr>
          <a:lstStyle/>
          <a:p>
            <a:pPr lvl="1" algn="ctr"/>
            <a:r>
              <a:rPr lang="en-US" sz="3000" b="1">
                <a:solidFill>
                  <a:srgbClr val="002060"/>
                </a:solidFill>
                <a:latin typeface="Poppins" pitchFamily="2" charset="77"/>
                <a:cs typeface="Poppins" pitchFamily="2" charset="77"/>
              </a:rPr>
              <a:t>GENDER EQUALITY RESULTS</a:t>
            </a:r>
            <a:endParaRPr lang="en-US" sz="3000" b="1">
              <a:solidFill>
                <a:srgbClr val="C00000"/>
              </a:solidFill>
              <a:latin typeface="Poppins" pitchFamily="2" charset="77"/>
              <a:cs typeface="Poppins" pitchFamily="2" charset="77"/>
            </a:endParaRPr>
          </a:p>
        </p:txBody>
      </p:sp>
    </p:spTree>
    <p:extLst>
      <p:ext uri="{BB962C8B-B14F-4D97-AF65-F5344CB8AC3E}">
        <p14:creationId xmlns:p14="http://schemas.microsoft.com/office/powerpoint/2010/main" val="95030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00" y="1784102"/>
            <a:ext cx="4876800" cy="1285702"/>
          </a:xfrm>
          <a:custGeom>
            <a:avLst/>
            <a:gdLst/>
            <a:ahLst/>
            <a:cxnLst/>
            <a:rect l="l" t="t" r="r" b="b"/>
            <a:pathLst>
              <a:path w="7315200" h="1928553">
                <a:moveTo>
                  <a:pt x="0" y="0"/>
                </a:moveTo>
                <a:lnTo>
                  <a:pt x="7315200" y="0"/>
                </a:lnTo>
                <a:lnTo>
                  <a:pt x="7315200" y="1928553"/>
                </a:lnTo>
                <a:lnTo>
                  <a:pt x="0" y="1928553"/>
                </a:lnTo>
                <a:lnTo>
                  <a:pt x="0" y="0"/>
                </a:lnTo>
                <a:close/>
              </a:path>
            </a:pathLst>
          </a:custGeom>
          <a:solidFill>
            <a:srgbClr val="00B0F0"/>
          </a:solidFill>
        </p:spPr>
        <p:txBody>
          <a:bodyPr/>
          <a:lstStyle/>
          <a:p>
            <a:endParaRPr lang="es-ES" sz="933"/>
          </a:p>
        </p:txBody>
      </p:sp>
      <p:sp>
        <p:nvSpPr>
          <p:cNvPr id="3" name="Freeform 3"/>
          <p:cNvSpPr/>
          <p:nvPr/>
        </p:nvSpPr>
        <p:spPr>
          <a:xfrm>
            <a:off x="5829300" y="1780491"/>
            <a:ext cx="4876800" cy="1285702"/>
          </a:xfrm>
          <a:custGeom>
            <a:avLst/>
            <a:gdLst/>
            <a:ahLst/>
            <a:cxnLst/>
            <a:rect l="l" t="t" r="r" b="b"/>
            <a:pathLst>
              <a:path w="7315200" h="1928553">
                <a:moveTo>
                  <a:pt x="0" y="0"/>
                </a:moveTo>
                <a:lnTo>
                  <a:pt x="7315200" y="0"/>
                </a:lnTo>
                <a:lnTo>
                  <a:pt x="7315200" y="1928552"/>
                </a:lnTo>
                <a:lnTo>
                  <a:pt x="0" y="1928552"/>
                </a:lnTo>
                <a:lnTo>
                  <a:pt x="0" y="0"/>
                </a:lnTo>
                <a:close/>
              </a:path>
            </a:pathLst>
          </a:custGeom>
          <a:solidFill>
            <a:srgbClr val="F98200"/>
          </a:solidFill>
        </p:spPr>
        <p:txBody>
          <a:bodyPr/>
          <a:lstStyle/>
          <a:p>
            <a:endParaRPr lang="es-ES" sz="933"/>
          </a:p>
        </p:txBody>
      </p:sp>
      <p:sp>
        <p:nvSpPr>
          <p:cNvPr id="4" name="Freeform 4"/>
          <p:cNvSpPr/>
          <p:nvPr/>
        </p:nvSpPr>
        <p:spPr>
          <a:xfrm>
            <a:off x="952500" y="3061047"/>
            <a:ext cx="4876800" cy="1285702"/>
          </a:xfrm>
          <a:custGeom>
            <a:avLst/>
            <a:gdLst/>
            <a:ahLst/>
            <a:cxnLst/>
            <a:rect l="l" t="t" r="r" b="b"/>
            <a:pathLst>
              <a:path w="7315200" h="1928553">
                <a:moveTo>
                  <a:pt x="0" y="0"/>
                </a:moveTo>
                <a:lnTo>
                  <a:pt x="7315200" y="0"/>
                </a:lnTo>
                <a:lnTo>
                  <a:pt x="7315200" y="1928552"/>
                </a:lnTo>
                <a:lnTo>
                  <a:pt x="0" y="1928552"/>
                </a:lnTo>
                <a:lnTo>
                  <a:pt x="0" y="0"/>
                </a:lnTo>
                <a:close/>
              </a:path>
            </a:pathLst>
          </a:custGeom>
          <a:solidFill>
            <a:srgbClr val="F98200"/>
          </a:solidFill>
        </p:spPr>
        <p:txBody>
          <a:bodyPr/>
          <a:lstStyle/>
          <a:p>
            <a:endParaRPr lang="es-ES" sz="933"/>
          </a:p>
        </p:txBody>
      </p:sp>
      <p:sp>
        <p:nvSpPr>
          <p:cNvPr id="5" name="Freeform 5"/>
          <p:cNvSpPr/>
          <p:nvPr/>
        </p:nvSpPr>
        <p:spPr>
          <a:xfrm>
            <a:off x="5829300" y="3068460"/>
            <a:ext cx="4876800" cy="1285702"/>
          </a:xfrm>
          <a:custGeom>
            <a:avLst/>
            <a:gdLst/>
            <a:ahLst/>
            <a:cxnLst/>
            <a:rect l="l" t="t" r="r" b="b"/>
            <a:pathLst>
              <a:path w="7315200" h="1928553">
                <a:moveTo>
                  <a:pt x="0" y="0"/>
                </a:moveTo>
                <a:lnTo>
                  <a:pt x="7315200" y="0"/>
                </a:lnTo>
                <a:lnTo>
                  <a:pt x="7315200" y="1928553"/>
                </a:lnTo>
                <a:lnTo>
                  <a:pt x="0" y="1928553"/>
                </a:lnTo>
                <a:lnTo>
                  <a:pt x="0" y="0"/>
                </a:lnTo>
                <a:close/>
              </a:path>
            </a:pathLst>
          </a:custGeom>
          <a:solidFill>
            <a:srgbClr val="002060"/>
          </a:solidFill>
        </p:spPr>
        <p:txBody>
          <a:bodyPr/>
          <a:lstStyle/>
          <a:p>
            <a:endParaRPr lang="es-ES" sz="933"/>
          </a:p>
        </p:txBody>
      </p:sp>
      <p:sp>
        <p:nvSpPr>
          <p:cNvPr id="6" name="Freeform 6"/>
          <p:cNvSpPr/>
          <p:nvPr/>
        </p:nvSpPr>
        <p:spPr>
          <a:xfrm>
            <a:off x="952500" y="4359448"/>
            <a:ext cx="4876800" cy="1285702"/>
          </a:xfrm>
          <a:custGeom>
            <a:avLst/>
            <a:gdLst/>
            <a:ahLst/>
            <a:cxnLst/>
            <a:rect l="l" t="t" r="r" b="b"/>
            <a:pathLst>
              <a:path w="7315200" h="1928553">
                <a:moveTo>
                  <a:pt x="0" y="0"/>
                </a:moveTo>
                <a:lnTo>
                  <a:pt x="7315200" y="0"/>
                </a:lnTo>
                <a:lnTo>
                  <a:pt x="7315200" y="1928553"/>
                </a:lnTo>
                <a:lnTo>
                  <a:pt x="0" y="1928553"/>
                </a:lnTo>
                <a:lnTo>
                  <a:pt x="0" y="0"/>
                </a:lnTo>
                <a:close/>
              </a:path>
            </a:pathLst>
          </a:custGeom>
          <a:solidFill>
            <a:srgbClr val="002060"/>
          </a:solidFill>
        </p:spPr>
        <p:txBody>
          <a:bodyPr/>
          <a:lstStyle/>
          <a:p>
            <a:endParaRPr lang="es-ES" sz="933">
              <a:solidFill>
                <a:schemeClr val="bg1"/>
              </a:solidFill>
            </a:endParaRPr>
          </a:p>
        </p:txBody>
      </p:sp>
      <p:sp>
        <p:nvSpPr>
          <p:cNvPr id="7" name="Freeform 7"/>
          <p:cNvSpPr/>
          <p:nvPr/>
        </p:nvSpPr>
        <p:spPr>
          <a:xfrm>
            <a:off x="5829300" y="4346748"/>
            <a:ext cx="4876800" cy="1285702"/>
          </a:xfrm>
          <a:custGeom>
            <a:avLst/>
            <a:gdLst/>
            <a:ahLst/>
            <a:cxnLst/>
            <a:rect l="l" t="t" r="r" b="b"/>
            <a:pathLst>
              <a:path w="7315200" h="1928553">
                <a:moveTo>
                  <a:pt x="0" y="0"/>
                </a:moveTo>
                <a:lnTo>
                  <a:pt x="7315200" y="0"/>
                </a:lnTo>
                <a:lnTo>
                  <a:pt x="7315200" y="1928552"/>
                </a:lnTo>
                <a:lnTo>
                  <a:pt x="0" y="1928552"/>
                </a:lnTo>
                <a:lnTo>
                  <a:pt x="0" y="0"/>
                </a:lnTo>
                <a:close/>
              </a:path>
            </a:pathLst>
          </a:custGeom>
          <a:solidFill>
            <a:srgbClr val="00B0F0"/>
          </a:solidFill>
        </p:spPr>
        <p:txBody>
          <a:bodyPr/>
          <a:lstStyle/>
          <a:p>
            <a:endParaRPr lang="es-ES" sz="933"/>
          </a:p>
        </p:txBody>
      </p:sp>
      <p:sp>
        <p:nvSpPr>
          <p:cNvPr id="8" name="TextBox 8"/>
          <p:cNvSpPr txBox="1"/>
          <p:nvPr/>
        </p:nvSpPr>
        <p:spPr>
          <a:xfrm>
            <a:off x="-364744" y="52078"/>
            <a:ext cx="7298944" cy="836768"/>
          </a:xfrm>
          <a:prstGeom prst="rect">
            <a:avLst/>
          </a:prstGeom>
        </p:spPr>
        <p:txBody>
          <a:bodyPr wrap="square" lIns="0" tIns="0" rIns="0" bIns="0" rtlCol="0" anchor="t">
            <a:spAutoFit/>
          </a:bodyPr>
          <a:lstStyle/>
          <a:p>
            <a:pPr algn="ctr">
              <a:lnSpc>
                <a:spcPts val="7120"/>
              </a:lnSpc>
            </a:pPr>
            <a:r>
              <a:rPr lang="en-US" sz="4000">
                <a:solidFill>
                  <a:schemeClr val="accent2"/>
                </a:solidFill>
                <a:latin typeface="Poppins" pitchFamily="2" charset="77"/>
                <a:cs typeface="Poppins" pitchFamily="2" charset="77"/>
              </a:rPr>
              <a:t>The UNDP advantage</a:t>
            </a:r>
          </a:p>
        </p:txBody>
      </p:sp>
      <p:sp>
        <p:nvSpPr>
          <p:cNvPr id="12" name="TextBox 12"/>
          <p:cNvSpPr txBox="1"/>
          <p:nvPr/>
        </p:nvSpPr>
        <p:spPr>
          <a:xfrm>
            <a:off x="7955095" y="3494050"/>
            <a:ext cx="1692011" cy="218008"/>
          </a:xfrm>
          <a:prstGeom prst="rect">
            <a:avLst/>
          </a:prstGeom>
        </p:spPr>
        <p:txBody>
          <a:bodyPr lIns="0" tIns="0" rIns="0" bIns="0" rtlCol="0" anchor="t">
            <a:spAutoFit/>
          </a:bodyPr>
          <a:lstStyle/>
          <a:p>
            <a:pPr algn="ctr">
              <a:lnSpc>
                <a:spcPts val="1675"/>
              </a:lnSpc>
            </a:pPr>
            <a:r>
              <a:rPr lang="en-US" sz="1820" spc="101">
                <a:solidFill>
                  <a:srgbClr val="022033"/>
                </a:solidFill>
                <a:latin typeface="Tenor Sans"/>
              </a:rPr>
              <a:t>DATOS D</a:t>
            </a:r>
          </a:p>
        </p:txBody>
      </p:sp>
      <p:sp>
        <p:nvSpPr>
          <p:cNvPr id="14" name="TextBox 14"/>
          <p:cNvSpPr txBox="1"/>
          <p:nvPr/>
        </p:nvSpPr>
        <p:spPr>
          <a:xfrm>
            <a:off x="2544895" y="5044045"/>
            <a:ext cx="1692011" cy="218008"/>
          </a:xfrm>
          <a:prstGeom prst="rect">
            <a:avLst/>
          </a:prstGeom>
        </p:spPr>
        <p:txBody>
          <a:bodyPr lIns="0" tIns="0" rIns="0" bIns="0" rtlCol="0" anchor="t">
            <a:spAutoFit/>
          </a:bodyPr>
          <a:lstStyle/>
          <a:p>
            <a:pPr algn="ctr">
              <a:lnSpc>
                <a:spcPts val="1675"/>
              </a:lnSpc>
            </a:pPr>
            <a:r>
              <a:rPr lang="en-US" sz="1820" spc="101">
                <a:solidFill>
                  <a:srgbClr val="022033"/>
                </a:solidFill>
                <a:latin typeface="Tenor Sans"/>
              </a:rPr>
              <a:t>DATOS E</a:t>
            </a:r>
          </a:p>
        </p:txBody>
      </p:sp>
      <p:sp>
        <p:nvSpPr>
          <p:cNvPr id="15" name="TextBox 15"/>
          <p:cNvSpPr txBox="1"/>
          <p:nvPr/>
        </p:nvSpPr>
        <p:spPr>
          <a:xfrm>
            <a:off x="1246733" y="1992443"/>
            <a:ext cx="3974648" cy="953466"/>
          </a:xfrm>
          <a:prstGeom prst="rect">
            <a:avLst/>
          </a:prstGeom>
        </p:spPr>
        <p:txBody>
          <a:bodyPr lIns="0" tIns="0" rIns="0" bIns="0" rtlCol="0" anchor="t">
            <a:spAutoFit/>
          </a:bodyPr>
          <a:lstStyle/>
          <a:p>
            <a:pPr marL="188931" lvl="1" algn="ctr">
              <a:lnSpc>
                <a:spcPts val="2450"/>
              </a:lnSpc>
              <a:buClr>
                <a:schemeClr val="accent2"/>
              </a:buClr>
            </a:pPr>
            <a:r>
              <a:rPr lang="en-US" sz="2000">
                <a:solidFill>
                  <a:srgbClr val="002060"/>
                </a:solidFill>
                <a:latin typeface="Poppins" pitchFamily="2" charset="77"/>
                <a:cs typeface="Poppins" pitchFamily="2" charset="77"/>
              </a:rPr>
              <a:t>Strengthening </a:t>
            </a:r>
            <a:r>
              <a:rPr lang="en-US" sz="2000" b="1">
                <a:solidFill>
                  <a:srgbClr val="002060"/>
                </a:solidFill>
                <a:latin typeface="Poppins" pitchFamily="2" charset="77"/>
                <a:cs typeface="Poppins" pitchFamily="2" charset="77"/>
              </a:rPr>
              <a:t>public governance is at UNDP’s CORE</a:t>
            </a:r>
          </a:p>
        </p:txBody>
      </p:sp>
      <p:sp>
        <p:nvSpPr>
          <p:cNvPr id="16" name="TextBox 16"/>
          <p:cNvSpPr txBox="1"/>
          <p:nvPr/>
        </p:nvSpPr>
        <p:spPr>
          <a:xfrm>
            <a:off x="6280376" y="4527933"/>
            <a:ext cx="3974648" cy="923330"/>
          </a:xfrm>
          <a:prstGeom prst="rect">
            <a:avLst/>
          </a:prstGeom>
        </p:spPr>
        <p:txBody>
          <a:bodyPr lIns="0" tIns="0" rIns="0" bIns="0" rtlCol="0" anchor="t">
            <a:spAutoFit/>
          </a:bodyPr>
          <a:lstStyle/>
          <a:p>
            <a:pPr algn="ctr">
              <a:spcBef>
                <a:spcPct val="0"/>
              </a:spcBef>
            </a:pPr>
            <a:r>
              <a:rPr lang="en-US" sz="2000" b="1" spc="63">
                <a:solidFill>
                  <a:srgbClr val="022033"/>
                </a:solidFill>
                <a:latin typeface="Poppins" pitchFamily="2" charset="77"/>
                <a:cs typeface="Poppins" pitchFamily="2" charset="77"/>
              </a:rPr>
              <a:t>CONVENING capacity</a:t>
            </a:r>
            <a:r>
              <a:rPr lang="en-US" sz="2000" spc="63">
                <a:solidFill>
                  <a:srgbClr val="022033"/>
                </a:solidFill>
                <a:latin typeface="Poppins" pitchFamily="2" charset="77"/>
                <a:cs typeface="Poppins" pitchFamily="2" charset="77"/>
              </a:rPr>
              <a:t>: governments, civil society, academy, private sector</a:t>
            </a:r>
          </a:p>
        </p:txBody>
      </p:sp>
      <p:sp>
        <p:nvSpPr>
          <p:cNvPr id="17" name="TextBox 17"/>
          <p:cNvSpPr txBox="1"/>
          <p:nvPr/>
        </p:nvSpPr>
        <p:spPr>
          <a:xfrm>
            <a:off x="6280376" y="2093561"/>
            <a:ext cx="3974648" cy="615553"/>
          </a:xfrm>
          <a:prstGeom prst="rect">
            <a:avLst/>
          </a:prstGeom>
        </p:spPr>
        <p:txBody>
          <a:bodyPr lIns="0" tIns="0" rIns="0" bIns="0" rtlCol="0" anchor="t">
            <a:spAutoFit/>
          </a:bodyPr>
          <a:lstStyle/>
          <a:p>
            <a:pPr marL="188816" lvl="1">
              <a:buClr>
                <a:schemeClr val="accent2"/>
              </a:buClr>
            </a:pPr>
            <a:r>
              <a:rPr lang="en-US" sz="2000">
                <a:solidFill>
                  <a:srgbClr val="002060"/>
                </a:solidFill>
                <a:latin typeface="Poppins"/>
                <a:cs typeface="Poppins"/>
              </a:rPr>
              <a:t>The Seal: a globally </a:t>
            </a:r>
            <a:r>
              <a:rPr lang="en-US" sz="2000" b="1">
                <a:solidFill>
                  <a:srgbClr val="002060"/>
                </a:solidFill>
                <a:latin typeface="Poppins"/>
                <a:cs typeface="Poppins"/>
              </a:rPr>
              <a:t>VALIDATED </a:t>
            </a:r>
            <a:r>
              <a:rPr lang="en-US" sz="2000">
                <a:solidFill>
                  <a:srgbClr val="002060"/>
                </a:solidFill>
                <a:latin typeface="Poppins"/>
                <a:cs typeface="Poppins"/>
              </a:rPr>
              <a:t>methodology</a:t>
            </a:r>
            <a:endParaRPr lang="en-US" sz="933">
              <a:latin typeface="Poppins"/>
              <a:cs typeface="Poppins"/>
            </a:endParaRPr>
          </a:p>
        </p:txBody>
      </p:sp>
      <p:sp>
        <p:nvSpPr>
          <p:cNvPr id="18" name="TextBox 18"/>
          <p:cNvSpPr txBox="1"/>
          <p:nvPr/>
        </p:nvSpPr>
        <p:spPr>
          <a:xfrm>
            <a:off x="6248400" y="3347707"/>
            <a:ext cx="3974648" cy="615553"/>
          </a:xfrm>
          <a:prstGeom prst="rect">
            <a:avLst/>
          </a:prstGeom>
        </p:spPr>
        <p:txBody>
          <a:bodyPr lIns="0" tIns="0" rIns="0" bIns="0" rtlCol="0" anchor="t">
            <a:spAutoFit/>
          </a:bodyPr>
          <a:lstStyle/>
          <a:p>
            <a:pPr algn="ctr">
              <a:spcBef>
                <a:spcPct val="0"/>
              </a:spcBef>
            </a:pPr>
            <a:r>
              <a:rPr lang="en-US" sz="2000">
                <a:solidFill>
                  <a:schemeClr val="bg1"/>
                </a:solidFill>
                <a:latin typeface="Poppins"/>
                <a:cs typeface="Poppins"/>
              </a:rPr>
              <a:t>Global network for peer-to-peer learning and </a:t>
            </a:r>
            <a:r>
              <a:rPr lang="en-US" sz="2000" b="1">
                <a:solidFill>
                  <a:schemeClr val="bg1"/>
                </a:solidFill>
                <a:latin typeface="Poppins"/>
                <a:cs typeface="Poppins"/>
              </a:rPr>
              <a:t>MENTORING</a:t>
            </a:r>
            <a:endParaRPr lang="en-US" sz="2000">
              <a:solidFill>
                <a:schemeClr val="bg1"/>
              </a:solidFill>
              <a:latin typeface="Poppins"/>
              <a:cs typeface="Poppins"/>
            </a:endParaRPr>
          </a:p>
        </p:txBody>
      </p:sp>
      <p:sp>
        <p:nvSpPr>
          <p:cNvPr id="19" name="TextBox 19"/>
          <p:cNvSpPr txBox="1"/>
          <p:nvPr/>
        </p:nvSpPr>
        <p:spPr>
          <a:xfrm>
            <a:off x="1140779" y="3296772"/>
            <a:ext cx="4425724" cy="923330"/>
          </a:xfrm>
          <a:prstGeom prst="rect">
            <a:avLst/>
          </a:prstGeom>
        </p:spPr>
        <p:txBody>
          <a:bodyPr wrap="square" lIns="0" tIns="0" rIns="0" bIns="0" rtlCol="0" anchor="t">
            <a:spAutoFit/>
          </a:bodyPr>
          <a:lstStyle/>
          <a:p>
            <a:pPr marL="188816" lvl="1" algn="ctr">
              <a:buClr>
                <a:schemeClr val="accent2"/>
              </a:buClr>
            </a:pPr>
            <a:r>
              <a:rPr lang="en-US" sz="2000">
                <a:solidFill>
                  <a:srgbClr val="002060"/>
                </a:solidFill>
                <a:latin typeface="Poppins"/>
                <a:cs typeface="Poppins"/>
              </a:rPr>
              <a:t>Extensive </a:t>
            </a:r>
            <a:r>
              <a:rPr lang="en-US" sz="2000" b="1">
                <a:solidFill>
                  <a:srgbClr val="002060"/>
                </a:solidFill>
                <a:latin typeface="Poppins"/>
                <a:cs typeface="Poppins"/>
              </a:rPr>
              <a:t>pool of GENDER EXPERTS in house</a:t>
            </a:r>
            <a:r>
              <a:rPr lang="en-US" sz="2000">
                <a:solidFill>
                  <a:srgbClr val="002060"/>
                </a:solidFill>
                <a:latin typeface="Poppins"/>
                <a:cs typeface="Poppins"/>
              </a:rPr>
              <a:t>: 49 experts &amp; 5 global teams</a:t>
            </a:r>
            <a:endParaRPr lang="en-US" sz="933">
              <a:latin typeface="Poppins"/>
              <a:cs typeface="Poppins"/>
            </a:endParaRPr>
          </a:p>
        </p:txBody>
      </p:sp>
      <p:sp>
        <p:nvSpPr>
          <p:cNvPr id="20" name="TextBox 20"/>
          <p:cNvSpPr txBox="1"/>
          <p:nvPr/>
        </p:nvSpPr>
        <p:spPr>
          <a:xfrm>
            <a:off x="952500" y="4468354"/>
            <a:ext cx="4876800" cy="923330"/>
          </a:xfrm>
          <a:prstGeom prst="rect">
            <a:avLst/>
          </a:prstGeom>
        </p:spPr>
        <p:txBody>
          <a:bodyPr wrap="square" lIns="0" tIns="0" rIns="0" bIns="0" rtlCol="0" anchor="t">
            <a:spAutoFit/>
          </a:bodyPr>
          <a:lstStyle/>
          <a:p>
            <a:pPr marL="188931" lvl="1" algn="ctr">
              <a:buClr>
                <a:schemeClr val="accent2"/>
              </a:buClr>
            </a:pPr>
            <a:r>
              <a:rPr lang="en-US" sz="2000">
                <a:solidFill>
                  <a:schemeClr val="bg1"/>
                </a:solidFill>
                <a:latin typeface="Poppins" pitchFamily="2" charset="77"/>
                <a:cs typeface="Poppins" pitchFamily="2" charset="77"/>
              </a:rPr>
              <a:t>Strong </a:t>
            </a:r>
            <a:r>
              <a:rPr lang="en-US" sz="2000" b="1">
                <a:solidFill>
                  <a:schemeClr val="bg1"/>
                </a:solidFill>
                <a:latin typeface="Poppins" pitchFamily="2" charset="77"/>
                <a:cs typeface="Poppins" pitchFamily="2" charset="77"/>
              </a:rPr>
              <a:t>GENDER EXPERTISE IN ‘HARD’ AREAS</a:t>
            </a:r>
            <a:r>
              <a:rPr lang="en-US" sz="2000">
                <a:solidFill>
                  <a:schemeClr val="bg1"/>
                </a:solidFill>
                <a:latin typeface="Poppins" pitchFamily="2" charset="77"/>
                <a:cs typeface="Poppins" pitchFamily="2" charset="77"/>
              </a:rPr>
              <a:t>: tax and fiscal policies, transport, climate, energy...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 name="TextBox 3">
            <a:extLst>
              <a:ext uri="{FF2B5EF4-FFF2-40B4-BE49-F238E27FC236}">
                <a16:creationId xmlns:a16="http://schemas.microsoft.com/office/drawing/2014/main" id="{CC7C0794-A4F8-DA4A-0573-6B881590EAFA}"/>
              </a:ext>
            </a:extLst>
          </p:cNvPr>
          <p:cNvSpPr txBox="1"/>
          <p:nvPr/>
        </p:nvSpPr>
        <p:spPr>
          <a:xfrm>
            <a:off x="812586" y="2168349"/>
            <a:ext cx="8476885" cy="1477328"/>
          </a:xfrm>
          <a:prstGeom prst="rect">
            <a:avLst/>
          </a:prstGeom>
          <a:noFill/>
          <a:ln>
            <a:noFill/>
          </a:ln>
        </p:spPr>
        <p:txBody>
          <a:bodyPr wrap="square" rtlCol="0">
            <a:spAutoFit/>
          </a:bodyPr>
          <a:lstStyle/>
          <a:p>
            <a:r>
              <a:rPr lang="en-US" sz="4500" b="1">
                <a:solidFill>
                  <a:schemeClr val="bg1"/>
                </a:solidFill>
                <a:latin typeface="Poppins" panose="00000500000000000000" pitchFamily="2" charset="0"/>
                <a:cs typeface="Poppins" panose="00000500000000000000" pitchFamily="2" charset="0"/>
              </a:rPr>
              <a:t>What is the Gender Equality Seal for Public Institutions?</a:t>
            </a:r>
          </a:p>
        </p:txBody>
      </p:sp>
    </p:spTree>
    <p:extLst>
      <p:ext uri="{BB962C8B-B14F-4D97-AF65-F5344CB8AC3E}">
        <p14:creationId xmlns:p14="http://schemas.microsoft.com/office/powerpoint/2010/main" val="11278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67976" y="245067"/>
            <a:ext cx="7228492" cy="121571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b="0" i="0" u="none" strike="noStrike" cap="none">
                <a:solidFill>
                  <a:schemeClr val="bg1"/>
                </a:solidFill>
                <a:latin typeface="Poppins"/>
                <a:ea typeface="Poppins"/>
                <a:cs typeface="Poppins"/>
                <a:sym typeface="Poppins"/>
              </a:rPr>
              <a:t>What is the Gender Equality Seal for Public Institutions?</a:t>
            </a:r>
            <a:endParaRPr>
              <a:solidFill>
                <a:schemeClr val="bg1"/>
              </a:solidFill>
            </a:endParaRPr>
          </a:p>
        </p:txBody>
      </p:sp>
      <p:sp>
        <p:nvSpPr>
          <p:cNvPr id="2" name="Google Shape;110;p3">
            <a:extLst>
              <a:ext uri="{FF2B5EF4-FFF2-40B4-BE49-F238E27FC236}">
                <a16:creationId xmlns:a16="http://schemas.microsoft.com/office/drawing/2014/main" id="{2B70FAA2-B04A-C4D8-1A13-9FA772A09F28}"/>
              </a:ext>
            </a:extLst>
          </p:cNvPr>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What is the Seal?</a:t>
            </a:r>
            <a:endParaRPr>
              <a:solidFill>
                <a:schemeClr val="accent2"/>
              </a:solidFill>
            </a:endParaRPr>
          </a:p>
        </p:txBody>
      </p:sp>
      <p:grpSp>
        <p:nvGrpSpPr>
          <p:cNvPr id="6" name="Group 7">
            <a:extLst>
              <a:ext uri="{FF2B5EF4-FFF2-40B4-BE49-F238E27FC236}">
                <a16:creationId xmlns:a16="http://schemas.microsoft.com/office/drawing/2014/main" id="{DC9422D2-6314-D9FC-CE34-521FCA2CDC42}"/>
              </a:ext>
            </a:extLst>
          </p:cNvPr>
          <p:cNvGrpSpPr/>
          <p:nvPr/>
        </p:nvGrpSpPr>
        <p:grpSpPr>
          <a:xfrm>
            <a:off x="3982222" y="1661786"/>
            <a:ext cx="7474572" cy="1046440"/>
            <a:chOff x="-956301" y="-126923"/>
            <a:chExt cx="9069728" cy="1506514"/>
          </a:xfrm>
        </p:grpSpPr>
        <p:sp>
          <p:nvSpPr>
            <p:cNvPr id="8" name="Freeform 9">
              <a:extLst>
                <a:ext uri="{FF2B5EF4-FFF2-40B4-BE49-F238E27FC236}">
                  <a16:creationId xmlns:a16="http://schemas.microsoft.com/office/drawing/2014/main" id="{81701DFC-3907-59F6-0D97-A4F32040907D}"/>
                </a:ext>
              </a:extLst>
            </p:cNvPr>
            <p:cNvSpPr/>
            <p:nvPr/>
          </p:nvSpPr>
          <p:spPr>
            <a:xfrm>
              <a:off x="-956301" y="102656"/>
              <a:ext cx="732927" cy="809931"/>
            </a:xfrm>
            <a:custGeom>
              <a:avLst/>
              <a:gdLst/>
              <a:ahLst/>
              <a:cxnLst/>
              <a:rect l="l" t="t" r="r" b="b"/>
              <a:pathLst>
                <a:path w="1223498" h="1242130">
                  <a:moveTo>
                    <a:pt x="0" y="0"/>
                  </a:moveTo>
                  <a:lnTo>
                    <a:pt x="1223499" y="0"/>
                  </a:lnTo>
                  <a:lnTo>
                    <a:pt x="1223499" y="1242130"/>
                  </a:lnTo>
                  <a:lnTo>
                    <a:pt x="0" y="124213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s-ES"/>
            </a:p>
          </p:txBody>
        </p:sp>
        <p:sp>
          <p:nvSpPr>
            <p:cNvPr id="9" name="TextBox 10">
              <a:extLst>
                <a:ext uri="{FF2B5EF4-FFF2-40B4-BE49-F238E27FC236}">
                  <a16:creationId xmlns:a16="http://schemas.microsoft.com/office/drawing/2014/main" id="{EE7A035B-647C-5EC7-F666-802CEE14BCEB}"/>
                </a:ext>
              </a:extLst>
            </p:cNvPr>
            <p:cNvSpPr txBox="1"/>
            <p:nvPr/>
          </p:nvSpPr>
          <p:spPr>
            <a:xfrm>
              <a:off x="523548" y="-126923"/>
              <a:ext cx="7589879" cy="1506514"/>
            </a:xfrm>
            <a:prstGeom prst="rect">
              <a:avLst/>
            </a:prstGeom>
          </p:spPr>
          <p:txBody>
            <a:bodyPr wrap="square" lIns="0" tIns="0" rIns="0" bIns="0" rtlCol="0" anchor="t">
              <a:spAutoFit/>
            </a:bodyPr>
            <a:lstStyle/>
            <a:p>
              <a:r>
                <a:rPr lang="en-US" sz="1700">
                  <a:solidFill>
                    <a:srgbClr val="213A7A"/>
                  </a:solidFill>
                  <a:latin typeface="Poppins"/>
                </a:rPr>
                <a:t>A comprehensive and articulated set of </a:t>
              </a:r>
              <a:r>
                <a:rPr lang="en-US" sz="1700" b="1">
                  <a:solidFill>
                    <a:srgbClr val="F98200"/>
                  </a:solidFill>
                  <a:latin typeface="Poppins"/>
                </a:rPr>
                <a:t>QUALITY STANDARDS </a:t>
              </a:r>
              <a:r>
                <a:rPr lang="en-US" sz="1700">
                  <a:solidFill>
                    <a:srgbClr val="213A7A"/>
                  </a:solidFill>
                  <a:latin typeface="Poppins"/>
                </a:rPr>
                <a:t>on gender equality to achieve institutional transformations in management practices.</a:t>
              </a:r>
            </a:p>
          </p:txBody>
        </p:sp>
      </p:grpSp>
      <p:grpSp>
        <p:nvGrpSpPr>
          <p:cNvPr id="11" name="Group 12">
            <a:extLst>
              <a:ext uri="{FF2B5EF4-FFF2-40B4-BE49-F238E27FC236}">
                <a16:creationId xmlns:a16="http://schemas.microsoft.com/office/drawing/2014/main" id="{09C33120-8356-FE5F-327B-AC3B3609BE80}"/>
              </a:ext>
            </a:extLst>
          </p:cNvPr>
          <p:cNvGrpSpPr/>
          <p:nvPr/>
        </p:nvGrpSpPr>
        <p:grpSpPr>
          <a:xfrm>
            <a:off x="4021007" y="3828861"/>
            <a:ext cx="5377679" cy="784830"/>
            <a:chOff x="343897" y="-126102"/>
            <a:chExt cx="12447559" cy="1081185"/>
          </a:xfrm>
        </p:grpSpPr>
        <p:sp>
          <p:nvSpPr>
            <p:cNvPr id="13" name="Freeform 14">
              <a:extLst>
                <a:ext uri="{FF2B5EF4-FFF2-40B4-BE49-F238E27FC236}">
                  <a16:creationId xmlns:a16="http://schemas.microsoft.com/office/drawing/2014/main" id="{7B07960B-FFC6-7569-2A86-A7EAABF4FB06}"/>
                </a:ext>
              </a:extLst>
            </p:cNvPr>
            <p:cNvSpPr/>
            <p:nvPr/>
          </p:nvSpPr>
          <p:spPr>
            <a:xfrm>
              <a:off x="343897" y="77979"/>
              <a:ext cx="1377597" cy="811538"/>
            </a:xfrm>
            <a:custGeom>
              <a:avLst/>
              <a:gdLst/>
              <a:ahLst/>
              <a:cxnLst/>
              <a:rect l="l" t="t" r="r" b="b"/>
              <a:pathLst>
                <a:path w="1427960" h="1427960">
                  <a:moveTo>
                    <a:pt x="0" y="0"/>
                  </a:moveTo>
                  <a:lnTo>
                    <a:pt x="1427960" y="0"/>
                  </a:lnTo>
                  <a:lnTo>
                    <a:pt x="1427960" y="1427960"/>
                  </a:lnTo>
                  <a:lnTo>
                    <a:pt x="0" y="1427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TextBox 15">
              <a:extLst>
                <a:ext uri="{FF2B5EF4-FFF2-40B4-BE49-F238E27FC236}">
                  <a16:creationId xmlns:a16="http://schemas.microsoft.com/office/drawing/2014/main" id="{A2A5DCF5-A840-5E77-7497-0226DF67A6D2}"/>
                </a:ext>
              </a:extLst>
            </p:cNvPr>
            <p:cNvSpPr txBox="1"/>
            <p:nvPr/>
          </p:nvSpPr>
          <p:spPr>
            <a:xfrm>
              <a:off x="3113818" y="-126102"/>
              <a:ext cx="9677638" cy="1081185"/>
            </a:xfrm>
            <a:prstGeom prst="rect">
              <a:avLst/>
            </a:prstGeom>
            <a:ln>
              <a:noFill/>
            </a:ln>
          </p:spPr>
          <p:txBody>
            <a:bodyPr lIns="0" tIns="0" rIns="0" bIns="0" rtlCol="0" anchor="t">
              <a:spAutoFit/>
            </a:bodyPr>
            <a:lstStyle/>
            <a:p>
              <a:pPr>
                <a:spcBef>
                  <a:spcPct val="0"/>
                </a:spcBef>
              </a:pPr>
              <a:r>
                <a:rPr lang="en-US" sz="1700">
                  <a:solidFill>
                    <a:srgbClr val="213A7A"/>
                  </a:solidFill>
                  <a:latin typeface="Poppins"/>
                </a:rPr>
                <a:t>A package of context specific </a:t>
              </a:r>
              <a:r>
                <a:rPr lang="en-US" sz="1700" b="1">
                  <a:solidFill>
                    <a:srgbClr val="F98200"/>
                  </a:solidFill>
                  <a:latin typeface="Poppins"/>
                </a:rPr>
                <a:t>SERVICES AND TOOLS </a:t>
              </a:r>
              <a:r>
                <a:rPr lang="en-US" sz="1700">
                  <a:solidFill>
                    <a:srgbClr val="213A7A"/>
                  </a:solidFill>
                  <a:latin typeface="Poppins"/>
                </a:rPr>
                <a:t>through which UNDP provides sustained support.</a:t>
              </a:r>
            </a:p>
          </p:txBody>
        </p:sp>
      </p:grpSp>
      <p:grpSp>
        <p:nvGrpSpPr>
          <p:cNvPr id="15" name="Group 16">
            <a:extLst>
              <a:ext uri="{FF2B5EF4-FFF2-40B4-BE49-F238E27FC236}">
                <a16:creationId xmlns:a16="http://schemas.microsoft.com/office/drawing/2014/main" id="{A6E4FF4D-F6EF-9FA7-2F28-4C7558F2C789}"/>
              </a:ext>
            </a:extLst>
          </p:cNvPr>
          <p:cNvGrpSpPr/>
          <p:nvPr/>
        </p:nvGrpSpPr>
        <p:grpSpPr>
          <a:xfrm>
            <a:off x="3982222" y="4862706"/>
            <a:ext cx="6577792" cy="1046440"/>
            <a:chOff x="474269" y="-3005078"/>
            <a:chExt cx="7555294" cy="1441578"/>
          </a:xfrm>
        </p:grpSpPr>
        <p:sp>
          <p:nvSpPr>
            <p:cNvPr id="17" name="Freeform 18">
              <a:extLst>
                <a:ext uri="{FF2B5EF4-FFF2-40B4-BE49-F238E27FC236}">
                  <a16:creationId xmlns:a16="http://schemas.microsoft.com/office/drawing/2014/main" id="{100FEADE-6DB1-BB76-1BCF-038DF39803AE}"/>
                </a:ext>
              </a:extLst>
            </p:cNvPr>
            <p:cNvSpPr/>
            <p:nvPr/>
          </p:nvSpPr>
          <p:spPr>
            <a:xfrm>
              <a:off x="474269" y="-2528085"/>
              <a:ext cx="832681" cy="546145"/>
            </a:xfrm>
            <a:custGeom>
              <a:avLst/>
              <a:gdLst/>
              <a:ahLst/>
              <a:cxnLst/>
              <a:rect l="l" t="t" r="r" b="b"/>
              <a:pathLst>
                <a:path w="1219961" h="925646">
                  <a:moveTo>
                    <a:pt x="0" y="0"/>
                  </a:moveTo>
                  <a:lnTo>
                    <a:pt x="1219962" y="0"/>
                  </a:lnTo>
                  <a:lnTo>
                    <a:pt x="1219962" y="925646"/>
                  </a:lnTo>
                  <a:lnTo>
                    <a:pt x="0" y="925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8" name="TextBox 19">
              <a:extLst>
                <a:ext uri="{FF2B5EF4-FFF2-40B4-BE49-F238E27FC236}">
                  <a16:creationId xmlns:a16="http://schemas.microsoft.com/office/drawing/2014/main" id="{218DF73A-8C64-78DE-DA51-49F56CE4C59A}"/>
                </a:ext>
              </a:extLst>
            </p:cNvPr>
            <p:cNvSpPr txBox="1"/>
            <p:nvPr/>
          </p:nvSpPr>
          <p:spPr>
            <a:xfrm>
              <a:off x="1896360" y="-3005078"/>
              <a:ext cx="6133203" cy="1441578"/>
            </a:xfrm>
            <a:prstGeom prst="rect">
              <a:avLst/>
            </a:prstGeom>
          </p:spPr>
          <p:txBody>
            <a:bodyPr wrap="square" lIns="0" tIns="0" rIns="0" bIns="0" rtlCol="0" anchor="t">
              <a:spAutoFit/>
            </a:bodyPr>
            <a:lstStyle/>
            <a:p>
              <a:pPr>
                <a:spcBef>
                  <a:spcPct val="0"/>
                </a:spcBef>
              </a:pPr>
              <a:r>
                <a:rPr lang="en-US" sz="1700">
                  <a:solidFill>
                    <a:srgbClr val="213A7A"/>
                  </a:solidFill>
                  <a:latin typeface="Poppins"/>
                </a:rPr>
                <a:t>A </a:t>
              </a:r>
              <a:r>
                <a:rPr lang="en-US" sz="1700" b="1">
                  <a:solidFill>
                    <a:srgbClr val="F98200"/>
                  </a:solidFill>
                  <a:latin typeface="Poppins"/>
                </a:rPr>
                <a:t>GLOBAL CERTIFICATION </a:t>
              </a:r>
              <a:r>
                <a:rPr lang="en-US" sz="1700">
                  <a:solidFill>
                    <a:srgbClr val="213A7A"/>
                  </a:solidFill>
                  <a:latin typeface="Poppins"/>
                </a:rPr>
                <a:t>and recognition granted by UNDP to public institutions that achieve gender equality global standards.</a:t>
              </a:r>
            </a:p>
          </p:txBody>
        </p:sp>
      </p:grpSp>
      <p:grpSp>
        <p:nvGrpSpPr>
          <p:cNvPr id="24" name="Grupo 23">
            <a:extLst>
              <a:ext uri="{FF2B5EF4-FFF2-40B4-BE49-F238E27FC236}">
                <a16:creationId xmlns:a16="http://schemas.microsoft.com/office/drawing/2014/main" id="{38736CC3-67D8-D6EF-81D0-DE7A62C6DDDE}"/>
              </a:ext>
            </a:extLst>
          </p:cNvPr>
          <p:cNvGrpSpPr/>
          <p:nvPr/>
        </p:nvGrpSpPr>
        <p:grpSpPr>
          <a:xfrm>
            <a:off x="3963303" y="2797281"/>
            <a:ext cx="7009910" cy="1046440"/>
            <a:chOff x="5577577" y="2950404"/>
            <a:chExt cx="5546069" cy="1046440"/>
          </a:xfrm>
        </p:grpSpPr>
        <p:sp>
          <p:nvSpPr>
            <p:cNvPr id="21" name="Freeform 22">
              <a:extLst>
                <a:ext uri="{FF2B5EF4-FFF2-40B4-BE49-F238E27FC236}">
                  <a16:creationId xmlns:a16="http://schemas.microsoft.com/office/drawing/2014/main" id="{30BD88F0-FFFE-3E29-597F-D28300A695BF}"/>
                </a:ext>
              </a:extLst>
            </p:cNvPr>
            <p:cNvSpPr/>
            <p:nvPr/>
          </p:nvSpPr>
          <p:spPr>
            <a:xfrm>
              <a:off x="5577577" y="3058928"/>
              <a:ext cx="510886" cy="531799"/>
            </a:xfrm>
            <a:custGeom>
              <a:avLst/>
              <a:gdLst/>
              <a:ahLst/>
              <a:cxnLst/>
              <a:rect l="l" t="t" r="r" b="b"/>
              <a:pathLst>
                <a:path w="1196337" h="1196337">
                  <a:moveTo>
                    <a:pt x="0" y="0"/>
                  </a:moveTo>
                  <a:lnTo>
                    <a:pt x="1196337" y="0"/>
                  </a:lnTo>
                  <a:lnTo>
                    <a:pt x="1196337" y="1196337"/>
                  </a:lnTo>
                  <a:lnTo>
                    <a:pt x="0" y="1196337"/>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s-ES"/>
            </a:p>
          </p:txBody>
        </p:sp>
        <p:sp>
          <p:nvSpPr>
            <p:cNvPr id="22" name="TextBox 23">
              <a:extLst>
                <a:ext uri="{FF2B5EF4-FFF2-40B4-BE49-F238E27FC236}">
                  <a16:creationId xmlns:a16="http://schemas.microsoft.com/office/drawing/2014/main" id="{B1C9EFC4-38D4-DAE0-1501-68EBAAD0BC67}"/>
                </a:ext>
              </a:extLst>
            </p:cNvPr>
            <p:cNvSpPr txBox="1"/>
            <p:nvPr/>
          </p:nvSpPr>
          <p:spPr>
            <a:xfrm>
              <a:off x="6604810" y="2950404"/>
              <a:ext cx="4518836" cy="1046440"/>
            </a:xfrm>
            <a:prstGeom prst="rect">
              <a:avLst/>
            </a:prstGeom>
          </p:spPr>
          <p:txBody>
            <a:bodyPr wrap="square" lIns="0" tIns="0" rIns="0" bIns="0" rtlCol="0" anchor="t">
              <a:spAutoFit/>
            </a:bodyPr>
            <a:lstStyle/>
            <a:p>
              <a:pPr>
                <a:spcBef>
                  <a:spcPct val="0"/>
                </a:spcBef>
              </a:pPr>
              <a:r>
                <a:rPr lang="en-US" sz="1700">
                  <a:solidFill>
                    <a:srgbClr val="213A7A"/>
                  </a:solidFill>
                  <a:latin typeface="Poppins"/>
                </a:rPr>
                <a:t>A tailored </a:t>
              </a:r>
              <a:r>
                <a:rPr lang="en-US" sz="1700" b="1">
                  <a:solidFill>
                    <a:srgbClr val="F98200"/>
                  </a:solidFill>
                  <a:latin typeface="Poppins"/>
                </a:rPr>
                <a:t>ROADMAP</a:t>
              </a:r>
              <a:r>
                <a:rPr lang="en-US" sz="1700">
                  <a:solidFill>
                    <a:srgbClr val="F98200"/>
                  </a:solidFill>
                  <a:latin typeface="Poppins"/>
                </a:rPr>
                <a:t> </a:t>
              </a:r>
              <a:r>
                <a:rPr lang="en-US" sz="1700">
                  <a:solidFill>
                    <a:srgbClr val="213A7A"/>
                  </a:solidFill>
                  <a:latin typeface="Poppins"/>
                </a:rPr>
                <a:t>with steps to improve the way they plan, implement, monitor and evaluate public policies and services. </a:t>
              </a:r>
              <a:endParaRPr lang="en-US" sz="1700">
                <a:solidFill>
                  <a:srgbClr val="213A7A"/>
                </a:solidFill>
                <a:latin typeface="Poppins"/>
                <a:cs typeface="Poppins"/>
              </a:endParaRPr>
            </a:p>
          </p:txBody>
        </p:sp>
      </p:grpSp>
      <p:sp>
        <p:nvSpPr>
          <p:cNvPr id="23" name="TextBox 24">
            <a:extLst>
              <a:ext uri="{FF2B5EF4-FFF2-40B4-BE49-F238E27FC236}">
                <a16:creationId xmlns:a16="http://schemas.microsoft.com/office/drawing/2014/main" id="{0577DCBD-EA46-A012-D81A-E95302BFDD6D}"/>
              </a:ext>
            </a:extLst>
          </p:cNvPr>
          <p:cNvSpPr txBox="1"/>
          <p:nvPr/>
        </p:nvSpPr>
        <p:spPr>
          <a:xfrm>
            <a:off x="438403" y="2467497"/>
            <a:ext cx="2938821" cy="2523768"/>
          </a:xfrm>
          <a:prstGeom prst="rect">
            <a:avLst/>
          </a:prstGeom>
        </p:spPr>
        <p:txBody>
          <a:bodyPr wrap="square" lIns="0" tIns="0" rIns="0" bIns="0" rtlCol="0" anchor="t">
            <a:spAutoFit/>
          </a:bodyPr>
          <a:lstStyle/>
          <a:p>
            <a:r>
              <a:rPr lang="en-US" sz="2000">
                <a:solidFill>
                  <a:srgbClr val="213A7A"/>
                </a:solidFill>
                <a:latin typeface="Poppins"/>
              </a:rPr>
              <a:t>A comprehensive </a:t>
            </a:r>
            <a:r>
              <a:rPr lang="en-US" sz="2000" b="1">
                <a:solidFill>
                  <a:srgbClr val="213A7A"/>
                </a:solidFill>
                <a:latin typeface="Poppins"/>
              </a:rPr>
              <a:t>public administration initiative</a:t>
            </a:r>
            <a:r>
              <a:rPr lang="en-US" sz="2000">
                <a:solidFill>
                  <a:srgbClr val="213A7A"/>
                </a:solidFill>
                <a:latin typeface="Poppins"/>
              </a:rPr>
              <a:t> that supports public institutions towards meeting gender equality targets.</a:t>
            </a:r>
          </a:p>
          <a:p>
            <a:endParaRPr lang="en-US" sz="2400">
              <a:solidFill>
                <a:srgbClr val="F98200"/>
              </a:solidFill>
              <a:latin typeface="Poppins"/>
            </a:endParaRPr>
          </a:p>
        </p:txBody>
      </p:sp>
    </p:spTree>
    <p:extLst>
      <p:ext uri="{BB962C8B-B14F-4D97-AF65-F5344CB8AC3E}">
        <p14:creationId xmlns:p14="http://schemas.microsoft.com/office/powerpoint/2010/main" val="1760074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481563" y="1703210"/>
            <a:ext cx="3309041" cy="132852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1000"/>
              </a:spcAft>
              <a:buClr>
                <a:schemeClr val="accent2"/>
              </a:buClr>
              <a:buSzPts val="2000"/>
            </a:pPr>
            <a:r>
              <a:rPr lang="en-US" sz="2400" b="1" i="0" u="none" strike="noStrike" cap="none">
                <a:solidFill>
                  <a:srgbClr val="1F3864"/>
                </a:solidFill>
                <a:latin typeface="Montserrat"/>
                <a:ea typeface="Montserrat"/>
                <a:cs typeface="Montserrat"/>
                <a:sym typeface="Montserrat"/>
              </a:rPr>
              <a:t>The Seal drives institutional transformation</a:t>
            </a:r>
            <a:endParaRPr lang="en-US" sz="2400" b="1" i="0" u="none" strike="noStrike" cap="none">
              <a:solidFill>
                <a:srgbClr val="1F3864"/>
              </a:solidFill>
              <a:latin typeface="Montserrat"/>
              <a:ea typeface="Montserrat"/>
              <a:cs typeface="Montserrat"/>
            </a:endParaRPr>
          </a:p>
        </p:txBody>
      </p:sp>
      <p:sp>
        <p:nvSpPr>
          <p:cNvPr id="110" name="Google Shape;110;p3"/>
          <p:cNvSpPr txBox="1"/>
          <p:nvPr/>
        </p:nvSpPr>
        <p:spPr>
          <a:xfrm>
            <a:off x="367976" y="212404"/>
            <a:ext cx="7228492" cy="121571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b="0" i="0" u="none" strike="noStrike" cap="none">
                <a:solidFill>
                  <a:schemeClr val="bg1"/>
                </a:solidFill>
                <a:latin typeface="Poppins"/>
                <a:ea typeface="Poppins"/>
                <a:cs typeface="Poppins"/>
                <a:sym typeface="Poppins"/>
              </a:rPr>
              <a:t>What is the Gender Equality Seal for Public Institutions?</a:t>
            </a:r>
            <a:endParaRPr>
              <a:solidFill>
                <a:schemeClr val="bg1"/>
              </a:solidFill>
            </a:endParaRPr>
          </a:p>
        </p:txBody>
      </p:sp>
      <p:sp>
        <p:nvSpPr>
          <p:cNvPr id="2" name="Google Shape;110;p3">
            <a:extLst>
              <a:ext uri="{FF2B5EF4-FFF2-40B4-BE49-F238E27FC236}">
                <a16:creationId xmlns:a16="http://schemas.microsoft.com/office/drawing/2014/main" id="{2B70FAA2-B04A-C4D8-1A13-9FA772A09F28}"/>
              </a:ext>
            </a:extLst>
          </p:cNvPr>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What is the Seal?</a:t>
            </a:r>
            <a:endParaRPr>
              <a:solidFill>
                <a:schemeClr val="accent2"/>
              </a:solidFill>
            </a:endParaRPr>
          </a:p>
        </p:txBody>
      </p:sp>
      <p:sp>
        <p:nvSpPr>
          <p:cNvPr id="3" name="Freeform 6">
            <a:extLst>
              <a:ext uri="{FF2B5EF4-FFF2-40B4-BE49-F238E27FC236}">
                <a16:creationId xmlns:a16="http://schemas.microsoft.com/office/drawing/2014/main" id="{97CBC071-D887-D782-45D2-18B96949212B}"/>
              </a:ext>
            </a:extLst>
          </p:cNvPr>
          <p:cNvSpPr/>
          <p:nvPr/>
        </p:nvSpPr>
        <p:spPr>
          <a:xfrm>
            <a:off x="3790604" y="1907822"/>
            <a:ext cx="1892531" cy="1713828"/>
          </a:xfrm>
          <a:custGeom>
            <a:avLst/>
            <a:gdLst/>
            <a:ahLst/>
            <a:cxnLst/>
            <a:rect l="l" t="t" r="r" b="b"/>
            <a:pathLst>
              <a:path w="1632581" h="1597888">
                <a:moveTo>
                  <a:pt x="0" y="0"/>
                </a:moveTo>
                <a:lnTo>
                  <a:pt x="1632580" y="0"/>
                </a:lnTo>
                <a:lnTo>
                  <a:pt x="1632580" y="1597888"/>
                </a:lnTo>
                <a:lnTo>
                  <a:pt x="0" y="1597888"/>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s-ES"/>
          </a:p>
        </p:txBody>
      </p:sp>
      <p:sp>
        <p:nvSpPr>
          <p:cNvPr id="6" name="Google Shape;109;p3">
            <a:extLst>
              <a:ext uri="{FF2B5EF4-FFF2-40B4-BE49-F238E27FC236}">
                <a16:creationId xmlns:a16="http://schemas.microsoft.com/office/drawing/2014/main" id="{1C2964F5-4142-D9E4-608A-8873CAA20873}"/>
              </a:ext>
            </a:extLst>
          </p:cNvPr>
          <p:cNvSpPr/>
          <p:nvPr/>
        </p:nvSpPr>
        <p:spPr>
          <a:xfrm>
            <a:off x="5864629" y="1630977"/>
            <a:ext cx="5687826" cy="301360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1000"/>
              </a:spcAft>
              <a:buClr>
                <a:schemeClr val="accent2"/>
              </a:buClr>
              <a:buSzPts val="2000"/>
              <a:buFont typeface="Wingdings" panose="05000000000000000000" pitchFamily="2" charset="2"/>
              <a:buChar char="ü"/>
            </a:pPr>
            <a:r>
              <a:rPr lang="en-US" sz="2000" i="0" u="none" strike="noStrike" cap="none">
                <a:solidFill>
                  <a:srgbClr val="1F3864"/>
                </a:solidFill>
                <a:latin typeface="Montserrat"/>
                <a:ea typeface="Montserrat"/>
                <a:cs typeface="Montserrat"/>
                <a:sym typeface="Montserrat"/>
              </a:rPr>
              <a:t>A process requiring consistent and </a:t>
            </a:r>
            <a:r>
              <a:rPr lang="en-US" sz="2000" b="1" i="0" u="none" strike="noStrike" cap="none">
                <a:solidFill>
                  <a:srgbClr val="1F3864"/>
                </a:solidFill>
                <a:latin typeface="Montserrat"/>
                <a:ea typeface="Montserrat"/>
                <a:cs typeface="Montserrat"/>
                <a:sym typeface="Montserrat"/>
              </a:rPr>
              <a:t>evidence-based</a:t>
            </a:r>
            <a:r>
              <a:rPr lang="en-US" sz="2000" i="0" u="none" strike="noStrike" cap="none">
                <a:solidFill>
                  <a:srgbClr val="1F3864"/>
                </a:solidFill>
                <a:latin typeface="Montserrat"/>
                <a:ea typeface="Montserrat"/>
                <a:cs typeface="Montserrat"/>
                <a:sym typeface="Montserrat"/>
              </a:rPr>
              <a:t> improvement.</a:t>
            </a:r>
          </a:p>
          <a:p>
            <a:pPr marL="285750" marR="0" lvl="0" indent="-285750" algn="l" rtl="0">
              <a:spcBef>
                <a:spcPts val="0"/>
              </a:spcBef>
              <a:spcAft>
                <a:spcPts val="1000"/>
              </a:spcAft>
              <a:buClr>
                <a:schemeClr val="accent2"/>
              </a:buClr>
              <a:buSzPts val="2000"/>
              <a:buFont typeface="Wingdings" panose="05000000000000000000" pitchFamily="2" charset="2"/>
              <a:buChar char="ü"/>
            </a:pPr>
            <a:r>
              <a:rPr lang="en-US" sz="2000" b="1" i="0" u="none" strike="noStrike" cap="none">
                <a:solidFill>
                  <a:srgbClr val="1F3864"/>
                </a:solidFill>
                <a:latin typeface="Montserrat"/>
                <a:ea typeface="Montserrat"/>
                <a:cs typeface="Montserrat"/>
                <a:sym typeface="Montserrat"/>
              </a:rPr>
              <a:t>Independent external assessment </a:t>
            </a:r>
            <a:r>
              <a:rPr lang="en-US" sz="2000" i="0" u="none" strike="noStrike" cap="none">
                <a:solidFill>
                  <a:srgbClr val="1F3864"/>
                </a:solidFill>
                <a:latin typeface="Montserrat"/>
                <a:ea typeface="Montserrat"/>
                <a:cs typeface="Montserrat"/>
                <a:sym typeface="Montserrat"/>
              </a:rPr>
              <a:t>managed at the global level with strong quality assurance.</a:t>
            </a:r>
          </a:p>
          <a:p>
            <a:pPr marL="285750" marR="0" lvl="0" indent="-285750" algn="l" rtl="0">
              <a:spcBef>
                <a:spcPts val="0"/>
              </a:spcBef>
              <a:spcAft>
                <a:spcPts val="1000"/>
              </a:spcAft>
              <a:buClr>
                <a:schemeClr val="accent2"/>
              </a:buClr>
              <a:buSzPts val="2000"/>
              <a:buFont typeface="Wingdings" panose="05000000000000000000" pitchFamily="2" charset="2"/>
              <a:buChar char="ü"/>
            </a:pPr>
            <a:r>
              <a:rPr lang="en-US" sz="2000" b="1" i="0" u="none" strike="noStrike" cap="none">
                <a:solidFill>
                  <a:srgbClr val="1F3864"/>
                </a:solidFill>
                <a:latin typeface="Montserrat"/>
                <a:ea typeface="Montserrat"/>
                <a:cs typeface="Montserrat"/>
                <a:sym typeface="Montserrat"/>
              </a:rPr>
              <a:t>Recertification</a:t>
            </a:r>
            <a:r>
              <a:rPr lang="en-US" sz="2000" i="0" u="none" strike="noStrike" cap="none">
                <a:solidFill>
                  <a:srgbClr val="1F3864"/>
                </a:solidFill>
                <a:latin typeface="Montserrat"/>
                <a:ea typeface="Montserrat"/>
                <a:cs typeface="Montserrat"/>
                <a:sym typeface="Montserrat"/>
              </a:rPr>
              <a:t> required after 3 years.</a:t>
            </a:r>
          </a:p>
          <a:p>
            <a:pPr marL="342900" marR="0" lvl="0" indent="-342900" algn="l" rtl="0">
              <a:lnSpc>
                <a:spcPct val="100000"/>
              </a:lnSpc>
              <a:spcBef>
                <a:spcPts val="1500"/>
              </a:spcBef>
              <a:spcAft>
                <a:spcPts val="1000"/>
              </a:spcAft>
              <a:buClr>
                <a:schemeClr val="accent2"/>
              </a:buClr>
              <a:buSzPts val="2000"/>
              <a:buFont typeface="Wingdings" pitchFamily="2" charset="2"/>
              <a:buChar char="ü"/>
            </a:pPr>
            <a:endParaRPr lang="en-US" sz="2400" b="1" i="0" u="none" strike="noStrike" cap="none">
              <a:solidFill>
                <a:srgbClr val="1F3864"/>
              </a:solidFill>
              <a:latin typeface="Montserrat"/>
              <a:ea typeface="Montserrat"/>
              <a:cs typeface="Montserrat"/>
              <a:sym typeface="Montserrat"/>
            </a:endParaRPr>
          </a:p>
        </p:txBody>
      </p:sp>
      <p:sp>
        <p:nvSpPr>
          <p:cNvPr id="7" name="Freeform 5">
            <a:extLst>
              <a:ext uri="{FF2B5EF4-FFF2-40B4-BE49-F238E27FC236}">
                <a16:creationId xmlns:a16="http://schemas.microsoft.com/office/drawing/2014/main" id="{B4EA44A2-0D35-0C94-4EE4-629872D80965}"/>
              </a:ext>
            </a:extLst>
          </p:cNvPr>
          <p:cNvSpPr/>
          <p:nvPr/>
        </p:nvSpPr>
        <p:spPr>
          <a:xfrm>
            <a:off x="1153742" y="4005389"/>
            <a:ext cx="816579" cy="639193"/>
          </a:xfrm>
          <a:custGeom>
            <a:avLst/>
            <a:gdLst/>
            <a:ahLst/>
            <a:cxnLst/>
            <a:rect l="l" t="t" r="r" b="b"/>
            <a:pathLst>
              <a:path w="1632581" h="1632581">
                <a:moveTo>
                  <a:pt x="0" y="0"/>
                </a:moveTo>
                <a:lnTo>
                  <a:pt x="1632580" y="0"/>
                </a:lnTo>
                <a:lnTo>
                  <a:pt x="1632580" y="1632580"/>
                </a:lnTo>
                <a:lnTo>
                  <a:pt x="0" y="163258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s-ES"/>
          </a:p>
        </p:txBody>
      </p:sp>
      <p:sp>
        <p:nvSpPr>
          <p:cNvPr id="8" name="Freeform 7">
            <a:extLst>
              <a:ext uri="{FF2B5EF4-FFF2-40B4-BE49-F238E27FC236}">
                <a16:creationId xmlns:a16="http://schemas.microsoft.com/office/drawing/2014/main" id="{DEF75345-CF4B-80A4-0B3B-2BDF315A2E11}"/>
              </a:ext>
            </a:extLst>
          </p:cNvPr>
          <p:cNvSpPr/>
          <p:nvPr/>
        </p:nvSpPr>
        <p:spPr>
          <a:xfrm>
            <a:off x="3789207" y="4589141"/>
            <a:ext cx="1171890" cy="706292"/>
          </a:xfrm>
          <a:custGeom>
            <a:avLst/>
            <a:gdLst/>
            <a:ahLst/>
            <a:cxnLst/>
            <a:rect l="l" t="t" r="r" b="b"/>
            <a:pathLst>
              <a:path w="1704330" h="1759308">
                <a:moveTo>
                  <a:pt x="0" y="0"/>
                </a:moveTo>
                <a:lnTo>
                  <a:pt x="1704329" y="0"/>
                </a:lnTo>
                <a:lnTo>
                  <a:pt x="1704329" y="1759308"/>
                </a:lnTo>
                <a:lnTo>
                  <a:pt x="0" y="175930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s-ES"/>
          </a:p>
        </p:txBody>
      </p:sp>
      <p:pic>
        <p:nvPicPr>
          <p:cNvPr id="9" name="Picture 8" descr="A pink line art of a clipboard with a x mark&#10;&#10;Description automatically generated">
            <a:extLst>
              <a:ext uri="{FF2B5EF4-FFF2-40B4-BE49-F238E27FC236}">
                <a16:creationId xmlns:a16="http://schemas.microsoft.com/office/drawing/2014/main" id="{8A2D383E-8086-014C-7ABB-B94F4C7BA2A6}"/>
              </a:ext>
            </a:extLst>
          </p:cNvPr>
          <p:cNvPicPr>
            <a:picLocks noChangeAspect="1"/>
          </p:cNvPicPr>
          <p:nvPr/>
        </p:nvPicPr>
        <p:blipFill rotWithShape="1">
          <a:blip r:embed="rId8">
            <a:extLst>
              <a:ext uri="{28A0092B-C50C-407E-A947-70E740481C1C}">
                <a14:useLocalDpi xmlns:a14="http://schemas.microsoft.com/office/drawing/2010/main" val="0"/>
              </a:ext>
            </a:extLst>
          </a:blip>
          <a:srcRect l="29159" t="22032" r="27414"/>
          <a:stretch/>
        </p:blipFill>
        <p:spPr>
          <a:xfrm>
            <a:off x="7281338" y="5090547"/>
            <a:ext cx="858629" cy="1541565"/>
          </a:xfrm>
          <a:prstGeom prst="rect">
            <a:avLst/>
          </a:prstGeom>
        </p:spPr>
      </p:pic>
      <p:sp>
        <p:nvSpPr>
          <p:cNvPr id="10" name="Google Shape;109;p3">
            <a:extLst>
              <a:ext uri="{FF2B5EF4-FFF2-40B4-BE49-F238E27FC236}">
                <a16:creationId xmlns:a16="http://schemas.microsoft.com/office/drawing/2014/main" id="{36E32799-B36F-AB11-3DBE-050BBF8BCF8A}"/>
              </a:ext>
            </a:extLst>
          </p:cNvPr>
          <p:cNvSpPr/>
          <p:nvPr/>
        </p:nvSpPr>
        <p:spPr>
          <a:xfrm>
            <a:off x="2099814" y="4060832"/>
            <a:ext cx="3764815" cy="52830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1000"/>
              </a:spcAft>
              <a:buClr>
                <a:schemeClr val="accent2"/>
              </a:buClr>
              <a:buSzPts val="2000"/>
            </a:pPr>
            <a:r>
              <a:rPr lang="en-US" sz="2000" b="1" i="0" u="none" strike="noStrike" cap="none">
                <a:solidFill>
                  <a:srgbClr val="1F3864"/>
                </a:solidFill>
                <a:latin typeface="Montserrat"/>
                <a:ea typeface="Montserrat"/>
                <a:cs typeface="Montserrat"/>
                <a:sym typeface="Montserrat"/>
              </a:rPr>
              <a:t>Not</a:t>
            </a:r>
            <a:r>
              <a:rPr lang="en-US" sz="2000" i="0" u="none" strike="noStrike" cap="none">
                <a:solidFill>
                  <a:srgbClr val="1F3864"/>
                </a:solidFill>
                <a:latin typeface="Montserrat"/>
                <a:ea typeface="Montserrat"/>
                <a:cs typeface="Montserrat"/>
                <a:sym typeface="Montserrat"/>
              </a:rPr>
              <a:t> a bo</a:t>
            </a:r>
            <a:r>
              <a:rPr lang="en-US" sz="2000">
                <a:solidFill>
                  <a:srgbClr val="1F3864"/>
                </a:solidFill>
                <a:latin typeface="Montserrat"/>
                <a:ea typeface="Montserrat"/>
                <a:cs typeface="Montserrat"/>
                <a:sym typeface="Montserrat"/>
              </a:rPr>
              <a:t>x-ticking exercise</a:t>
            </a:r>
            <a:endParaRPr lang="en-US" sz="2400" b="1" i="0" u="none" strike="noStrike" cap="none">
              <a:solidFill>
                <a:srgbClr val="1F3864"/>
              </a:solidFill>
              <a:latin typeface="Montserrat"/>
              <a:ea typeface="Montserrat"/>
              <a:cs typeface="Montserrat"/>
              <a:sym typeface="Montserrat"/>
            </a:endParaRPr>
          </a:p>
        </p:txBody>
      </p:sp>
      <p:sp>
        <p:nvSpPr>
          <p:cNvPr id="11" name="Google Shape;109;p3">
            <a:extLst>
              <a:ext uri="{FF2B5EF4-FFF2-40B4-BE49-F238E27FC236}">
                <a16:creationId xmlns:a16="http://schemas.microsoft.com/office/drawing/2014/main" id="{7CD3326A-1275-8429-2172-647DCE84DFD5}"/>
              </a:ext>
            </a:extLst>
          </p:cNvPr>
          <p:cNvSpPr/>
          <p:nvPr/>
        </p:nvSpPr>
        <p:spPr>
          <a:xfrm>
            <a:off x="5056732" y="4698714"/>
            <a:ext cx="3764815" cy="52830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1000"/>
              </a:spcAft>
              <a:buClr>
                <a:schemeClr val="accent2"/>
              </a:buClr>
              <a:buSzPts val="2000"/>
            </a:pPr>
            <a:r>
              <a:rPr lang="en-US" sz="2000" b="1" i="0" u="none" strike="noStrike" cap="none">
                <a:solidFill>
                  <a:srgbClr val="1F3864"/>
                </a:solidFill>
                <a:latin typeface="Montserrat"/>
                <a:ea typeface="Montserrat"/>
                <a:cs typeface="Montserrat"/>
                <a:sym typeface="Montserrat"/>
              </a:rPr>
              <a:t>Not</a:t>
            </a:r>
            <a:r>
              <a:rPr lang="en-US" sz="2000" i="0" u="none" strike="noStrike" cap="none">
                <a:solidFill>
                  <a:srgbClr val="1F3864"/>
                </a:solidFill>
                <a:latin typeface="Montserrat"/>
                <a:ea typeface="Montserrat"/>
                <a:cs typeface="Montserrat"/>
                <a:sym typeface="Montserrat"/>
              </a:rPr>
              <a:t> gender washing</a:t>
            </a:r>
            <a:endParaRPr lang="en-US" sz="2400" b="1" i="0" u="none" strike="noStrike" cap="none">
              <a:solidFill>
                <a:srgbClr val="1F3864"/>
              </a:solidFill>
              <a:latin typeface="Montserrat"/>
              <a:ea typeface="Montserrat"/>
              <a:cs typeface="Montserrat"/>
              <a:sym typeface="Montserrat"/>
            </a:endParaRPr>
          </a:p>
        </p:txBody>
      </p:sp>
      <p:sp>
        <p:nvSpPr>
          <p:cNvPr id="12" name="Google Shape;109;p3">
            <a:extLst>
              <a:ext uri="{FF2B5EF4-FFF2-40B4-BE49-F238E27FC236}">
                <a16:creationId xmlns:a16="http://schemas.microsoft.com/office/drawing/2014/main" id="{1B92C430-6A84-7E12-8188-68C1A0807902}"/>
              </a:ext>
            </a:extLst>
          </p:cNvPr>
          <p:cNvSpPr/>
          <p:nvPr/>
        </p:nvSpPr>
        <p:spPr>
          <a:xfrm>
            <a:off x="8184343" y="5481071"/>
            <a:ext cx="3764815" cy="52830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1000"/>
              </a:spcAft>
              <a:buClr>
                <a:schemeClr val="accent2"/>
              </a:buClr>
              <a:buSzPts val="2000"/>
            </a:pPr>
            <a:r>
              <a:rPr lang="en-US" sz="2000" b="1" i="0" u="none" strike="noStrike" cap="none">
                <a:solidFill>
                  <a:srgbClr val="1F3864"/>
                </a:solidFill>
                <a:latin typeface="Montserrat"/>
                <a:ea typeface="Montserrat"/>
                <a:cs typeface="Montserrat"/>
                <a:sym typeface="Montserrat"/>
              </a:rPr>
              <a:t>Not</a:t>
            </a:r>
            <a:r>
              <a:rPr lang="en-US" sz="2000" i="0" u="none" strike="noStrike" cap="none">
                <a:solidFill>
                  <a:srgbClr val="1F3864"/>
                </a:solidFill>
                <a:latin typeface="Montserrat"/>
                <a:ea typeface="Montserrat"/>
                <a:cs typeface="Montserrat"/>
                <a:sym typeface="Montserrat"/>
              </a:rPr>
              <a:t> all institutions make it</a:t>
            </a:r>
            <a:endParaRPr lang="en-US" sz="2400" b="1" i="0" u="none" strike="noStrike" cap="none">
              <a:solidFill>
                <a:srgbClr val="1F3864"/>
              </a:solidFill>
              <a:latin typeface="Montserrat"/>
              <a:ea typeface="Montserrat"/>
              <a:cs typeface="Montserrat"/>
              <a:sym typeface="Montserrat"/>
            </a:endParaRPr>
          </a:p>
        </p:txBody>
      </p:sp>
    </p:spTree>
    <p:extLst>
      <p:ext uri="{BB962C8B-B14F-4D97-AF65-F5344CB8AC3E}">
        <p14:creationId xmlns:p14="http://schemas.microsoft.com/office/powerpoint/2010/main" val="329134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E39B413C-F567-7438-4103-DC423BC4DAA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4" name="Google Shape;94;p1" descr="Texto&#10;&#10;Descripción generada automáticamente con confianza baja"/>
          <p:cNvPicPr preferRelativeResize="0"/>
          <p:nvPr/>
        </p:nvPicPr>
        <p:blipFill rotWithShape="1">
          <a:blip r:embed="rId8">
            <a:alphaModFix/>
          </a:blip>
          <a:srcRect/>
          <a:stretch/>
        </p:blipFill>
        <p:spPr>
          <a:xfrm>
            <a:off x="9837756" y="2845026"/>
            <a:ext cx="1598781" cy="1627385"/>
          </a:xfrm>
          <a:prstGeom prst="rect">
            <a:avLst/>
          </a:prstGeom>
          <a:noFill/>
          <a:ln>
            <a:noFill/>
          </a:ln>
        </p:spPr>
      </p:pic>
      <p:pic>
        <p:nvPicPr>
          <p:cNvPr id="2" name="Imagen 1" descr="Texto&#10;&#10;Descripción generada automáticamente">
            <a:extLst>
              <a:ext uri="{FF2B5EF4-FFF2-40B4-BE49-F238E27FC236}">
                <a16:creationId xmlns:a16="http://schemas.microsoft.com/office/drawing/2014/main" id="{90D0FB17-0D1E-4C98-174A-F65165D73165}"/>
              </a:ext>
            </a:extLst>
          </p:cNvPr>
          <p:cNvPicPr>
            <a:picLocks noChangeAspect="1"/>
          </p:cNvPicPr>
          <p:nvPr/>
        </p:nvPicPr>
        <p:blipFill>
          <a:blip r:embed="rId9"/>
          <a:stretch>
            <a:fillRect/>
          </a:stretch>
        </p:blipFill>
        <p:spPr>
          <a:xfrm>
            <a:off x="718843" y="2443244"/>
            <a:ext cx="1856697" cy="1856697"/>
          </a:xfrm>
          <a:prstGeom prst="rect">
            <a:avLst/>
          </a:prstGeom>
        </p:spPr>
      </p:pic>
      <p:pic>
        <p:nvPicPr>
          <p:cNvPr id="5" name="Imagen 4" descr="Texto&#10;&#10;Descripción generada automáticamente">
            <a:extLst>
              <a:ext uri="{FF2B5EF4-FFF2-40B4-BE49-F238E27FC236}">
                <a16:creationId xmlns:a16="http://schemas.microsoft.com/office/drawing/2014/main" id="{F39ADED7-150C-B968-1D0A-BD4EAA2F7CA3}"/>
              </a:ext>
            </a:extLst>
          </p:cNvPr>
          <p:cNvPicPr>
            <a:picLocks noChangeAspect="1"/>
          </p:cNvPicPr>
          <p:nvPr/>
        </p:nvPicPr>
        <p:blipFill>
          <a:blip r:embed="rId10"/>
          <a:stretch>
            <a:fillRect/>
          </a:stretch>
        </p:blipFill>
        <p:spPr>
          <a:xfrm>
            <a:off x="5451263" y="3817631"/>
            <a:ext cx="1766621" cy="1766621"/>
          </a:xfrm>
          <a:prstGeom prst="rect">
            <a:avLst/>
          </a:prstGeom>
        </p:spPr>
      </p:pic>
      <p:sp>
        <p:nvSpPr>
          <p:cNvPr id="7" name="CuadroTexto 6">
            <a:extLst>
              <a:ext uri="{FF2B5EF4-FFF2-40B4-BE49-F238E27FC236}">
                <a16:creationId xmlns:a16="http://schemas.microsoft.com/office/drawing/2014/main" id="{ECFC6BC1-B35C-8769-2981-404387CC6247}"/>
              </a:ext>
            </a:extLst>
          </p:cNvPr>
          <p:cNvSpPr txBox="1"/>
          <p:nvPr/>
        </p:nvSpPr>
        <p:spPr>
          <a:xfrm>
            <a:off x="718843" y="276722"/>
            <a:ext cx="7517502" cy="1246495"/>
          </a:xfrm>
          <a:prstGeom prst="rect">
            <a:avLst/>
          </a:prstGeom>
          <a:noFill/>
        </p:spPr>
        <p:txBody>
          <a:bodyPr wrap="square">
            <a:spAutoFit/>
          </a:bodyPr>
          <a:lstStyle/>
          <a:p>
            <a:r>
              <a:rPr lang="es-ES" sz="2500" b="1">
                <a:solidFill>
                  <a:srgbClr val="002060"/>
                </a:solidFill>
                <a:effectLst/>
                <a:latin typeface="Montserrat" pitchFamily="2" charset="77"/>
              </a:rPr>
              <a:t>GES: </a:t>
            </a:r>
            <a:r>
              <a:rPr lang="es-ES" sz="2500" b="0">
                <a:solidFill>
                  <a:srgbClr val="002060"/>
                </a:solidFill>
                <a:effectLst/>
                <a:latin typeface="Montserrat" pitchFamily="2" charset="77"/>
              </a:rPr>
              <a:t>“</a:t>
            </a:r>
            <a:r>
              <a:rPr lang="es-ES" sz="2500" b="0" err="1">
                <a:solidFill>
                  <a:srgbClr val="002060"/>
                </a:solidFill>
                <a:effectLst/>
                <a:latin typeface="Montserrat" pitchFamily="2" charset="77"/>
              </a:rPr>
              <a:t>The</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Gender</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Equality</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Seal</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will</a:t>
            </a:r>
            <a:r>
              <a:rPr lang="es-ES" sz="2500" b="0">
                <a:solidFill>
                  <a:srgbClr val="002060"/>
                </a:solidFill>
                <a:effectLst/>
                <a:latin typeface="Montserrat" pitchFamily="2" charset="77"/>
              </a:rPr>
              <a:t> continue </a:t>
            </a:r>
            <a:r>
              <a:rPr lang="es-ES" sz="2500" b="0" err="1">
                <a:solidFill>
                  <a:srgbClr val="002060"/>
                </a:solidFill>
                <a:effectLst/>
                <a:latin typeface="Montserrat" pitchFamily="2" charset="77"/>
              </a:rPr>
              <a:t>to</a:t>
            </a:r>
            <a:r>
              <a:rPr lang="es-ES" sz="2500" b="0">
                <a:solidFill>
                  <a:srgbClr val="002060"/>
                </a:solidFill>
                <a:effectLst/>
                <a:latin typeface="Montserrat" pitchFamily="2" charset="77"/>
              </a:rPr>
              <a:t> be </a:t>
            </a:r>
            <a:r>
              <a:rPr lang="es-ES" sz="2500" b="0" err="1">
                <a:solidFill>
                  <a:srgbClr val="002060"/>
                </a:solidFill>
                <a:effectLst/>
                <a:latin typeface="Montserrat" pitchFamily="2" charset="77"/>
              </a:rPr>
              <a:t>the</a:t>
            </a:r>
            <a:r>
              <a:rPr lang="es-ES" sz="2500" b="0">
                <a:solidFill>
                  <a:srgbClr val="002060"/>
                </a:solidFill>
                <a:effectLst/>
                <a:latin typeface="Montserrat" pitchFamily="2" charset="77"/>
              </a:rPr>
              <a:t> </a:t>
            </a:r>
            <a:r>
              <a:rPr lang="es-ES" sz="2500" b="1">
                <a:solidFill>
                  <a:srgbClr val="002060"/>
                </a:solidFill>
                <a:effectLst/>
                <a:latin typeface="Montserrat" pitchFamily="2" charset="77"/>
              </a:rPr>
              <a:t>UNDP global </a:t>
            </a:r>
            <a:r>
              <a:rPr lang="es-ES" sz="2500" b="1" err="1">
                <a:solidFill>
                  <a:srgbClr val="002060"/>
                </a:solidFill>
                <a:effectLst/>
                <a:latin typeface="Montserrat" pitchFamily="2" charset="77"/>
              </a:rPr>
              <a:t>initiative</a:t>
            </a:r>
            <a:r>
              <a:rPr lang="es-ES" sz="2500" b="1">
                <a:solidFill>
                  <a:srgbClr val="002060"/>
                </a:solidFill>
                <a:effectLst/>
                <a:latin typeface="Montserrat" pitchFamily="2" charset="77"/>
              </a:rPr>
              <a:t> </a:t>
            </a:r>
            <a:r>
              <a:rPr lang="es-ES" sz="2500" b="0" err="1">
                <a:solidFill>
                  <a:srgbClr val="002060"/>
                </a:solidFill>
                <a:effectLst/>
                <a:latin typeface="Montserrat" pitchFamily="2" charset="77"/>
              </a:rPr>
              <a:t>for</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operationalizing</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this</a:t>
            </a:r>
            <a:r>
              <a:rPr lang="es-ES" sz="2500" b="0">
                <a:solidFill>
                  <a:srgbClr val="002060"/>
                </a:solidFill>
                <a:effectLst/>
                <a:latin typeface="Montserrat" pitchFamily="2" charset="77"/>
              </a:rPr>
              <a:t> </a:t>
            </a:r>
            <a:r>
              <a:rPr lang="es-ES" sz="2500" b="0" err="1">
                <a:solidFill>
                  <a:srgbClr val="002060"/>
                </a:solidFill>
                <a:effectLst/>
                <a:latin typeface="Montserrat" pitchFamily="2" charset="77"/>
              </a:rPr>
              <a:t>strategy</a:t>
            </a:r>
            <a:r>
              <a:rPr lang="es-ES" sz="2500">
                <a:solidFill>
                  <a:srgbClr val="002060"/>
                </a:solidFill>
                <a:latin typeface="Montserrat" pitchFamily="2" charset="77"/>
              </a:rPr>
              <a:t>”</a:t>
            </a:r>
            <a:endParaRPr lang="es-ES" sz="2500">
              <a:solidFill>
                <a:srgbClr val="002060"/>
              </a:solidFill>
            </a:endParaRPr>
          </a:p>
        </p:txBody>
      </p:sp>
      <p:sp>
        <p:nvSpPr>
          <p:cNvPr id="8" name="CuadroTexto 7">
            <a:extLst>
              <a:ext uri="{FF2B5EF4-FFF2-40B4-BE49-F238E27FC236}">
                <a16:creationId xmlns:a16="http://schemas.microsoft.com/office/drawing/2014/main" id="{009DB75B-B6C7-F302-81AD-6FC3DE901D65}"/>
              </a:ext>
            </a:extLst>
          </p:cNvPr>
          <p:cNvSpPr txBox="1"/>
          <p:nvPr/>
        </p:nvSpPr>
        <p:spPr>
          <a:xfrm>
            <a:off x="1216828" y="5873391"/>
            <a:ext cx="9547741" cy="707886"/>
          </a:xfrm>
          <a:prstGeom prst="rect">
            <a:avLst/>
          </a:prstGeom>
          <a:noFill/>
        </p:spPr>
        <p:txBody>
          <a:bodyPr wrap="square" rtlCol="0">
            <a:spAutoFit/>
          </a:bodyPr>
          <a:lstStyle/>
          <a:p>
            <a:pPr algn="ctr"/>
            <a:r>
              <a:rPr lang="es-ES" sz="2000" err="1">
                <a:solidFill>
                  <a:schemeClr val="accent2"/>
                </a:solidFill>
                <a:latin typeface="Poppins" pitchFamily="2" charset="77"/>
                <a:cs typeface="Poppins" pitchFamily="2" charset="77"/>
              </a:rPr>
              <a:t>Driving</a:t>
            </a:r>
            <a:r>
              <a:rPr lang="es-ES" sz="2000">
                <a:solidFill>
                  <a:schemeClr val="accent2"/>
                </a:solidFill>
                <a:latin typeface="Poppins" pitchFamily="2" charset="77"/>
                <a:cs typeface="Poppins" pitchFamily="2" charset="77"/>
              </a:rPr>
              <a:t> </a:t>
            </a:r>
            <a:r>
              <a:rPr lang="es-ES" sz="2000" err="1">
                <a:solidFill>
                  <a:schemeClr val="accent2"/>
                </a:solidFill>
                <a:latin typeface="Poppins" pitchFamily="2" charset="77"/>
                <a:cs typeface="Poppins" pitchFamily="2" charset="77"/>
              </a:rPr>
              <a:t>gender</a:t>
            </a:r>
            <a:r>
              <a:rPr lang="es-ES" sz="2000">
                <a:solidFill>
                  <a:schemeClr val="accent2"/>
                </a:solidFill>
                <a:latin typeface="Poppins" pitchFamily="2" charset="77"/>
                <a:cs typeface="Poppins" pitchFamily="2" charset="77"/>
              </a:rPr>
              <a:t> </a:t>
            </a:r>
            <a:r>
              <a:rPr lang="es-ES" sz="2000" err="1">
                <a:solidFill>
                  <a:schemeClr val="accent2"/>
                </a:solidFill>
                <a:latin typeface="Poppins" pitchFamily="2" charset="77"/>
                <a:cs typeface="Poppins" pitchFamily="2" charset="77"/>
              </a:rPr>
              <a:t>equality</a:t>
            </a:r>
            <a:r>
              <a:rPr lang="es-ES" sz="2000">
                <a:solidFill>
                  <a:schemeClr val="accent2"/>
                </a:solidFill>
                <a:latin typeface="Poppins" pitchFamily="2" charset="77"/>
                <a:cs typeface="Poppins" pitchFamily="2" charset="77"/>
              </a:rPr>
              <a:t> </a:t>
            </a:r>
            <a:r>
              <a:rPr lang="es-ES" sz="2000" err="1">
                <a:solidFill>
                  <a:schemeClr val="accent2"/>
                </a:solidFill>
                <a:latin typeface="Poppins" pitchFamily="2" charset="77"/>
                <a:cs typeface="Poppins" pitchFamily="2" charset="77"/>
              </a:rPr>
              <a:t>accross</a:t>
            </a:r>
            <a:r>
              <a:rPr lang="es-ES" sz="2000">
                <a:solidFill>
                  <a:schemeClr val="accent2"/>
                </a:solidFill>
                <a:latin typeface="Poppins" pitchFamily="2" charset="77"/>
                <a:cs typeface="Poppins" pitchFamily="2" charset="77"/>
              </a:rPr>
              <a:t> </a:t>
            </a:r>
            <a:r>
              <a:rPr lang="es-ES" sz="2000" err="1">
                <a:solidFill>
                  <a:schemeClr val="accent2"/>
                </a:solidFill>
                <a:latin typeface="Poppins" pitchFamily="2" charset="77"/>
                <a:cs typeface="Poppins" pitchFamily="2" charset="77"/>
              </a:rPr>
              <a:t>who</a:t>
            </a:r>
            <a:r>
              <a:rPr lang="es-ES" sz="2000">
                <a:solidFill>
                  <a:schemeClr val="accent2"/>
                </a:solidFill>
                <a:latin typeface="Poppins" pitchFamily="2" charset="77"/>
                <a:cs typeface="Poppins" pitchFamily="2" charset="77"/>
              </a:rPr>
              <a:t> </a:t>
            </a:r>
            <a:r>
              <a:rPr lang="es-ES" sz="2000" b="1">
                <a:solidFill>
                  <a:schemeClr val="accent2"/>
                </a:solidFill>
                <a:latin typeface="Poppins" pitchFamily="2" charset="77"/>
                <a:cs typeface="Poppins" pitchFamily="2" charset="77"/>
              </a:rPr>
              <a:t>WE ARE</a:t>
            </a:r>
            <a:r>
              <a:rPr lang="es-ES" sz="2000">
                <a:solidFill>
                  <a:schemeClr val="accent2"/>
                </a:solidFill>
                <a:latin typeface="Poppins" pitchFamily="2" charset="77"/>
                <a:cs typeface="Poppins" pitchFamily="2" charset="77"/>
              </a:rPr>
              <a:t>, </a:t>
            </a:r>
            <a:r>
              <a:rPr lang="es-ES" sz="2000" b="1">
                <a:solidFill>
                  <a:schemeClr val="accent2"/>
                </a:solidFill>
                <a:latin typeface="Poppins" pitchFamily="2" charset="77"/>
                <a:cs typeface="Poppins" pitchFamily="2" charset="77"/>
              </a:rPr>
              <a:t>WHAT WE DO </a:t>
            </a:r>
            <a:r>
              <a:rPr lang="es-ES" sz="2000">
                <a:solidFill>
                  <a:schemeClr val="accent2"/>
                </a:solidFill>
                <a:latin typeface="Poppins" pitchFamily="2" charset="77"/>
                <a:cs typeface="Poppins" pitchFamily="2" charset="77"/>
              </a:rPr>
              <a:t>and </a:t>
            </a:r>
            <a:r>
              <a:rPr lang="es-ES" sz="2000" b="1">
                <a:solidFill>
                  <a:schemeClr val="accent2"/>
                </a:solidFill>
                <a:latin typeface="Poppins" pitchFamily="2" charset="77"/>
                <a:cs typeface="Poppins" pitchFamily="2" charset="77"/>
              </a:rPr>
              <a:t>WHO WE WORK </a:t>
            </a:r>
            <a:r>
              <a:rPr lang="es-ES" sz="2000" err="1">
                <a:solidFill>
                  <a:schemeClr val="accent2"/>
                </a:solidFill>
                <a:latin typeface="Poppins" pitchFamily="2" charset="77"/>
                <a:cs typeface="Poppins" pitchFamily="2" charset="77"/>
              </a:rPr>
              <a:t>with</a:t>
            </a:r>
            <a:endParaRPr lang="es-ES" sz="2000">
              <a:solidFill>
                <a:schemeClr val="accent2"/>
              </a:solidFill>
              <a:latin typeface="Poppins" pitchFamily="2" charset="77"/>
              <a:cs typeface="Poppins" pitchFamily="2" charset="77"/>
            </a:endParaRPr>
          </a:p>
        </p:txBody>
      </p:sp>
      <p:sp>
        <p:nvSpPr>
          <p:cNvPr id="9" name="CuadroTexto 8">
            <a:extLst>
              <a:ext uri="{FF2B5EF4-FFF2-40B4-BE49-F238E27FC236}">
                <a16:creationId xmlns:a16="http://schemas.microsoft.com/office/drawing/2014/main" id="{F4458F28-C788-2183-AE5E-B6446FAE3AD5}"/>
              </a:ext>
            </a:extLst>
          </p:cNvPr>
          <p:cNvSpPr txBox="1"/>
          <p:nvPr/>
        </p:nvSpPr>
        <p:spPr>
          <a:xfrm>
            <a:off x="2912529" y="3898716"/>
            <a:ext cx="1408386" cy="369332"/>
          </a:xfrm>
          <a:prstGeom prst="rect">
            <a:avLst/>
          </a:prstGeom>
          <a:noFill/>
        </p:spPr>
        <p:txBody>
          <a:bodyPr wrap="square" rtlCol="0">
            <a:spAutoFit/>
          </a:bodyPr>
          <a:lstStyle/>
          <a:p>
            <a:r>
              <a:rPr lang="es-ES" sz="1800" b="1">
                <a:solidFill>
                  <a:schemeClr val="accent2"/>
                </a:solidFill>
                <a:latin typeface="Poppins" pitchFamily="2" charset="77"/>
                <a:cs typeface="Poppins" pitchFamily="2" charset="77"/>
              </a:rPr>
              <a:t>2009</a:t>
            </a:r>
          </a:p>
        </p:txBody>
      </p:sp>
      <p:sp>
        <p:nvSpPr>
          <p:cNvPr id="10" name="CuadroTexto 9">
            <a:extLst>
              <a:ext uri="{FF2B5EF4-FFF2-40B4-BE49-F238E27FC236}">
                <a16:creationId xmlns:a16="http://schemas.microsoft.com/office/drawing/2014/main" id="{987472E7-C777-25E2-67C9-1399D49AF234}"/>
              </a:ext>
            </a:extLst>
          </p:cNvPr>
          <p:cNvSpPr txBox="1"/>
          <p:nvPr/>
        </p:nvSpPr>
        <p:spPr>
          <a:xfrm>
            <a:off x="5694902" y="2758160"/>
            <a:ext cx="1408386" cy="369332"/>
          </a:xfrm>
          <a:prstGeom prst="rect">
            <a:avLst/>
          </a:prstGeom>
          <a:noFill/>
        </p:spPr>
        <p:txBody>
          <a:bodyPr wrap="square" rtlCol="0">
            <a:spAutoFit/>
          </a:bodyPr>
          <a:lstStyle/>
          <a:p>
            <a:r>
              <a:rPr lang="es-ES" sz="1800" b="1">
                <a:solidFill>
                  <a:schemeClr val="accent2"/>
                </a:solidFill>
                <a:latin typeface="Poppins" pitchFamily="2" charset="77"/>
                <a:cs typeface="Poppins" pitchFamily="2" charset="77"/>
              </a:rPr>
              <a:t>2012</a:t>
            </a:r>
          </a:p>
        </p:txBody>
      </p:sp>
      <p:sp>
        <p:nvSpPr>
          <p:cNvPr id="11" name="CuadroTexto 10">
            <a:extLst>
              <a:ext uri="{FF2B5EF4-FFF2-40B4-BE49-F238E27FC236}">
                <a16:creationId xmlns:a16="http://schemas.microsoft.com/office/drawing/2014/main" id="{738CA858-D81D-24C8-9847-E2F0C7CFDDAD}"/>
              </a:ext>
            </a:extLst>
          </p:cNvPr>
          <p:cNvSpPr txBox="1"/>
          <p:nvPr/>
        </p:nvSpPr>
        <p:spPr>
          <a:xfrm>
            <a:off x="7968005" y="1904636"/>
            <a:ext cx="1408386" cy="369332"/>
          </a:xfrm>
          <a:prstGeom prst="rect">
            <a:avLst/>
          </a:prstGeom>
          <a:noFill/>
        </p:spPr>
        <p:txBody>
          <a:bodyPr wrap="square" rtlCol="0">
            <a:spAutoFit/>
          </a:bodyPr>
          <a:lstStyle/>
          <a:p>
            <a:r>
              <a:rPr lang="es-ES" sz="1800" b="1">
                <a:solidFill>
                  <a:schemeClr val="accent2"/>
                </a:solidFill>
                <a:latin typeface="Poppins" pitchFamily="2" charset="77"/>
                <a:cs typeface="Poppins" pitchFamily="2" charset="77"/>
              </a:rPr>
              <a:t>2018</a:t>
            </a:r>
          </a:p>
        </p:txBody>
      </p:sp>
    </p:spTree>
    <p:extLst>
      <p:ext uri="{BB962C8B-B14F-4D97-AF65-F5344CB8AC3E}">
        <p14:creationId xmlns:p14="http://schemas.microsoft.com/office/powerpoint/2010/main" val="2685058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3524892" y="5386767"/>
            <a:ext cx="377190" cy="1085747"/>
          </a:xfrm>
          <a:custGeom>
            <a:avLst/>
            <a:gdLst/>
            <a:ahLst/>
            <a:cxnLst/>
            <a:rect l="l" t="t" r="r" b="b"/>
            <a:pathLst>
              <a:path w="565785" h="1628621">
                <a:moveTo>
                  <a:pt x="0" y="0"/>
                </a:moveTo>
                <a:lnTo>
                  <a:pt x="565785" y="0"/>
                </a:lnTo>
                <a:lnTo>
                  <a:pt x="565785" y="1628621"/>
                </a:lnTo>
                <a:lnTo>
                  <a:pt x="0" y="1628621"/>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b="-152655"/>
            </a:stretch>
          </a:blipFill>
        </p:spPr>
        <p:txBody>
          <a:bodyPr/>
          <a:lstStyle/>
          <a:p>
            <a:endParaRPr lang="es-ES" sz="933"/>
          </a:p>
        </p:txBody>
      </p:sp>
      <p:grpSp>
        <p:nvGrpSpPr>
          <p:cNvPr id="14" name="Group 14"/>
          <p:cNvGrpSpPr/>
          <p:nvPr/>
        </p:nvGrpSpPr>
        <p:grpSpPr>
          <a:xfrm>
            <a:off x="449219" y="458523"/>
            <a:ext cx="3452863" cy="4860965"/>
            <a:chOff x="0" y="-1193434"/>
            <a:chExt cx="6905726" cy="9721929"/>
          </a:xfrm>
        </p:grpSpPr>
        <p:sp>
          <p:nvSpPr>
            <p:cNvPr id="15" name="TextBox 15"/>
            <p:cNvSpPr txBox="1"/>
            <p:nvPr/>
          </p:nvSpPr>
          <p:spPr>
            <a:xfrm>
              <a:off x="0" y="-1193434"/>
              <a:ext cx="6905726" cy="1154162"/>
            </a:xfrm>
            <a:prstGeom prst="rect">
              <a:avLst/>
            </a:prstGeom>
          </p:spPr>
          <p:txBody>
            <a:bodyPr lIns="0" tIns="0" rIns="0" bIns="0" rtlCol="0" anchor="t">
              <a:spAutoFit/>
            </a:bodyPr>
            <a:lstStyle/>
            <a:p>
              <a:pPr>
                <a:lnSpc>
                  <a:spcPts val="4480"/>
                </a:lnSpc>
              </a:pPr>
              <a:r>
                <a:rPr lang="en-US" sz="4000">
                  <a:solidFill>
                    <a:srgbClr val="002060"/>
                  </a:solidFill>
                  <a:latin typeface="Poppins"/>
                </a:rPr>
                <a:t>Status 2024</a:t>
              </a:r>
            </a:p>
          </p:txBody>
        </p:sp>
        <p:sp>
          <p:nvSpPr>
            <p:cNvPr id="16" name="TextBox 16"/>
            <p:cNvSpPr txBox="1"/>
            <p:nvPr/>
          </p:nvSpPr>
          <p:spPr>
            <a:xfrm>
              <a:off x="1366192" y="1753658"/>
              <a:ext cx="3179884" cy="634148"/>
            </a:xfrm>
            <a:prstGeom prst="rect">
              <a:avLst/>
            </a:prstGeom>
          </p:spPr>
          <p:txBody>
            <a:bodyPr lIns="0" tIns="0" rIns="0" bIns="0" rtlCol="0" anchor="t">
              <a:spAutoFit/>
            </a:bodyPr>
            <a:lstStyle/>
            <a:p>
              <a:pPr>
                <a:lnSpc>
                  <a:spcPts val="2613"/>
                </a:lnSpc>
              </a:pPr>
              <a:r>
                <a:rPr lang="en-US" sz="1866">
                  <a:solidFill>
                    <a:srgbClr val="213A7A"/>
                  </a:solidFill>
                  <a:latin typeface="Poppins"/>
                </a:rPr>
                <a:t>COUNTRIES</a:t>
              </a:r>
            </a:p>
          </p:txBody>
        </p:sp>
        <p:sp>
          <p:nvSpPr>
            <p:cNvPr id="17" name="TextBox 17"/>
            <p:cNvSpPr txBox="1"/>
            <p:nvPr/>
          </p:nvSpPr>
          <p:spPr>
            <a:xfrm>
              <a:off x="0" y="1495426"/>
              <a:ext cx="1205250" cy="1095428"/>
            </a:xfrm>
            <a:prstGeom prst="rect">
              <a:avLst/>
            </a:prstGeom>
          </p:spPr>
          <p:txBody>
            <a:bodyPr lIns="0" tIns="0" rIns="0" bIns="0" rtlCol="0" anchor="t">
              <a:spAutoFit/>
            </a:bodyPr>
            <a:lstStyle/>
            <a:p>
              <a:pPr algn="r">
                <a:lnSpc>
                  <a:spcPts val="4480"/>
                </a:lnSpc>
              </a:pPr>
              <a:r>
                <a:rPr lang="en-US" sz="3200">
                  <a:solidFill>
                    <a:srgbClr val="213A7A"/>
                  </a:solidFill>
                  <a:latin typeface="Poppins Bold"/>
                </a:rPr>
                <a:t>30</a:t>
              </a:r>
            </a:p>
          </p:txBody>
        </p:sp>
        <p:sp>
          <p:nvSpPr>
            <p:cNvPr id="18" name="TextBox 18"/>
            <p:cNvSpPr txBox="1"/>
            <p:nvPr/>
          </p:nvSpPr>
          <p:spPr>
            <a:xfrm>
              <a:off x="1366192" y="3226820"/>
              <a:ext cx="4463652" cy="634148"/>
            </a:xfrm>
            <a:prstGeom prst="rect">
              <a:avLst/>
            </a:prstGeom>
          </p:spPr>
          <p:txBody>
            <a:bodyPr lIns="0" tIns="0" rIns="0" bIns="0" rtlCol="0" anchor="t">
              <a:spAutoFit/>
            </a:bodyPr>
            <a:lstStyle/>
            <a:p>
              <a:pPr>
                <a:lnSpc>
                  <a:spcPts val="2613"/>
                </a:lnSpc>
              </a:pPr>
              <a:r>
                <a:rPr lang="en-US" sz="1866">
                  <a:solidFill>
                    <a:srgbClr val="213A7A"/>
                  </a:solidFill>
                  <a:latin typeface="Poppins"/>
                </a:rPr>
                <a:t>INSTITUTIONS</a:t>
              </a:r>
            </a:p>
          </p:txBody>
        </p:sp>
        <p:sp>
          <p:nvSpPr>
            <p:cNvPr id="19" name="TextBox 19"/>
            <p:cNvSpPr txBox="1"/>
            <p:nvPr/>
          </p:nvSpPr>
          <p:spPr>
            <a:xfrm>
              <a:off x="1455116" y="4602569"/>
              <a:ext cx="2874036" cy="634148"/>
            </a:xfrm>
            <a:prstGeom prst="rect">
              <a:avLst/>
            </a:prstGeom>
          </p:spPr>
          <p:txBody>
            <a:bodyPr lIns="0" tIns="0" rIns="0" bIns="0" rtlCol="0" anchor="t">
              <a:spAutoFit/>
            </a:bodyPr>
            <a:lstStyle/>
            <a:p>
              <a:pPr>
                <a:lnSpc>
                  <a:spcPts val="2613"/>
                </a:lnSpc>
              </a:pPr>
              <a:r>
                <a:rPr lang="en-US" sz="1866">
                  <a:solidFill>
                    <a:srgbClr val="213A7A"/>
                  </a:solidFill>
                  <a:latin typeface="Poppins"/>
                </a:rPr>
                <a:t>GOLD</a:t>
              </a:r>
            </a:p>
          </p:txBody>
        </p:sp>
        <p:sp>
          <p:nvSpPr>
            <p:cNvPr id="20" name="TextBox 20"/>
            <p:cNvSpPr txBox="1"/>
            <p:nvPr/>
          </p:nvSpPr>
          <p:spPr>
            <a:xfrm>
              <a:off x="65624" y="2971166"/>
              <a:ext cx="1139628" cy="1095428"/>
            </a:xfrm>
            <a:prstGeom prst="rect">
              <a:avLst/>
            </a:prstGeom>
          </p:spPr>
          <p:txBody>
            <a:bodyPr lIns="0" tIns="0" rIns="0" bIns="0" rtlCol="0" anchor="t">
              <a:spAutoFit/>
            </a:bodyPr>
            <a:lstStyle/>
            <a:p>
              <a:pPr algn="r">
                <a:lnSpc>
                  <a:spcPts val="4480"/>
                </a:lnSpc>
              </a:pPr>
              <a:r>
                <a:rPr lang="en-US" sz="3200">
                  <a:solidFill>
                    <a:srgbClr val="213A7A"/>
                  </a:solidFill>
                  <a:latin typeface="Poppins Bold"/>
                </a:rPr>
                <a:t>91</a:t>
              </a:r>
            </a:p>
          </p:txBody>
        </p:sp>
        <p:sp>
          <p:nvSpPr>
            <p:cNvPr id="21" name="TextBox 21"/>
            <p:cNvSpPr txBox="1"/>
            <p:nvPr/>
          </p:nvSpPr>
          <p:spPr>
            <a:xfrm>
              <a:off x="226566" y="4446903"/>
              <a:ext cx="978684" cy="1095428"/>
            </a:xfrm>
            <a:prstGeom prst="rect">
              <a:avLst/>
            </a:prstGeom>
          </p:spPr>
          <p:txBody>
            <a:bodyPr lIns="0" tIns="0" rIns="0" bIns="0" rtlCol="0" anchor="t">
              <a:spAutoFit/>
            </a:bodyPr>
            <a:lstStyle/>
            <a:p>
              <a:pPr algn="r">
                <a:lnSpc>
                  <a:spcPts val="4480"/>
                </a:lnSpc>
              </a:pPr>
              <a:r>
                <a:rPr lang="en-US" sz="3200">
                  <a:solidFill>
                    <a:srgbClr val="213A7A"/>
                  </a:solidFill>
                  <a:latin typeface="Poppins Bold"/>
                </a:rPr>
                <a:t>6</a:t>
              </a:r>
            </a:p>
          </p:txBody>
        </p:sp>
        <p:sp>
          <p:nvSpPr>
            <p:cNvPr id="22" name="TextBox 22"/>
            <p:cNvSpPr txBox="1"/>
            <p:nvPr/>
          </p:nvSpPr>
          <p:spPr>
            <a:xfrm>
              <a:off x="226566" y="5960743"/>
              <a:ext cx="978684" cy="1095428"/>
            </a:xfrm>
            <a:prstGeom prst="rect">
              <a:avLst/>
            </a:prstGeom>
          </p:spPr>
          <p:txBody>
            <a:bodyPr lIns="0" tIns="0" rIns="0" bIns="0" rtlCol="0" anchor="t">
              <a:spAutoFit/>
            </a:bodyPr>
            <a:lstStyle/>
            <a:p>
              <a:pPr algn="r">
                <a:lnSpc>
                  <a:spcPts val="4480"/>
                </a:lnSpc>
              </a:pPr>
              <a:r>
                <a:rPr lang="en-US" sz="3200">
                  <a:solidFill>
                    <a:srgbClr val="213A7A"/>
                  </a:solidFill>
                  <a:latin typeface="Poppins Bold"/>
                </a:rPr>
                <a:t>7</a:t>
              </a:r>
            </a:p>
          </p:txBody>
        </p:sp>
        <p:sp>
          <p:nvSpPr>
            <p:cNvPr id="23" name="TextBox 23"/>
            <p:cNvSpPr txBox="1"/>
            <p:nvPr/>
          </p:nvSpPr>
          <p:spPr>
            <a:xfrm>
              <a:off x="226566" y="7433067"/>
              <a:ext cx="978684" cy="1095428"/>
            </a:xfrm>
            <a:prstGeom prst="rect">
              <a:avLst/>
            </a:prstGeom>
          </p:spPr>
          <p:txBody>
            <a:bodyPr lIns="0" tIns="0" rIns="0" bIns="0" rtlCol="0" anchor="t">
              <a:spAutoFit/>
            </a:bodyPr>
            <a:lstStyle/>
            <a:p>
              <a:pPr algn="r">
                <a:lnSpc>
                  <a:spcPts val="4480"/>
                </a:lnSpc>
              </a:pPr>
              <a:r>
                <a:rPr lang="en-US" sz="3200">
                  <a:solidFill>
                    <a:srgbClr val="213A7A"/>
                  </a:solidFill>
                  <a:latin typeface="Poppins Bold"/>
                </a:rPr>
                <a:t>7</a:t>
              </a:r>
            </a:p>
          </p:txBody>
        </p:sp>
        <p:sp>
          <p:nvSpPr>
            <p:cNvPr id="24" name="TextBox 24"/>
            <p:cNvSpPr txBox="1"/>
            <p:nvPr/>
          </p:nvSpPr>
          <p:spPr>
            <a:xfrm>
              <a:off x="1366192" y="6143455"/>
              <a:ext cx="3051888" cy="634148"/>
            </a:xfrm>
            <a:prstGeom prst="rect">
              <a:avLst/>
            </a:prstGeom>
          </p:spPr>
          <p:txBody>
            <a:bodyPr lIns="0" tIns="0" rIns="0" bIns="0" rtlCol="0" anchor="t">
              <a:spAutoFit/>
            </a:bodyPr>
            <a:lstStyle/>
            <a:p>
              <a:pPr>
                <a:lnSpc>
                  <a:spcPts val="2613"/>
                </a:lnSpc>
              </a:pPr>
              <a:r>
                <a:rPr lang="en-US" sz="1866">
                  <a:solidFill>
                    <a:srgbClr val="213A7A"/>
                  </a:solidFill>
                  <a:latin typeface="Poppins"/>
                </a:rPr>
                <a:t>SILVER</a:t>
              </a:r>
            </a:p>
          </p:txBody>
        </p:sp>
        <p:sp>
          <p:nvSpPr>
            <p:cNvPr id="25" name="TextBox 25"/>
            <p:cNvSpPr txBox="1"/>
            <p:nvPr/>
          </p:nvSpPr>
          <p:spPr>
            <a:xfrm>
              <a:off x="1366192" y="7586175"/>
              <a:ext cx="3246144" cy="634148"/>
            </a:xfrm>
            <a:prstGeom prst="rect">
              <a:avLst/>
            </a:prstGeom>
          </p:spPr>
          <p:txBody>
            <a:bodyPr lIns="0" tIns="0" rIns="0" bIns="0" rtlCol="0" anchor="t">
              <a:spAutoFit/>
            </a:bodyPr>
            <a:lstStyle/>
            <a:p>
              <a:pPr>
                <a:lnSpc>
                  <a:spcPts val="2613"/>
                </a:lnSpc>
              </a:pPr>
              <a:r>
                <a:rPr lang="en-US" sz="1866">
                  <a:solidFill>
                    <a:srgbClr val="213A7A"/>
                  </a:solidFill>
                  <a:latin typeface="Poppins"/>
                </a:rPr>
                <a:t>BRONZE</a:t>
              </a:r>
            </a:p>
          </p:txBody>
        </p:sp>
      </p:grpSp>
      <p:sp>
        <p:nvSpPr>
          <p:cNvPr id="26" name="TextBox 26"/>
          <p:cNvSpPr txBox="1"/>
          <p:nvPr/>
        </p:nvSpPr>
        <p:spPr>
          <a:xfrm>
            <a:off x="4035788" y="5376859"/>
            <a:ext cx="1232358" cy="419538"/>
          </a:xfrm>
          <a:prstGeom prst="rect">
            <a:avLst/>
          </a:prstGeom>
        </p:spPr>
        <p:txBody>
          <a:bodyPr lIns="0" tIns="0" rIns="0" bIns="0" rtlCol="0" anchor="t">
            <a:spAutoFit/>
          </a:bodyPr>
          <a:lstStyle/>
          <a:p>
            <a:pPr>
              <a:lnSpc>
                <a:spcPts val="1680"/>
              </a:lnSpc>
            </a:pPr>
            <a:r>
              <a:rPr lang="en-US" sz="1200">
                <a:solidFill>
                  <a:srgbClr val="FFFFFF"/>
                </a:solidFill>
                <a:latin typeface="Montserrat Bold"/>
              </a:rPr>
              <a:t>Institutions awarded</a:t>
            </a:r>
          </a:p>
        </p:txBody>
      </p:sp>
      <p:sp>
        <p:nvSpPr>
          <p:cNvPr id="27" name="TextBox 27"/>
          <p:cNvSpPr txBox="1"/>
          <p:nvPr/>
        </p:nvSpPr>
        <p:spPr>
          <a:xfrm>
            <a:off x="4035788" y="6057721"/>
            <a:ext cx="1359006" cy="201530"/>
          </a:xfrm>
          <a:prstGeom prst="rect">
            <a:avLst/>
          </a:prstGeom>
        </p:spPr>
        <p:txBody>
          <a:bodyPr lIns="0" tIns="0" rIns="0" bIns="0" rtlCol="0" anchor="t">
            <a:spAutoFit/>
          </a:bodyPr>
          <a:lstStyle/>
          <a:p>
            <a:pPr>
              <a:lnSpc>
                <a:spcPts val="1680"/>
              </a:lnSpc>
            </a:pPr>
            <a:r>
              <a:rPr lang="en-US" sz="1200">
                <a:solidFill>
                  <a:srgbClr val="FFFFFF"/>
                </a:solidFill>
                <a:latin typeface="Montserrat Bold"/>
              </a:rPr>
              <a:t>In progress</a:t>
            </a:r>
          </a:p>
        </p:txBody>
      </p:sp>
      <p:sp>
        <p:nvSpPr>
          <p:cNvPr id="28" name="TextBox 23">
            <a:extLst>
              <a:ext uri="{FF2B5EF4-FFF2-40B4-BE49-F238E27FC236}">
                <a16:creationId xmlns:a16="http://schemas.microsoft.com/office/drawing/2014/main" id="{C82F7A7C-EB24-C13D-54BD-9282551EC551}"/>
              </a:ext>
            </a:extLst>
          </p:cNvPr>
          <p:cNvSpPr txBox="1"/>
          <p:nvPr/>
        </p:nvSpPr>
        <p:spPr>
          <a:xfrm>
            <a:off x="335462" y="5505005"/>
            <a:ext cx="489342" cy="547714"/>
          </a:xfrm>
          <a:prstGeom prst="rect">
            <a:avLst/>
          </a:prstGeom>
        </p:spPr>
        <p:txBody>
          <a:bodyPr lIns="0" tIns="0" rIns="0" bIns="0" rtlCol="0" anchor="t">
            <a:spAutoFit/>
          </a:bodyPr>
          <a:lstStyle/>
          <a:p>
            <a:pPr algn="r">
              <a:lnSpc>
                <a:spcPts val="4480"/>
              </a:lnSpc>
            </a:pPr>
            <a:r>
              <a:rPr lang="en-US" sz="3200">
                <a:solidFill>
                  <a:srgbClr val="00B0F0"/>
                </a:solidFill>
                <a:latin typeface="Poppins Bold"/>
              </a:rPr>
              <a:t>3 </a:t>
            </a:r>
            <a:r>
              <a:rPr lang="en-US" sz="3200">
                <a:solidFill>
                  <a:srgbClr val="213A7A"/>
                </a:solidFill>
                <a:latin typeface="Poppins Bold"/>
              </a:rPr>
              <a:t> </a:t>
            </a:r>
          </a:p>
        </p:txBody>
      </p:sp>
      <p:sp>
        <p:nvSpPr>
          <p:cNvPr id="30" name="TextBox 21">
            <a:extLst>
              <a:ext uri="{FF2B5EF4-FFF2-40B4-BE49-F238E27FC236}">
                <a16:creationId xmlns:a16="http://schemas.microsoft.com/office/drawing/2014/main" id="{87018811-134A-4F83-4DCA-E568BDEECAA5}"/>
              </a:ext>
            </a:extLst>
          </p:cNvPr>
          <p:cNvSpPr txBox="1"/>
          <p:nvPr/>
        </p:nvSpPr>
        <p:spPr>
          <a:xfrm>
            <a:off x="-93470" y="5666659"/>
            <a:ext cx="3644241" cy="288284"/>
          </a:xfrm>
          <a:prstGeom prst="rect">
            <a:avLst/>
          </a:prstGeom>
        </p:spPr>
        <p:txBody>
          <a:bodyPr lIns="0" tIns="0" rIns="0" bIns="0" rtlCol="0" anchor="t">
            <a:spAutoFit/>
          </a:bodyPr>
          <a:lstStyle/>
          <a:p>
            <a:pPr algn="ctr">
              <a:lnSpc>
                <a:spcPts val="2346"/>
              </a:lnSpc>
            </a:pPr>
            <a:r>
              <a:rPr lang="en-US" sz="1867">
                <a:solidFill>
                  <a:srgbClr val="00B0F0"/>
                </a:solidFill>
                <a:latin typeface="Poppins"/>
              </a:rPr>
              <a:t>NOT AWARDED</a:t>
            </a:r>
          </a:p>
        </p:txBody>
      </p:sp>
      <p:pic>
        <p:nvPicPr>
          <p:cNvPr id="8" name="Picture 12" descr="A map of the world&#10;&#10;Description automatically generated">
            <a:extLst>
              <a:ext uri="{FF2B5EF4-FFF2-40B4-BE49-F238E27FC236}">
                <a16:creationId xmlns:a16="http://schemas.microsoft.com/office/drawing/2014/main" id="{0CB9FD65-5FA1-E7C3-DCA0-D14BD3C44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219" y="1308317"/>
            <a:ext cx="8682054" cy="4883655"/>
          </a:xfrm>
          <a:prstGeom prst="rect">
            <a:avLst/>
          </a:prstGeom>
        </p:spPr>
      </p:pic>
      <p:sp>
        <p:nvSpPr>
          <p:cNvPr id="13" name="TextBox 11">
            <a:extLst>
              <a:ext uri="{FF2B5EF4-FFF2-40B4-BE49-F238E27FC236}">
                <a16:creationId xmlns:a16="http://schemas.microsoft.com/office/drawing/2014/main" id="{DDEAB6CB-15CE-F8C3-18E9-03187B1481C3}"/>
              </a:ext>
            </a:extLst>
          </p:cNvPr>
          <p:cNvSpPr txBox="1"/>
          <p:nvPr/>
        </p:nvSpPr>
        <p:spPr>
          <a:xfrm flipV="1">
            <a:off x="252519" y="666028"/>
            <a:ext cx="2882112" cy="119133"/>
          </a:xfrm>
          <a:prstGeom prst="rect">
            <a:avLst/>
          </a:prstGeom>
        </p:spPr>
        <p:txBody>
          <a:bodyPr lIns="33867" tIns="33867" rIns="33867" bIns="33867" rtlCol="0" anchor="ctr"/>
          <a:lstStyle/>
          <a:p>
            <a:pPr algn="ctr">
              <a:lnSpc>
                <a:spcPts val="1773"/>
              </a:lnSpc>
              <a:spcBef>
                <a:spcPct val="0"/>
              </a:spcBef>
            </a:pPr>
            <a:endParaRPr sz="933"/>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616527" y="1373199"/>
            <a:ext cx="5593773" cy="6132408"/>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Poppins" pitchFamily="2" charset="77"/>
                <a:cs typeface="Poppins" pitchFamily="2" charset="77"/>
              </a:rPr>
              <a:t>If you have not already done so, please write in the chat:</a:t>
            </a:r>
          </a:p>
          <a:p>
            <a:endParaRPr lang="en-US" sz="2400" b="1">
              <a:solidFill>
                <a:srgbClr val="002060"/>
              </a:solidFill>
              <a:latin typeface="Poppins" pitchFamily="2" charset="77"/>
              <a:cs typeface="Poppins" pitchFamily="2" charset="77"/>
            </a:endParaRPr>
          </a:p>
          <a:p>
            <a:pPr marL="342900" indent="-342900">
              <a:buFont typeface="Arial" panose="020B0604020202020204" pitchFamily="34" charset="0"/>
              <a:buChar char="•"/>
            </a:pPr>
            <a:r>
              <a:rPr lang="en-US" sz="2400" b="1">
                <a:solidFill>
                  <a:schemeClr val="accent2"/>
                </a:solidFill>
                <a:latin typeface="Poppins" pitchFamily="2" charset="77"/>
                <a:cs typeface="Poppins" pitchFamily="2" charset="77"/>
              </a:rPr>
              <a:t>Your name</a:t>
            </a:r>
          </a:p>
          <a:p>
            <a:pPr marL="342900" indent="-342900">
              <a:buFont typeface="Arial" panose="020B0604020202020204" pitchFamily="34" charset="0"/>
              <a:buChar char="•"/>
            </a:pPr>
            <a:endParaRPr lang="en-US" sz="2400" b="1">
              <a:solidFill>
                <a:schemeClr val="accent2"/>
              </a:solidFill>
              <a:latin typeface="Poppins" pitchFamily="2" charset="77"/>
              <a:cs typeface="Poppins" pitchFamily="2" charset="77"/>
            </a:endParaRPr>
          </a:p>
          <a:p>
            <a:pPr marL="342900" indent="-342900">
              <a:buFont typeface="Arial" panose="020B0604020202020204" pitchFamily="34" charset="0"/>
              <a:buChar char="•"/>
            </a:pPr>
            <a:r>
              <a:rPr lang="en-US" sz="2400" b="1">
                <a:solidFill>
                  <a:schemeClr val="accent2"/>
                </a:solidFill>
                <a:latin typeface="Poppins" pitchFamily="2" charset="77"/>
                <a:cs typeface="Poppins" pitchFamily="2" charset="77"/>
              </a:rPr>
              <a:t>Function</a:t>
            </a:r>
          </a:p>
          <a:p>
            <a:pPr marL="342900" indent="-342900">
              <a:buFont typeface="Arial" panose="020B0604020202020204" pitchFamily="34" charset="0"/>
              <a:buChar char="•"/>
            </a:pPr>
            <a:endParaRPr lang="en-US" sz="2400" b="1">
              <a:solidFill>
                <a:schemeClr val="accent2"/>
              </a:solidFill>
              <a:latin typeface="Poppins" pitchFamily="2" charset="77"/>
              <a:cs typeface="Poppins" pitchFamily="2" charset="77"/>
            </a:endParaRPr>
          </a:p>
          <a:p>
            <a:pPr marL="342900" indent="-342900">
              <a:buFont typeface="Arial" panose="020B0604020202020204" pitchFamily="34" charset="0"/>
              <a:buChar char="•"/>
            </a:pPr>
            <a:r>
              <a:rPr lang="en-US" sz="2400" b="1">
                <a:solidFill>
                  <a:schemeClr val="accent2"/>
                </a:solidFill>
                <a:latin typeface="Poppins" pitchFamily="2" charset="77"/>
                <a:cs typeface="Poppins" pitchFamily="2" charset="77"/>
              </a:rPr>
              <a:t>Country you represent</a:t>
            </a:r>
          </a:p>
          <a:p>
            <a:pPr marL="342900" indent="-342900">
              <a:buFont typeface="Arial" panose="020B0604020202020204" pitchFamily="34" charset="0"/>
              <a:buChar char="•"/>
            </a:pPr>
            <a:endParaRPr lang="en-US" sz="2400" b="1">
              <a:solidFill>
                <a:schemeClr val="accent2"/>
              </a:solidFill>
              <a:latin typeface="Poppins" pitchFamily="2" charset="77"/>
              <a:cs typeface="Poppins" pitchFamily="2" charset="77"/>
            </a:endParaRPr>
          </a:p>
          <a:p>
            <a:pPr marL="342900" indent="-342900">
              <a:buFont typeface="Arial" panose="020B0604020202020204" pitchFamily="34" charset="0"/>
              <a:buChar char="•"/>
            </a:pPr>
            <a:r>
              <a:rPr lang="en-US" sz="2400" b="1">
                <a:solidFill>
                  <a:schemeClr val="accent2"/>
                </a:solidFill>
                <a:latin typeface="Poppins" pitchFamily="2" charset="77"/>
                <a:cs typeface="Poppins" pitchFamily="2" charset="77"/>
              </a:rPr>
              <a:t>The first thing that made you smile today</a:t>
            </a:r>
          </a:p>
          <a:p>
            <a:pPr marL="342900" indent="-342900">
              <a:buFont typeface="Arial" panose="020B0604020202020204" pitchFamily="34" charset="0"/>
              <a:buChar char="•"/>
            </a:pPr>
            <a:endParaRPr lang="en-US" sz="2400" b="1">
              <a:solidFill>
                <a:srgbClr val="002060"/>
              </a:solidFill>
              <a:latin typeface="Poppins" pitchFamily="2" charset="77"/>
              <a:cs typeface="Poppins" pitchFamily="2" charset="77"/>
            </a:endParaRPr>
          </a:p>
          <a:p>
            <a:pPr marL="285750" indent="-285750">
              <a:buFontTx/>
              <a:buChar char="-"/>
            </a:pPr>
            <a:endParaRPr lang="en-US" sz="1800">
              <a:solidFill>
                <a:srgbClr val="002060"/>
              </a:solidFill>
              <a:latin typeface="Poppins" pitchFamily="2" charset="77"/>
              <a:cs typeface="Poppins" pitchFamily="2" charset="77"/>
            </a:endParaRPr>
          </a:p>
          <a:p>
            <a:endParaRPr lang="en-US" sz="1800">
              <a:solidFill>
                <a:srgbClr val="002060"/>
              </a:solidFill>
              <a:latin typeface="Poppins" pitchFamily="2" charset="77"/>
              <a:cs typeface="Poppins" pitchFamily="2" charset="77"/>
            </a:endParaRPr>
          </a:p>
          <a:p>
            <a:pPr lvl="0">
              <a:buClr>
                <a:schemeClr val="accent2"/>
              </a:buClr>
            </a:pPr>
            <a:endParaRPr lang="en-US" sz="1800">
              <a:solidFill>
                <a:srgbClr val="002060"/>
              </a:solidFill>
              <a:latin typeface="Poppins" pitchFamily="2" charset="77"/>
              <a:cs typeface="Poppins" pitchFamily="2" charset="77"/>
            </a:endParaRPr>
          </a:p>
          <a:p>
            <a:pPr marL="342900" lvl="0" indent="-152400">
              <a:spcBef>
                <a:spcPts val="1500"/>
              </a:spcBef>
              <a:buClr>
                <a:srgbClr val="00B0F0"/>
              </a:buClr>
              <a:buSzPts val="3000"/>
              <a:buFont typeface="Noto Sans Symbols"/>
            </a:pPr>
            <a:endParaRPr lang="en-US" sz="3000" b="1">
              <a:solidFill>
                <a:srgbClr val="1F3864"/>
              </a:solidFill>
              <a:latin typeface="Poppins" pitchFamily="2" charset="77"/>
              <a:cs typeface="Poppins" pitchFamily="2" charset="77"/>
            </a:endParaRPr>
          </a:p>
        </p:txBody>
      </p:sp>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Welcome and introduction</a:t>
            </a:r>
            <a:endParaRPr>
              <a:solidFill>
                <a:schemeClr val="accent2"/>
              </a:solidFill>
            </a:endParaRPr>
          </a:p>
        </p:txBody>
      </p:sp>
      <p:pic>
        <p:nvPicPr>
          <p:cNvPr id="1026" name="Picture 2" descr="Nice To Meet You Stock Illustrations – 136 Nice To Meet You Stock  Illustrations, Vectors &amp; Clipart - Dreamstime">
            <a:extLst>
              <a:ext uri="{FF2B5EF4-FFF2-40B4-BE49-F238E27FC236}">
                <a16:creationId xmlns:a16="http://schemas.microsoft.com/office/drawing/2014/main" id="{823F7581-F004-9788-EC95-71D35816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50" y="1962150"/>
            <a:ext cx="4070350"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68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aph of a bar chart&#10;&#10;Description automatically generated with medium confidence">
            <a:extLst>
              <a:ext uri="{FF2B5EF4-FFF2-40B4-BE49-F238E27FC236}">
                <a16:creationId xmlns:a16="http://schemas.microsoft.com/office/drawing/2014/main" id="{6282CE9F-B07D-CC26-E105-FCCB9DAF6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014" y="1543011"/>
            <a:ext cx="4996203" cy="4391738"/>
          </a:xfrm>
          <a:prstGeom prst="rect">
            <a:avLst/>
          </a:prstGeom>
        </p:spPr>
      </p:pic>
      <p:sp>
        <p:nvSpPr>
          <p:cNvPr id="7" name="TextBox 7"/>
          <p:cNvSpPr txBox="1"/>
          <p:nvPr/>
        </p:nvSpPr>
        <p:spPr>
          <a:xfrm>
            <a:off x="925371" y="395956"/>
            <a:ext cx="7831658" cy="552524"/>
          </a:xfrm>
          <a:prstGeom prst="rect">
            <a:avLst/>
          </a:prstGeom>
        </p:spPr>
        <p:txBody>
          <a:bodyPr wrap="square" lIns="0" tIns="0" rIns="0" bIns="0" rtlCol="0" anchor="t">
            <a:spAutoFit/>
          </a:bodyPr>
          <a:lstStyle/>
          <a:p>
            <a:pPr>
              <a:lnSpc>
                <a:spcPts val="4480"/>
              </a:lnSpc>
            </a:pPr>
            <a:r>
              <a:rPr lang="en-US" sz="3334">
                <a:solidFill>
                  <a:srgbClr val="002060"/>
                </a:solidFill>
                <a:latin typeface="Poppins"/>
              </a:rPr>
              <a:t>Public institutions by sector</a:t>
            </a:r>
          </a:p>
        </p:txBody>
      </p:sp>
      <p:sp>
        <p:nvSpPr>
          <p:cNvPr id="14" name="TextBox 14"/>
          <p:cNvSpPr txBox="1"/>
          <p:nvPr/>
        </p:nvSpPr>
        <p:spPr>
          <a:xfrm>
            <a:off x="4836120" y="1601452"/>
            <a:ext cx="447080"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26</a:t>
            </a:r>
          </a:p>
        </p:txBody>
      </p:sp>
      <p:sp>
        <p:nvSpPr>
          <p:cNvPr id="15" name="TextBox 15"/>
          <p:cNvSpPr txBox="1"/>
          <p:nvPr/>
        </p:nvSpPr>
        <p:spPr>
          <a:xfrm>
            <a:off x="4048911" y="2165278"/>
            <a:ext cx="428923"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16</a:t>
            </a:r>
          </a:p>
        </p:txBody>
      </p:sp>
      <p:sp>
        <p:nvSpPr>
          <p:cNvPr id="16" name="TextBox 16"/>
          <p:cNvSpPr txBox="1"/>
          <p:nvPr/>
        </p:nvSpPr>
        <p:spPr>
          <a:xfrm>
            <a:off x="6659313" y="3051968"/>
            <a:ext cx="4195431" cy="1134541"/>
          </a:xfrm>
          <a:prstGeom prst="rect">
            <a:avLst/>
          </a:prstGeom>
        </p:spPr>
        <p:txBody>
          <a:bodyPr wrap="square" lIns="0" tIns="0" rIns="0" bIns="0" rtlCol="0" anchor="t">
            <a:spAutoFit/>
          </a:bodyPr>
          <a:lstStyle/>
          <a:p>
            <a:pPr>
              <a:lnSpc>
                <a:spcPts val="2987"/>
              </a:lnSpc>
            </a:pPr>
            <a:r>
              <a:rPr lang="en-US" sz="2133">
                <a:solidFill>
                  <a:srgbClr val="002060"/>
                </a:solidFill>
                <a:latin typeface="Poppins"/>
              </a:rPr>
              <a:t>The Seal is cross-cutting, bolstered by UNDP’s cross-sectoral expertise</a:t>
            </a:r>
          </a:p>
        </p:txBody>
      </p:sp>
      <p:sp>
        <p:nvSpPr>
          <p:cNvPr id="17" name="TextBox 17"/>
          <p:cNvSpPr txBox="1"/>
          <p:nvPr/>
        </p:nvSpPr>
        <p:spPr>
          <a:xfrm>
            <a:off x="3834995" y="2814146"/>
            <a:ext cx="427831"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14</a:t>
            </a:r>
          </a:p>
        </p:txBody>
      </p:sp>
      <p:sp>
        <p:nvSpPr>
          <p:cNvPr id="18" name="TextBox 18"/>
          <p:cNvSpPr txBox="1"/>
          <p:nvPr/>
        </p:nvSpPr>
        <p:spPr>
          <a:xfrm>
            <a:off x="3483561" y="3408677"/>
            <a:ext cx="565349" cy="475643"/>
          </a:xfrm>
          <a:prstGeom prst="rect">
            <a:avLst/>
          </a:prstGeom>
        </p:spPr>
        <p:txBody>
          <a:bodyPr wrap="square" lIns="0" tIns="0" rIns="0" bIns="0" rtlCol="0" anchor="t">
            <a:spAutoFit/>
          </a:bodyPr>
          <a:lstStyle/>
          <a:p>
            <a:pPr algn="ctr">
              <a:lnSpc>
                <a:spcPts val="3920"/>
              </a:lnSpc>
            </a:pPr>
            <a:r>
              <a:rPr lang="en-US" sz="2800">
                <a:solidFill>
                  <a:schemeClr val="bg1"/>
                </a:solidFill>
                <a:latin typeface="Poppins"/>
              </a:rPr>
              <a:t>10</a:t>
            </a:r>
          </a:p>
        </p:txBody>
      </p:sp>
      <p:sp>
        <p:nvSpPr>
          <p:cNvPr id="19" name="TextBox 19"/>
          <p:cNvSpPr txBox="1"/>
          <p:nvPr/>
        </p:nvSpPr>
        <p:spPr>
          <a:xfrm>
            <a:off x="3542199" y="4004944"/>
            <a:ext cx="224036"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9</a:t>
            </a:r>
          </a:p>
        </p:txBody>
      </p:sp>
      <p:sp>
        <p:nvSpPr>
          <p:cNvPr id="20" name="TextBox 20"/>
          <p:cNvSpPr txBox="1"/>
          <p:nvPr/>
        </p:nvSpPr>
        <p:spPr>
          <a:xfrm>
            <a:off x="3318858" y="5186374"/>
            <a:ext cx="223341"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8</a:t>
            </a:r>
          </a:p>
        </p:txBody>
      </p:sp>
      <p:sp>
        <p:nvSpPr>
          <p:cNvPr id="21" name="TextBox 21"/>
          <p:cNvSpPr txBox="1"/>
          <p:nvPr/>
        </p:nvSpPr>
        <p:spPr>
          <a:xfrm>
            <a:off x="2773859" y="5933250"/>
            <a:ext cx="223341" cy="475643"/>
          </a:xfrm>
          <a:prstGeom prst="rect">
            <a:avLst/>
          </a:prstGeom>
        </p:spPr>
        <p:txBody>
          <a:bodyPr lIns="0" tIns="0" rIns="0" bIns="0" rtlCol="0" anchor="t">
            <a:spAutoFit/>
          </a:bodyPr>
          <a:lstStyle/>
          <a:p>
            <a:pPr algn="ctr">
              <a:lnSpc>
                <a:spcPts val="3920"/>
              </a:lnSpc>
            </a:pPr>
            <a:r>
              <a:rPr lang="en-US" sz="2800">
                <a:solidFill>
                  <a:schemeClr val="bg1"/>
                </a:solidFill>
                <a:latin typeface="Poppins"/>
              </a:rPr>
              <a:t>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5499C94-8A6F-5052-FB5C-86572CCACA5E}"/>
              </a:ext>
            </a:extLst>
          </p:cNvPr>
          <p:cNvPicPr>
            <a:picLocks noChangeAspect="1"/>
          </p:cNvPicPr>
          <p:nvPr/>
        </p:nvPicPr>
        <p:blipFill>
          <a:blip r:embed="rId2"/>
          <a:stretch>
            <a:fillRect/>
          </a:stretch>
        </p:blipFill>
        <p:spPr>
          <a:xfrm>
            <a:off x="2020734" y="1276350"/>
            <a:ext cx="6546645" cy="5073650"/>
          </a:xfrm>
          <a:prstGeom prst="rect">
            <a:avLst/>
          </a:prstGeom>
        </p:spPr>
      </p:pic>
      <p:sp>
        <p:nvSpPr>
          <p:cNvPr id="35" name="TextBox 7">
            <a:extLst>
              <a:ext uri="{FF2B5EF4-FFF2-40B4-BE49-F238E27FC236}">
                <a16:creationId xmlns:a16="http://schemas.microsoft.com/office/drawing/2014/main" id="{3F2ED856-02FC-F61A-2D38-BB53256A9BCE}"/>
              </a:ext>
            </a:extLst>
          </p:cNvPr>
          <p:cNvSpPr txBox="1"/>
          <p:nvPr/>
        </p:nvSpPr>
        <p:spPr>
          <a:xfrm>
            <a:off x="925371" y="370556"/>
            <a:ext cx="7831658" cy="552524"/>
          </a:xfrm>
          <a:prstGeom prst="rect">
            <a:avLst/>
          </a:prstGeom>
        </p:spPr>
        <p:txBody>
          <a:bodyPr wrap="square" lIns="0" tIns="0" rIns="0" bIns="0" rtlCol="0" anchor="t">
            <a:spAutoFit/>
          </a:bodyPr>
          <a:lstStyle/>
          <a:p>
            <a:pPr>
              <a:lnSpc>
                <a:spcPts val="4480"/>
              </a:lnSpc>
            </a:pPr>
            <a:r>
              <a:rPr lang="en-US" sz="3334">
                <a:solidFill>
                  <a:srgbClr val="002060"/>
                </a:solidFill>
                <a:latin typeface="Poppins"/>
              </a:rPr>
              <a:t>Results by number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28BFF-CC65-7176-39FF-038109317EAB}"/>
              </a:ext>
            </a:extLst>
          </p:cNvPr>
          <p:cNvSpPr txBox="1"/>
          <p:nvPr/>
        </p:nvSpPr>
        <p:spPr>
          <a:xfrm>
            <a:off x="5103741" y="127000"/>
            <a:ext cx="4219718" cy="17594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spcAft>
                <a:spcPts val="1000"/>
              </a:spcAft>
              <a:buClr>
                <a:srgbClr val="ED7D30"/>
              </a:buClr>
            </a:pPr>
            <a:r>
              <a:rPr lang="en-US" sz="2800" b="1">
                <a:solidFill>
                  <a:srgbClr val="002060"/>
                </a:solidFill>
                <a:latin typeface="Poppins" pitchFamily="2" charset="77"/>
                <a:cs typeface="Poppins" pitchFamily="2" charset="77"/>
              </a:rPr>
              <a:t>Justice and Human Rights Ministry</a:t>
            </a:r>
          </a:p>
          <a:p>
            <a:pPr fontAlgn="base">
              <a:spcAft>
                <a:spcPts val="1000"/>
              </a:spcAft>
              <a:buClr>
                <a:srgbClr val="ED7D30"/>
              </a:buClr>
            </a:pPr>
            <a:r>
              <a:rPr lang="en-US" sz="2200">
                <a:solidFill>
                  <a:srgbClr val="C00000"/>
                </a:solidFill>
                <a:latin typeface="Poppins" pitchFamily="2" charset="77"/>
                <a:cs typeface="Poppins" pitchFamily="2" charset="77"/>
              </a:rPr>
              <a:t>Buenos Aires Province, Argentina</a:t>
            </a:r>
          </a:p>
        </p:txBody>
      </p:sp>
      <p:graphicFrame>
        <p:nvGraphicFramePr>
          <p:cNvPr id="3" name="Tabla 2">
            <a:extLst>
              <a:ext uri="{FF2B5EF4-FFF2-40B4-BE49-F238E27FC236}">
                <a16:creationId xmlns:a16="http://schemas.microsoft.com/office/drawing/2014/main" id="{BD24D2E9-0B44-E924-00EB-030743486090}"/>
              </a:ext>
            </a:extLst>
          </p:cNvPr>
          <p:cNvGraphicFramePr>
            <a:graphicFrameLocks noGrp="1"/>
          </p:cNvGraphicFramePr>
          <p:nvPr/>
        </p:nvGraphicFramePr>
        <p:xfrm>
          <a:off x="4954022" y="2492603"/>
          <a:ext cx="6433532" cy="4075641"/>
        </p:xfrm>
        <a:graphic>
          <a:graphicData uri="http://schemas.openxmlformats.org/drawingml/2006/table">
            <a:tbl>
              <a:tblPr>
                <a:tableStyleId>{5C22544A-7EE6-4342-B048-85BDC9FD1C3A}</a:tableStyleId>
              </a:tblPr>
              <a:tblGrid>
                <a:gridCol w="6433532">
                  <a:extLst>
                    <a:ext uri="{9D8B030D-6E8A-4147-A177-3AD203B41FA5}">
                      <a16:colId xmlns:a16="http://schemas.microsoft.com/office/drawing/2014/main" val="3167681205"/>
                    </a:ext>
                  </a:extLst>
                </a:gridCol>
              </a:tblGrid>
              <a:tr h="4075641">
                <a:tc>
                  <a:txBody>
                    <a:bodyPr/>
                    <a:lstStyle/>
                    <a:p>
                      <a:pPr marL="0" indent="-342900" algn="l" rtl="0" eaLnBrk="1" fontAlgn="base" latinLnBrk="0" hangingPunct="1">
                        <a:lnSpc>
                          <a:spcPct val="100000"/>
                        </a:lnSpc>
                        <a:spcAft>
                          <a:spcPts val="1000"/>
                        </a:spcAft>
                        <a:buClr>
                          <a:schemeClr val="accent6"/>
                        </a:buClr>
                        <a:buFont typeface="Arial" panose="020B0604020202020204" pitchFamily="34" charset="0"/>
                        <a:buChar char="•"/>
                      </a:pPr>
                      <a:r>
                        <a:rPr lang="en-US" sz="2000" b="1" kern="1200">
                          <a:solidFill>
                            <a:srgbClr val="213A7A"/>
                          </a:solidFill>
                          <a:latin typeface="Montserrat"/>
                          <a:ea typeface="+mn-ea"/>
                          <a:cs typeface="+mn-cs"/>
                        </a:rPr>
                        <a:t>Reduced recidivism</a:t>
                      </a:r>
                      <a:r>
                        <a:rPr lang="en-US" sz="2000" b="1" kern="1200">
                          <a:solidFill>
                            <a:srgbClr val="213A7A"/>
                          </a:solidFill>
                          <a:latin typeface="Montserrat Bold"/>
                          <a:ea typeface="+mn-ea"/>
                          <a:cs typeface="+mn-cs"/>
                        </a:rPr>
                        <a:t> </a:t>
                      </a:r>
                      <a:r>
                        <a:rPr lang="en-US" sz="2000" b="1" i="0" u="none" strike="noStrike" kern="1200" noProof="0">
                          <a:solidFill>
                            <a:srgbClr val="213A7A"/>
                          </a:solidFill>
                          <a:latin typeface="Montserrat Bold"/>
                        </a:rPr>
                        <a:t>by 20 per cent </a:t>
                      </a:r>
                      <a:r>
                        <a:rPr lang="en-US" sz="2000" b="1" kern="1200">
                          <a:solidFill>
                            <a:srgbClr val="213A7A"/>
                          </a:solidFill>
                          <a:latin typeface="Montserrat"/>
                          <a:ea typeface="+mn-ea"/>
                          <a:cs typeface="+mn-cs"/>
                        </a:rPr>
                        <a:t> </a:t>
                      </a:r>
                      <a:r>
                        <a:rPr lang="en-US" sz="2000" kern="1200">
                          <a:solidFill>
                            <a:srgbClr val="213A7A"/>
                          </a:solidFill>
                          <a:latin typeface="Montserrat"/>
                          <a:ea typeface="+mn-ea"/>
                          <a:cs typeface="+mn-cs"/>
                        </a:rPr>
                        <a:t>among men prosecuted for gender-based violence (2020 to 2023). </a:t>
                      </a:r>
                    </a:p>
                    <a:p>
                      <a:pPr marL="0" indent="-342900" algn="l" defTabSz="914400" rtl="0" eaLnBrk="1" fontAlgn="base" latinLnBrk="0" hangingPunct="1">
                        <a:lnSpc>
                          <a:spcPct val="100000"/>
                        </a:lnSpc>
                        <a:spcAft>
                          <a:spcPts val="1000"/>
                        </a:spcAft>
                        <a:buClr>
                          <a:schemeClr val="accent6"/>
                        </a:buClr>
                        <a:buFont typeface="Arial" panose="020B0604020202020204" pitchFamily="34" charset="0"/>
                        <a:buChar char="•"/>
                      </a:pPr>
                      <a:endParaRPr lang="en-US" sz="2000" kern="1200">
                        <a:solidFill>
                          <a:srgbClr val="213A7A"/>
                        </a:solidFill>
                        <a:latin typeface="Montserrat"/>
                        <a:ea typeface="+mn-ea"/>
                        <a:cs typeface="+mn-cs"/>
                      </a:endParaRPr>
                    </a:p>
                    <a:p>
                      <a:pPr marL="0" indent="-342900" algn="l" rtl="0" eaLnBrk="1" fontAlgn="base" latinLnBrk="0" hangingPunct="1">
                        <a:lnSpc>
                          <a:spcPct val="100000"/>
                        </a:lnSpc>
                        <a:spcAft>
                          <a:spcPts val="1000"/>
                        </a:spcAft>
                        <a:buClr>
                          <a:schemeClr val="accent6"/>
                        </a:buClr>
                        <a:buFont typeface="Arial" panose="020B0604020202020204" pitchFamily="34" charset="0"/>
                        <a:buChar char="•"/>
                      </a:pPr>
                      <a:r>
                        <a:rPr lang="en-US" sz="2000" b="1" kern="1200">
                          <a:solidFill>
                            <a:srgbClr val="213A7A"/>
                          </a:solidFill>
                          <a:latin typeface="Montserrat"/>
                          <a:ea typeface="+mn-ea"/>
                          <a:cs typeface="+mn-cs"/>
                        </a:rPr>
                        <a:t>70%</a:t>
                      </a:r>
                      <a:r>
                        <a:rPr lang="en-US" sz="2000" b="0" i="0" u="none" strike="noStrike" kern="1200" noProof="0">
                          <a:solidFill>
                            <a:srgbClr val="213A7A"/>
                          </a:solidFill>
                        </a:rPr>
                        <a:t>+</a:t>
                      </a:r>
                      <a:r>
                        <a:rPr lang="en-US" sz="2000" b="1" kern="1200">
                          <a:solidFill>
                            <a:srgbClr val="213A7A"/>
                          </a:solidFill>
                          <a:latin typeface="Montserrat"/>
                          <a:ea typeface="+mn-ea"/>
                          <a:cs typeface="+mn-cs"/>
                        </a:rPr>
                        <a:t> increase in the participation of women </a:t>
                      </a:r>
                      <a:r>
                        <a:rPr lang="en-US" sz="2000" kern="1200">
                          <a:solidFill>
                            <a:srgbClr val="213A7A"/>
                          </a:solidFill>
                          <a:latin typeface="Montserrat"/>
                          <a:ea typeface="+mn-ea"/>
                          <a:cs typeface="+mn-cs"/>
                        </a:rPr>
                        <a:t>deprived of liberty in university studies 2020-2023.</a:t>
                      </a:r>
                    </a:p>
                    <a:p>
                      <a:pPr marL="0" indent="-342900" algn="l" defTabSz="914400" rtl="0" eaLnBrk="1" fontAlgn="base" latinLnBrk="0" hangingPunct="1">
                        <a:lnSpc>
                          <a:spcPct val="100000"/>
                        </a:lnSpc>
                        <a:spcAft>
                          <a:spcPts val="1000"/>
                        </a:spcAft>
                        <a:buClr>
                          <a:schemeClr val="accent6"/>
                        </a:buClr>
                        <a:buFont typeface="Arial" panose="020B0604020202020204" pitchFamily="34" charset="0"/>
                        <a:buChar char="•"/>
                      </a:pPr>
                      <a:endParaRPr lang="en-US" sz="2000" kern="1200">
                        <a:solidFill>
                          <a:srgbClr val="213A7A"/>
                        </a:solidFill>
                        <a:latin typeface="Montserrat"/>
                        <a:ea typeface="+mn-ea"/>
                        <a:cs typeface="+mn-cs"/>
                      </a:endParaRPr>
                    </a:p>
                    <a:p>
                      <a:pPr marL="0" indent="-342900" algn="l" rtl="0" eaLnBrk="1" fontAlgn="base" latinLnBrk="0" hangingPunct="1">
                        <a:lnSpc>
                          <a:spcPct val="100000"/>
                        </a:lnSpc>
                        <a:spcAft>
                          <a:spcPts val="1000"/>
                        </a:spcAft>
                        <a:buClr>
                          <a:schemeClr val="accent6"/>
                        </a:buClr>
                        <a:buFont typeface="Arial" panose="020B0604020202020204" pitchFamily="34" charset="0"/>
                        <a:buChar char="•"/>
                      </a:pPr>
                      <a:r>
                        <a:rPr lang="en-US" sz="2000" b="1" kern="1200">
                          <a:solidFill>
                            <a:srgbClr val="213A7A"/>
                          </a:solidFill>
                          <a:latin typeface="Montserrat"/>
                          <a:ea typeface="+mn-ea"/>
                          <a:cs typeface="+mn-cs"/>
                        </a:rPr>
                        <a:t>Reversed the masculinized trend </a:t>
                      </a:r>
                      <a:r>
                        <a:rPr lang="en-US" sz="2000" kern="1200">
                          <a:solidFill>
                            <a:srgbClr val="213A7A"/>
                          </a:solidFill>
                          <a:latin typeface="Montserrat"/>
                          <a:ea typeface="+mn-ea"/>
                          <a:cs typeface="+mn-cs"/>
                        </a:rPr>
                        <a:t>of the penitentiary career: First-ever woman director of the school. </a:t>
                      </a:r>
                      <a:endParaRPr lang="es-ES" sz="2000" kern="1200">
                        <a:solidFill>
                          <a:srgbClr val="213A7A"/>
                        </a:solidFill>
                        <a:latin typeface="Montserrat"/>
                        <a:ea typeface="+mn-ea"/>
                        <a:cs typeface="+mn-cs"/>
                      </a:endParaRPr>
                    </a:p>
                  </a:txBody>
                  <a:tcPr marL="89535" marR="895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924554"/>
                  </a:ext>
                </a:extLst>
              </a:tr>
            </a:tbl>
          </a:graphicData>
        </a:graphic>
      </p:graphicFrame>
      <p:sp>
        <p:nvSpPr>
          <p:cNvPr id="9" name="Retardo 8">
            <a:extLst>
              <a:ext uri="{FF2B5EF4-FFF2-40B4-BE49-F238E27FC236}">
                <a16:creationId xmlns:a16="http://schemas.microsoft.com/office/drawing/2014/main" id="{792EEBA9-8B49-311F-DF03-BD1BDDA01469}"/>
              </a:ext>
            </a:extLst>
          </p:cNvPr>
          <p:cNvSpPr/>
          <p:nvPr/>
        </p:nvSpPr>
        <p:spPr>
          <a:xfrm>
            <a:off x="-231913" y="0"/>
            <a:ext cx="4854713" cy="6858000"/>
          </a:xfrm>
          <a:prstGeom prst="flowChartDelay">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33"/>
          </a:p>
        </p:txBody>
      </p:sp>
      <p:pic>
        <p:nvPicPr>
          <p:cNvPr id="11" name="Imagen 10" descr="Texto&#10;&#10;Descripción generada automáticamente con confianza baja">
            <a:extLst>
              <a:ext uri="{FF2B5EF4-FFF2-40B4-BE49-F238E27FC236}">
                <a16:creationId xmlns:a16="http://schemas.microsoft.com/office/drawing/2014/main" id="{C23A7C5F-5B39-79D4-E554-BBD9A9FB34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56350" y="127000"/>
            <a:ext cx="1393194" cy="1317089"/>
          </a:xfrm>
          <a:prstGeom prst="rect">
            <a:avLst/>
          </a:prstGeom>
        </p:spPr>
      </p:pic>
    </p:spTree>
    <p:extLst>
      <p:ext uri="{BB962C8B-B14F-4D97-AF65-F5344CB8AC3E}">
        <p14:creationId xmlns:p14="http://schemas.microsoft.com/office/powerpoint/2010/main" val="1937684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28BFF-CC65-7176-39FF-038109317EAB}"/>
              </a:ext>
            </a:extLst>
          </p:cNvPr>
          <p:cNvSpPr txBox="1"/>
          <p:nvPr/>
        </p:nvSpPr>
        <p:spPr>
          <a:xfrm>
            <a:off x="2641600" y="580461"/>
            <a:ext cx="4219718" cy="9900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spcAft>
                <a:spcPts val="1000"/>
              </a:spcAft>
              <a:buClr>
                <a:srgbClr val="ED7D30"/>
              </a:buClr>
            </a:pPr>
            <a:r>
              <a:rPr lang="en-US" sz="2800" b="1">
                <a:solidFill>
                  <a:srgbClr val="002060"/>
                </a:solidFill>
                <a:latin typeface="Poppins" pitchFamily="2" charset="77"/>
                <a:cs typeface="Poppins" pitchFamily="2" charset="77"/>
              </a:rPr>
              <a:t>Ministry of Transport</a:t>
            </a:r>
          </a:p>
          <a:p>
            <a:pPr fontAlgn="base">
              <a:spcAft>
                <a:spcPts val="1000"/>
              </a:spcAft>
              <a:buClr>
                <a:srgbClr val="ED7D30"/>
              </a:buClr>
            </a:pPr>
            <a:r>
              <a:rPr lang="en-US" sz="2200">
                <a:solidFill>
                  <a:srgbClr val="C00000"/>
                </a:solidFill>
                <a:latin typeface="Poppins" pitchFamily="2" charset="77"/>
                <a:cs typeface="Poppins" pitchFamily="2" charset="77"/>
              </a:rPr>
              <a:t>Colombia</a:t>
            </a:r>
          </a:p>
        </p:txBody>
      </p:sp>
      <p:graphicFrame>
        <p:nvGraphicFramePr>
          <p:cNvPr id="3" name="Tabla 2">
            <a:extLst>
              <a:ext uri="{FF2B5EF4-FFF2-40B4-BE49-F238E27FC236}">
                <a16:creationId xmlns:a16="http://schemas.microsoft.com/office/drawing/2014/main" id="{BD24D2E9-0B44-E924-00EB-030743486090}"/>
              </a:ext>
            </a:extLst>
          </p:cNvPr>
          <p:cNvGraphicFramePr>
            <a:graphicFrameLocks noGrp="1"/>
          </p:cNvGraphicFramePr>
          <p:nvPr/>
        </p:nvGraphicFramePr>
        <p:xfrm>
          <a:off x="724224" y="2782359"/>
          <a:ext cx="6433532" cy="4075641"/>
        </p:xfrm>
        <a:graphic>
          <a:graphicData uri="http://schemas.openxmlformats.org/drawingml/2006/table">
            <a:tbl>
              <a:tblPr>
                <a:tableStyleId>{5C22544A-7EE6-4342-B048-85BDC9FD1C3A}</a:tableStyleId>
              </a:tblPr>
              <a:tblGrid>
                <a:gridCol w="6433532">
                  <a:extLst>
                    <a:ext uri="{9D8B030D-6E8A-4147-A177-3AD203B41FA5}">
                      <a16:colId xmlns:a16="http://schemas.microsoft.com/office/drawing/2014/main" val="3167681205"/>
                    </a:ext>
                  </a:extLst>
                </a:gridCol>
              </a:tblGrid>
              <a:tr h="4075641">
                <a:tc>
                  <a:txBody>
                    <a:bodyPr/>
                    <a:lstStyle/>
                    <a:p>
                      <a:pPr marL="342900" indent="-342900" algn="just" fontAlgn="base">
                        <a:spcAft>
                          <a:spcPts val="1000"/>
                        </a:spcAft>
                        <a:buClr>
                          <a:schemeClr val="accent6"/>
                        </a:buClr>
                        <a:buFont typeface="Arial" panose="020B0604020202020204" pitchFamily="34" charset="0"/>
                        <a:buChar char="•"/>
                      </a:pPr>
                      <a:r>
                        <a:rPr lang="en-US" sz="2000" kern="1200">
                          <a:solidFill>
                            <a:srgbClr val="213A7A"/>
                          </a:solidFill>
                          <a:latin typeface="Montserrat"/>
                          <a:ea typeface="+mn-ea"/>
                          <a:cs typeface="+mn-cs"/>
                        </a:rPr>
                        <a:t>Increased </a:t>
                      </a:r>
                      <a:r>
                        <a:rPr lang="en-US" sz="2000" b="1" kern="1200">
                          <a:solidFill>
                            <a:srgbClr val="213A7A"/>
                          </a:solidFill>
                          <a:latin typeface="Montserrat"/>
                          <a:ea typeface="+mn-ea"/>
                          <a:cs typeface="+mn-cs"/>
                        </a:rPr>
                        <a:t>women’s access to employment in 4G infrastructure projects</a:t>
                      </a:r>
                      <a:r>
                        <a:rPr lang="en-US" sz="2000" kern="1200">
                          <a:solidFill>
                            <a:srgbClr val="213A7A"/>
                          </a:solidFill>
                          <a:latin typeface="Montserrat"/>
                          <a:ea typeface="+mn-ea"/>
                          <a:cs typeface="+mn-cs"/>
                        </a:rPr>
                        <a:t>.</a:t>
                      </a:r>
                    </a:p>
                    <a:p>
                      <a:pPr marL="342900" indent="-342900" algn="just" fontAlgn="base">
                        <a:spcAft>
                          <a:spcPts val="1000"/>
                        </a:spcAft>
                        <a:buClr>
                          <a:schemeClr val="accent6"/>
                        </a:buClr>
                        <a:buFont typeface="Arial" panose="020B0604020202020204" pitchFamily="34" charset="0"/>
                        <a:buChar char="•"/>
                      </a:pPr>
                      <a:endParaRPr lang="en-US" sz="2000" kern="1200">
                        <a:solidFill>
                          <a:srgbClr val="213A7A"/>
                        </a:solidFill>
                        <a:latin typeface="Montserrat"/>
                        <a:ea typeface="+mn-ea"/>
                        <a:cs typeface="+mn-cs"/>
                      </a:endParaRPr>
                    </a:p>
                    <a:p>
                      <a:pPr marL="342900" indent="-342900" algn="just" fontAlgn="base">
                        <a:spcAft>
                          <a:spcPts val="1000"/>
                        </a:spcAft>
                        <a:buClr>
                          <a:schemeClr val="accent6"/>
                        </a:buClr>
                        <a:buFont typeface="Arial" panose="020B0604020202020204" pitchFamily="34" charset="0"/>
                        <a:buChar char="•"/>
                      </a:pPr>
                      <a:r>
                        <a:rPr lang="en-US" sz="2000" kern="1200">
                          <a:solidFill>
                            <a:srgbClr val="213A7A"/>
                          </a:solidFill>
                          <a:latin typeface="Montserrat"/>
                          <a:ea typeface="+mn-ea"/>
                          <a:cs typeface="+mn-cs"/>
                        </a:rPr>
                        <a:t>National Strategy for the Prevention, Attention and Social Punishment of Violence </a:t>
                      </a:r>
                      <a:r>
                        <a:rPr lang="en-US" sz="2000" b="1" kern="1200">
                          <a:solidFill>
                            <a:srgbClr val="213A7A"/>
                          </a:solidFill>
                          <a:latin typeface="Montserrat"/>
                          <a:ea typeface="+mn-ea"/>
                          <a:cs typeface="+mn-cs"/>
                        </a:rPr>
                        <a:t>against Women in Transportation</a:t>
                      </a:r>
                    </a:p>
                  </a:txBody>
                  <a:tcPr marL="89535" marR="895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924554"/>
                  </a:ext>
                </a:extLst>
              </a:tr>
            </a:tbl>
          </a:graphicData>
        </a:graphic>
      </p:graphicFrame>
      <p:pic>
        <p:nvPicPr>
          <p:cNvPr id="4" name="Imagen 3" descr="Texto&#10;&#10;Descripción generada automáticamente con confianza baja">
            <a:extLst>
              <a:ext uri="{FF2B5EF4-FFF2-40B4-BE49-F238E27FC236}">
                <a16:creationId xmlns:a16="http://schemas.microsoft.com/office/drawing/2014/main" id="{46926316-51B0-0CE4-0A1E-1D65F3B794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0" y="338884"/>
            <a:ext cx="1650353" cy="1473167"/>
          </a:xfrm>
          <a:prstGeom prst="rect">
            <a:avLst/>
          </a:prstGeom>
        </p:spPr>
      </p:pic>
      <p:sp>
        <p:nvSpPr>
          <p:cNvPr id="6" name="Retardo 5">
            <a:extLst>
              <a:ext uri="{FF2B5EF4-FFF2-40B4-BE49-F238E27FC236}">
                <a16:creationId xmlns:a16="http://schemas.microsoft.com/office/drawing/2014/main" id="{B192D12E-A0C2-E3AF-21AB-642925208366}"/>
              </a:ext>
            </a:extLst>
          </p:cNvPr>
          <p:cNvSpPr/>
          <p:nvPr/>
        </p:nvSpPr>
        <p:spPr>
          <a:xfrm rot="10800000">
            <a:off x="7881980" y="0"/>
            <a:ext cx="4411621" cy="6858000"/>
          </a:xfrm>
          <a:prstGeom prst="flowChartDelay">
            <a:avLst/>
          </a:prstGeom>
          <a:blipFill dpi="0" rotWithShape="0">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33"/>
          </a:p>
        </p:txBody>
      </p:sp>
    </p:spTree>
    <p:extLst>
      <p:ext uri="{BB962C8B-B14F-4D97-AF65-F5344CB8AC3E}">
        <p14:creationId xmlns:p14="http://schemas.microsoft.com/office/powerpoint/2010/main" val="253954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28BFF-CC65-7176-39FF-038109317EAB}"/>
              </a:ext>
            </a:extLst>
          </p:cNvPr>
          <p:cNvSpPr txBox="1"/>
          <p:nvPr/>
        </p:nvSpPr>
        <p:spPr>
          <a:xfrm>
            <a:off x="4828075" y="124589"/>
            <a:ext cx="7008325" cy="16313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spcAft>
                <a:spcPts val="1000"/>
              </a:spcAft>
              <a:buClr>
                <a:srgbClr val="ED7D30"/>
              </a:buClr>
            </a:pPr>
            <a:r>
              <a:rPr lang="en-US" sz="3300" b="1" dirty="0">
                <a:solidFill>
                  <a:srgbClr val="F98200"/>
                </a:solidFill>
                <a:latin typeface="Poppins"/>
                <a:cs typeface="Poppins"/>
              </a:rPr>
              <a:t>SEAL …. IN THE MAKING</a:t>
            </a:r>
          </a:p>
          <a:p>
            <a:pPr fontAlgn="base">
              <a:spcAft>
                <a:spcPts val="1000"/>
              </a:spcAft>
              <a:buClr>
                <a:srgbClr val="ED7D30"/>
              </a:buClr>
            </a:pPr>
            <a:r>
              <a:rPr lang="en-US" sz="2800" b="1" dirty="0">
                <a:solidFill>
                  <a:srgbClr val="002060"/>
                </a:solidFill>
                <a:latin typeface="Poppins"/>
                <a:cs typeface="Poppins"/>
              </a:rPr>
              <a:t>General Tax Authority</a:t>
            </a:r>
          </a:p>
          <a:p>
            <a:pPr fontAlgn="base">
              <a:spcAft>
                <a:spcPts val="1000"/>
              </a:spcAft>
              <a:buClr>
                <a:srgbClr val="ED7D30"/>
              </a:buClr>
            </a:pPr>
            <a:r>
              <a:rPr lang="en-US" sz="2200" dirty="0">
                <a:solidFill>
                  <a:srgbClr val="C00000"/>
                </a:solidFill>
                <a:latin typeface="Poppins"/>
                <a:cs typeface="Poppins"/>
              </a:rPr>
              <a:t>Mongolia</a:t>
            </a:r>
          </a:p>
        </p:txBody>
      </p:sp>
      <p:graphicFrame>
        <p:nvGraphicFramePr>
          <p:cNvPr id="3" name="Tabla 2">
            <a:extLst>
              <a:ext uri="{FF2B5EF4-FFF2-40B4-BE49-F238E27FC236}">
                <a16:creationId xmlns:a16="http://schemas.microsoft.com/office/drawing/2014/main" id="{BD24D2E9-0B44-E924-00EB-030743486090}"/>
              </a:ext>
            </a:extLst>
          </p:cNvPr>
          <p:cNvGraphicFramePr>
            <a:graphicFrameLocks noGrp="1"/>
          </p:cNvGraphicFramePr>
          <p:nvPr>
            <p:extLst>
              <p:ext uri="{D42A27DB-BD31-4B8C-83A1-F6EECF244321}">
                <p14:modId xmlns:p14="http://schemas.microsoft.com/office/powerpoint/2010/main" val="560092917"/>
              </p:ext>
            </p:extLst>
          </p:nvPr>
        </p:nvGraphicFramePr>
        <p:xfrm>
          <a:off x="4892142" y="1798320"/>
          <a:ext cx="6268519" cy="4023360"/>
        </p:xfrm>
        <a:graphic>
          <a:graphicData uri="http://schemas.openxmlformats.org/drawingml/2006/table">
            <a:tbl>
              <a:tblPr>
                <a:tableStyleId>{5C22544A-7EE6-4342-B048-85BDC9FD1C3A}</a:tableStyleId>
              </a:tblPr>
              <a:tblGrid>
                <a:gridCol w="6268519">
                  <a:extLst>
                    <a:ext uri="{9D8B030D-6E8A-4147-A177-3AD203B41FA5}">
                      <a16:colId xmlns:a16="http://schemas.microsoft.com/office/drawing/2014/main" val="3167681205"/>
                    </a:ext>
                  </a:extLst>
                </a:gridCol>
              </a:tblGrid>
              <a:tr h="3850439">
                <a:tc>
                  <a:txBody>
                    <a:bodyPr/>
                    <a:lstStyle/>
                    <a:p>
                      <a:pPr marL="342900" indent="-342900" algn="just" fontAlgn="base">
                        <a:spcBef>
                          <a:spcPts val="1000"/>
                        </a:spcBef>
                        <a:spcAft>
                          <a:spcPts val="1000"/>
                        </a:spcAft>
                        <a:buClr>
                          <a:schemeClr val="accent2"/>
                        </a:buClr>
                        <a:buFont typeface="Arial" panose="020B0604020202020204" pitchFamily="34" charset="0"/>
                        <a:buChar char="•"/>
                      </a:pPr>
                      <a:r>
                        <a:rPr lang="en-US" sz="1600" kern="1200">
                          <a:solidFill>
                            <a:srgbClr val="213A7A"/>
                          </a:solidFill>
                          <a:latin typeface="Montserrat"/>
                          <a:ea typeface="+mn-ea"/>
                          <a:cs typeface="+mn-cs"/>
                        </a:rPr>
                        <a:t>Dedicated </a:t>
                      </a:r>
                      <a:r>
                        <a:rPr lang="en-US" sz="1600" b="1" kern="1200">
                          <a:solidFill>
                            <a:srgbClr val="213A7A"/>
                          </a:solidFill>
                          <a:latin typeface="Montserrat"/>
                          <a:ea typeface="+mn-ea"/>
                          <a:cs typeface="+mn-cs"/>
                        </a:rPr>
                        <a:t>taxpayer education programs for women taxpayers </a:t>
                      </a:r>
                      <a:r>
                        <a:rPr lang="en-US" sz="1600" kern="1200">
                          <a:solidFill>
                            <a:srgbClr val="213A7A"/>
                          </a:solidFill>
                          <a:latin typeface="Montserrat"/>
                          <a:ea typeface="+mn-ea"/>
                          <a:cs typeface="+mn-cs"/>
                        </a:rPr>
                        <a:t>and entrepreneurs.</a:t>
                      </a:r>
                    </a:p>
                    <a:p>
                      <a:pPr marL="342900" marR="0" lvl="0" indent="-342900" algn="just" defTabSz="914400" rtl="0" eaLnBrk="1" fontAlgn="base" latinLnBrk="0" hangingPunct="1">
                        <a:lnSpc>
                          <a:spcPct val="100000"/>
                        </a:lnSpc>
                        <a:spcBef>
                          <a:spcPts val="1000"/>
                        </a:spcBef>
                        <a:spcAft>
                          <a:spcPts val="1000"/>
                        </a:spcAft>
                        <a:buClr>
                          <a:schemeClr val="accent2"/>
                        </a:buClr>
                        <a:buSzTx/>
                        <a:buFont typeface="Arial" panose="020B0604020202020204" pitchFamily="34" charset="0"/>
                        <a:buChar char="•"/>
                        <a:tabLst/>
                        <a:defRPr/>
                      </a:pPr>
                      <a:r>
                        <a:rPr lang="en-US" sz="1600" b="1" kern="1200">
                          <a:solidFill>
                            <a:srgbClr val="213A7A"/>
                          </a:solidFill>
                          <a:latin typeface="Montserrat"/>
                          <a:ea typeface="+mn-ea"/>
                          <a:cs typeface="+mn-cs"/>
                        </a:rPr>
                        <a:t>Tax services gender checklist institutionalized </a:t>
                      </a:r>
                      <a:r>
                        <a:rPr lang="en-US" sz="1600" b="0" kern="1200">
                          <a:solidFill>
                            <a:srgbClr val="213A7A"/>
                          </a:solidFill>
                          <a:latin typeface="Montserrat"/>
                          <a:ea typeface="+mn-ea"/>
                          <a:cs typeface="+mn-cs"/>
                        </a:rPr>
                        <a:t>and staff in the regions trained to implement it.</a:t>
                      </a:r>
                    </a:p>
                    <a:p>
                      <a:pPr marL="342900" marR="0" lvl="0" indent="-342900" algn="just" defTabSz="914400" rtl="0" eaLnBrk="1" fontAlgn="base" latinLnBrk="0" hangingPunct="1">
                        <a:lnSpc>
                          <a:spcPct val="100000"/>
                        </a:lnSpc>
                        <a:spcBef>
                          <a:spcPts val="1000"/>
                        </a:spcBef>
                        <a:spcAft>
                          <a:spcPts val="1000"/>
                        </a:spcAft>
                        <a:buClr>
                          <a:schemeClr val="accent2"/>
                        </a:buClr>
                        <a:buSzTx/>
                        <a:buFont typeface="Arial" panose="020B0604020202020204" pitchFamily="34" charset="0"/>
                        <a:buChar char="•"/>
                        <a:tabLst/>
                        <a:defRPr/>
                      </a:pPr>
                      <a:r>
                        <a:rPr lang="en-US" sz="1600" b="1" kern="1200">
                          <a:solidFill>
                            <a:srgbClr val="213A7A"/>
                          </a:solidFill>
                          <a:latin typeface="Montserrat"/>
                          <a:ea typeface="+mn-ea"/>
                          <a:cs typeface="+mn-cs"/>
                        </a:rPr>
                        <a:t>Engagement with women’s CSOs </a:t>
                      </a:r>
                      <a:r>
                        <a:rPr lang="en-US" sz="1600" b="0" kern="1200">
                          <a:solidFill>
                            <a:srgbClr val="213A7A"/>
                          </a:solidFill>
                          <a:latin typeface="Montserrat"/>
                          <a:ea typeface="+mn-ea"/>
                          <a:cs typeface="+mn-cs"/>
                        </a:rPr>
                        <a:t>to better understand and address gender issues in tax compliance.</a:t>
                      </a:r>
                    </a:p>
                    <a:p>
                      <a:pPr marL="0" marR="0" lvl="0" indent="0" algn="just" defTabSz="914400" rtl="0" eaLnBrk="1" fontAlgn="base" latinLnBrk="0" hangingPunct="1">
                        <a:lnSpc>
                          <a:spcPct val="100000"/>
                        </a:lnSpc>
                        <a:spcBef>
                          <a:spcPts val="1000"/>
                        </a:spcBef>
                        <a:spcAft>
                          <a:spcPts val="1000"/>
                        </a:spcAft>
                        <a:buClr>
                          <a:schemeClr val="accent2"/>
                        </a:buClr>
                        <a:buSzTx/>
                        <a:buFontTx/>
                        <a:buNone/>
                        <a:tabLst/>
                        <a:defRPr/>
                      </a:pPr>
                      <a:r>
                        <a:rPr lang="en-US" sz="2500" kern="1200">
                          <a:solidFill>
                            <a:srgbClr val="F98200"/>
                          </a:solidFill>
                          <a:latin typeface="Montserrat"/>
                          <a:ea typeface="+mn-ea"/>
                          <a:cs typeface="+mn-cs"/>
                        </a:rPr>
                        <a:t>+</a:t>
                      </a:r>
                    </a:p>
                    <a:p>
                      <a:pPr marL="457200" indent="-457200" algn="just" fontAlgn="base">
                        <a:lnSpc>
                          <a:spcPct val="100000"/>
                        </a:lnSpc>
                        <a:spcBef>
                          <a:spcPts val="1000"/>
                        </a:spcBef>
                        <a:spcAft>
                          <a:spcPts val="1000"/>
                        </a:spcAft>
                        <a:buClr>
                          <a:schemeClr val="accent2"/>
                        </a:buClr>
                        <a:buFont typeface="Arial" panose="020B0604020202020204" pitchFamily="34" charset="0"/>
                        <a:buChar char="•"/>
                      </a:pPr>
                      <a:r>
                        <a:rPr lang="en-US" sz="1600" b="1" kern="1200">
                          <a:solidFill>
                            <a:srgbClr val="213A7A"/>
                          </a:solidFill>
                          <a:latin typeface="Montserrat"/>
                          <a:ea typeface="+mn-ea"/>
                          <a:cs typeface="+mn-cs"/>
                        </a:rPr>
                        <a:t>Ministry of Finance </a:t>
                      </a:r>
                      <a:r>
                        <a:rPr lang="en-US" sz="1600" kern="1200">
                          <a:solidFill>
                            <a:srgbClr val="213A7A"/>
                          </a:solidFill>
                          <a:latin typeface="Montserrat"/>
                          <a:ea typeface="+mn-ea"/>
                          <a:cs typeface="+mn-cs"/>
                        </a:rPr>
                        <a:t>diagnosing indirect gender biases in personal income tax policies.</a:t>
                      </a:r>
                      <a:endParaRPr lang="en-US" sz="1600" b="1" kern="100">
                        <a:solidFill>
                          <a:srgbClr val="27397C"/>
                        </a:solidFill>
                        <a:effectLst/>
                        <a:latin typeface="Poppins" pitchFamily="2" charset="77"/>
                        <a:cs typeface="Poppins" pitchFamily="2" charset="77"/>
                      </a:endParaRPr>
                    </a:p>
                    <a:p>
                      <a:pPr marL="342900" indent="-342900" algn="just" fontAlgn="base">
                        <a:spcAft>
                          <a:spcPts val="1000"/>
                        </a:spcAft>
                        <a:buClr>
                          <a:schemeClr val="accent2"/>
                        </a:buClr>
                        <a:buFont typeface="Arial" panose="020B0604020202020204" pitchFamily="34" charset="0"/>
                        <a:buChar char="•"/>
                      </a:pPr>
                      <a:endParaRPr lang="en-US" sz="2000" b="0" kern="100">
                        <a:solidFill>
                          <a:srgbClr val="27397C"/>
                        </a:solidFill>
                        <a:effectLst/>
                        <a:latin typeface="Poppins" pitchFamily="2" charset="77"/>
                        <a:cs typeface="Poppins" pitchFamily="2" charset="77"/>
                      </a:endParaRPr>
                    </a:p>
                  </a:txBody>
                  <a:tcPr marL="89535" marR="895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924554"/>
                  </a:ext>
                </a:extLst>
              </a:tr>
            </a:tbl>
          </a:graphicData>
        </a:graphic>
      </p:graphicFrame>
      <p:sp>
        <p:nvSpPr>
          <p:cNvPr id="9" name="Retardo 8">
            <a:extLst>
              <a:ext uri="{FF2B5EF4-FFF2-40B4-BE49-F238E27FC236}">
                <a16:creationId xmlns:a16="http://schemas.microsoft.com/office/drawing/2014/main" id="{792EEBA9-8B49-311F-DF03-BD1BDDA01469}"/>
              </a:ext>
            </a:extLst>
          </p:cNvPr>
          <p:cNvSpPr/>
          <p:nvPr/>
        </p:nvSpPr>
        <p:spPr>
          <a:xfrm>
            <a:off x="0" y="0"/>
            <a:ext cx="4165600" cy="6858000"/>
          </a:xfrm>
          <a:prstGeom prst="flowChartDelay">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33"/>
          </a:p>
        </p:txBody>
      </p:sp>
      <p:sp>
        <p:nvSpPr>
          <p:cNvPr id="4" name="TextBox 24">
            <a:extLst>
              <a:ext uri="{FF2B5EF4-FFF2-40B4-BE49-F238E27FC236}">
                <a16:creationId xmlns:a16="http://schemas.microsoft.com/office/drawing/2014/main" id="{264AF018-C056-C703-3142-E4CCABB1661D}"/>
              </a:ext>
            </a:extLst>
          </p:cNvPr>
          <p:cNvSpPr txBox="1"/>
          <p:nvPr/>
        </p:nvSpPr>
        <p:spPr>
          <a:xfrm>
            <a:off x="4289834" y="5830343"/>
            <a:ext cx="8382000" cy="903068"/>
          </a:xfrm>
          <a:prstGeom prst="rect">
            <a:avLst/>
          </a:prstGeom>
          <a:noFill/>
          <a:ln>
            <a:noFill/>
          </a:ln>
        </p:spPr>
        <p:txBody>
          <a:bodyPr wrap="square" lIns="0" tIns="0" rIns="0" bIns="0" rtlCol="0" anchor="t">
            <a:spAutoFit/>
          </a:bodyPr>
          <a:lstStyle/>
          <a:p>
            <a:endParaRPr lang="en-US" sz="1467">
              <a:solidFill>
                <a:srgbClr val="002060"/>
              </a:solidFill>
              <a:latin typeface="Poppins"/>
            </a:endParaRPr>
          </a:p>
          <a:p>
            <a:r>
              <a:rPr lang="en-US" sz="1467" i="1">
                <a:solidFill>
                  <a:srgbClr val="213A7A"/>
                </a:solidFill>
                <a:latin typeface="Montserrat"/>
              </a:rPr>
              <a:t>The Seal is clear, rational, and aligned with our national policies and regulations.</a:t>
            </a:r>
          </a:p>
          <a:p>
            <a:r>
              <a:rPr lang="en-US" sz="1467">
                <a:solidFill>
                  <a:srgbClr val="213A7A"/>
                </a:solidFill>
                <a:latin typeface="Montserrat"/>
              </a:rPr>
              <a:t>Ch. </a:t>
            </a:r>
            <a:r>
              <a:rPr lang="en-US" sz="1467" err="1">
                <a:solidFill>
                  <a:srgbClr val="213A7A"/>
                </a:solidFill>
                <a:latin typeface="Montserrat"/>
              </a:rPr>
              <a:t>Chimidsure</a:t>
            </a:r>
            <a:r>
              <a:rPr lang="en-US" sz="1467">
                <a:solidFill>
                  <a:srgbClr val="213A7A"/>
                </a:solidFill>
                <a:latin typeface="Montserrat"/>
              </a:rPr>
              <a:t>, Acting Head of Mongolian General Tax Authority</a:t>
            </a:r>
          </a:p>
          <a:p>
            <a:endParaRPr lang="en-US" sz="1467" b="1">
              <a:solidFill>
                <a:srgbClr val="002060"/>
              </a:solidFill>
              <a:latin typeface="Poppins"/>
            </a:endParaRPr>
          </a:p>
        </p:txBody>
      </p:sp>
    </p:spTree>
    <p:extLst>
      <p:ext uri="{BB962C8B-B14F-4D97-AF65-F5344CB8AC3E}">
        <p14:creationId xmlns:p14="http://schemas.microsoft.com/office/powerpoint/2010/main" val="3131869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14"/>
          <p:cNvSpPr txBox="1"/>
          <p:nvPr/>
        </p:nvSpPr>
        <p:spPr>
          <a:xfrm>
            <a:off x="1007346" y="2606271"/>
            <a:ext cx="7284600" cy="21441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1E4E79"/>
              </a:buClr>
              <a:buSzPct val="100000"/>
              <a:buFont typeface="Poppins"/>
              <a:buNone/>
            </a:pPr>
            <a:r>
              <a:rPr lang="en-US" sz="4000" b="1">
                <a:solidFill>
                  <a:schemeClr val="bg1"/>
                </a:solidFill>
                <a:latin typeface="Poppins"/>
                <a:ea typeface="Poppins"/>
                <a:cs typeface="Poppins"/>
                <a:sym typeface="Poppins"/>
              </a:rPr>
              <a:t>Why implement the Gender Equality Seal?</a:t>
            </a:r>
            <a:endParaRPr lang="en-US" sz="32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2131964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2" name="Google Shape;122;p4"/>
          <p:cNvSpPr txBox="1">
            <a:spLocks noGrp="1"/>
          </p:cNvSpPr>
          <p:nvPr>
            <p:ph type="title" idx="4294967295"/>
          </p:nvPr>
        </p:nvSpPr>
        <p:spPr>
          <a:xfrm>
            <a:off x="353291" y="94097"/>
            <a:ext cx="8326582" cy="1241218"/>
          </a:xfrm>
          <a:prstGeom prst="rect">
            <a:avLst/>
          </a:prstGeom>
          <a:noFill/>
          <a:ln>
            <a:noFill/>
          </a:ln>
        </p:spPr>
        <p:txBody>
          <a:bodyPr spcFirstLastPara="1" wrap="square" lIns="91425" tIns="45700" rIns="91425" bIns="45700" anchor="ctr" anchorCtr="0">
            <a:normAutofit/>
          </a:bodyPr>
          <a:lstStyle/>
          <a:p>
            <a:pPr>
              <a:lnSpc>
                <a:spcPct val="90000"/>
              </a:lnSpc>
              <a:buClr>
                <a:srgbClr val="1E4E79"/>
              </a:buClr>
              <a:buSzPts val="4000"/>
            </a:pPr>
            <a:r>
              <a:rPr lang="en-US" sz="3000">
                <a:solidFill>
                  <a:schemeClr val="accent2"/>
                </a:solidFill>
                <a:latin typeface="Poppins"/>
                <a:cs typeface="Poppins"/>
                <a:sym typeface="Poppins"/>
              </a:rPr>
              <a:t>Why should public institutions implement the Seal?</a:t>
            </a:r>
            <a:endParaRPr lang="en-US" sz="3000">
              <a:solidFill>
                <a:schemeClr val="accent2"/>
              </a:solidFill>
              <a:latin typeface="Poppins"/>
              <a:cs typeface="Poppins"/>
            </a:endParaRPr>
          </a:p>
        </p:txBody>
      </p:sp>
      <p:sp>
        <p:nvSpPr>
          <p:cNvPr id="3" name="TextBox 2">
            <a:extLst>
              <a:ext uri="{FF2B5EF4-FFF2-40B4-BE49-F238E27FC236}">
                <a16:creationId xmlns:a16="http://schemas.microsoft.com/office/drawing/2014/main" id="{0A416EF9-C3A8-B6AB-BFDF-85A0B2F14495}"/>
              </a:ext>
            </a:extLst>
          </p:cNvPr>
          <p:cNvSpPr txBox="1"/>
          <p:nvPr/>
        </p:nvSpPr>
        <p:spPr>
          <a:xfrm>
            <a:off x="353291" y="1338124"/>
            <a:ext cx="6671623" cy="4770537"/>
          </a:xfrm>
          <a:prstGeom prst="rect">
            <a:avLst/>
          </a:prstGeom>
          <a:noFill/>
        </p:spPr>
        <p:txBody>
          <a:bodyPr wrap="square" lIns="91440" tIns="45720" rIns="91440" bIns="45720" anchor="t">
            <a:spAutoFit/>
          </a:bodyPr>
          <a:lstStyle/>
          <a:p>
            <a:pPr marL="0" marR="0">
              <a:spcBef>
                <a:spcPts val="0"/>
              </a:spcBef>
              <a:spcAft>
                <a:spcPts val="0"/>
              </a:spcAft>
            </a:pP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Clr>
                <a:schemeClr val="accent2"/>
              </a:buClr>
              <a:buFont typeface="+mj-lt"/>
              <a:buAutoNum type="arabicPeriod"/>
            </a:pPr>
            <a:r>
              <a:rPr lang="en-US" sz="1500">
                <a:solidFill>
                  <a:srgbClr val="002060"/>
                </a:solidFill>
                <a:latin typeface="Poppins"/>
                <a:ea typeface="Calibri" panose="020F0502020204030204" pitchFamily="34" charset="0"/>
                <a:cs typeface="Poppins"/>
              </a:rPr>
              <a:t>Stronger </a:t>
            </a:r>
            <a:r>
              <a:rPr lang="en-US" sz="1500" b="1">
                <a:solidFill>
                  <a:srgbClr val="002060"/>
                </a:solidFill>
                <a:latin typeface="Poppins"/>
                <a:ea typeface="Calibri" panose="020F0502020204030204" pitchFamily="34" charset="0"/>
                <a:cs typeface="Poppins"/>
              </a:rPr>
              <a:t>impact on sustainable development </a:t>
            </a:r>
            <a:r>
              <a:rPr lang="en-US" sz="1500">
                <a:solidFill>
                  <a:srgbClr val="002060"/>
                </a:solidFill>
                <a:latin typeface="Poppins"/>
                <a:ea typeface="Calibri" panose="020F0502020204030204" pitchFamily="34" charset="0"/>
                <a:cs typeface="Poppins"/>
              </a:rPr>
              <a:t>and ability to demonstrate that contribution</a:t>
            </a:r>
          </a:p>
          <a:p>
            <a:pPr marL="457200" indent="-457200">
              <a:buClr>
                <a:schemeClr val="accent2"/>
              </a:buClr>
              <a:buAutoNum type="arabicPeriod"/>
            </a:pPr>
            <a:endParaRPr lang="en-US" sz="1500">
              <a:solidFill>
                <a:srgbClr val="002060"/>
              </a:solidFill>
              <a:latin typeface="Poppins" pitchFamily="2" charset="77"/>
              <a:ea typeface="Calibri" panose="020F0502020204030204" pitchFamily="34" charset="0"/>
              <a:cs typeface="Poppins" pitchFamily="2" charset="77"/>
            </a:endParaRPr>
          </a:p>
          <a:p>
            <a:pPr marL="457200" indent="-457200">
              <a:buClr>
                <a:schemeClr val="accent2"/>
              </a:buClr>
              <a:buAutoNum type="arabicPeriod"/>
            </a:pPr>
            <a:r>
              <a:rPr lang="en-US" sz="1500" b="1">
                <a:solidFill>
                  <a:srgbClr val="002060"/>
                </a:solidFill>
                <a:latin typeface="Poppins"/>
                <a:ea typeface="Calibri" panose="020F0502020204030204" pitchFamily="34" charset="0"/>
                <a:cs typeface="Poppins"/>
              </a:rPr>
              <a:t>Advance gender equality</a:t>
            </a:r>
            <a:r>
              <a:rPr lang="en-US" sz="1500">
                <a:solidFill>
                  <a:srgbClr val="002060"/>
                </a:solidFill>
                <a:latin typeface="Poppins"/>
                <a:ea typeface="Calibri" panose="020F0502020204030204" pitchFamily="34" charset="0"/>
                <a:cs typeface="Poppins"/>
              </a:rPr>
              <a:t> and reduce gender gaps</a:t>
            </a:r>
            <a:endParaRPr lang="en-US" sz="1500">
              <a:solidFill>
                <a:srgbClr val="002060"/>
              </a:solidFill>
              <a:latin typeface="Poppins" pitchFamily="2" charset="77"/>
              <a:ea typeface="Calibri" panose="020F0502020204030204" pitchFamily="34" charset="0"/>
              <a:cs typeface="Poppins" pitchFamily="2" charset="77"/>
            </a:endParaRPr>
          </a:p>
          <a:p>
            <a:pPr marL="457200" indent="-457200">
              <a:buClr>
                <a:schemeClr val="accent2"/>
              </a:buClr>
              <a:buFont typeface="+mj-lt"/>
              <a:buAutoNum type="arabicPeriod"/>
            </a:pPr>
            <a:endParaRPr lang="en-US" sz="1500">
              <a:solidFill>
                <a:srgbClr val="002060"/>
              </a:solidFill>
              <a:latin typeface="Poppins" pitchFamily="2" charset="77"/>
              <a:ea typeface="Calibri" panose="020F0502020204030204" pitchFamily="34" charset="0"/>
              <a:cs typeface="Poppins" pitchFamily="2" charset="77"/>
            </a:endParaRPr>
          </a:p>
          <a:p>
            <a:pPr marL="457200" indent="-457200">
              <a:buClr>
                <a:schemeClr val="accent2"/>
              </a:buClr>
              <a:buFont typeface="+mj-lt"/>
              <a:buAutoNum type="arabicPeriod"/>
            </a:pPr>
            <a:r>
              <a:rPr lang="en-US" sz="1500">
                <a:solidFill>
                  <a:srgbClr val="002060"/>
                </a:solidFill>
                <a:latin typeface="Poppins"/>
                <a:ea typeface="Calibri" panose="020F0502020204030204" pitchFamily="34" charset="0"/>
                <a:cs typeface="Poppins"/>
              </a:rPr>
              <a:t>Build </a:t>
            </a:r>
            <a:r>
              <a:rPr lang="en-US" sz="1500" b="1">
                <a:solidFill>
                  <a:srgbClr val="002060"/>
                </a:solidFill>
                <a:latin typeface="Poppins"/>
                <a:ea typeface="Calibri" panose="020F0502020204030204" pitchFamily="34" charset="0"/>
                <a:cs typeface="Poppins"/>
              </a:rPr>
              <a:t>trust and accountability</a:t>
            </a:r>
          </a:p>
          <a:p>
            <a:pPr marL="457200" indent="-457200">
              <a:buClr>
                <a:schemeClr val="accent2"/>
              </a:buClr>
              <a:buFont typeface="+mj-lt"/>
              <a:buAutoNum type="arabicPeriod"/>
            </a:pPr>
            <a:endParaRPr lang="en-US" sz="1500" b="1">
              <a:solidFill>
                <a:srgbClr val="002060"/>
              </a:solidFill>
              <a:latin typeface="Poppins" pitchFamily="2" charset="77"/>
              <a:ea typeface="Calibri" panose="020F0502020204030204" pitchFamily="34" charset="0"/>
              <a:cs typeface="Poppins" pitchFamily="2" charset="77"/>
            </a:endParaRPr>
          </a:p>
          <a:p>
            <a:pPr marL="457200" indent="-457200">
              <a:buClr>
                <a:schemeClr val="accent2"/>
              </a:buClr>
              <a:buFont typeface="+mj-lt"/>
              <a:buAutoNum type="arabicPeriod"/>
            </a:pPr>
            <a:r>
              <a:rPr lang="en-US" sz="1500">
                <a:solidFill>
                  <a:srgbClr val="002060"/>
                </a:solidFill>
                <a:latin typeface="Poppins"/>
                <a:ea typeface="Calibri" panose="020F0502020204030204" pitchFamily="34" charset="0"/>
                <a:cs typeface="Poppins"/>
              </a:rPr>
              <a:t>More </a:t>
            </a:r>
            <a:r>
              <a:rPr lang="en-US" sz="1500" b="1">
                <a:solidFill>
                  <a:srgbClr val="002060"/>
                </a:solidFill>
                <a:latin typeface="Poppins"/>
                <a:ea typeface="Calibri" panose="020F0502020204030204" pitchFamily="34" charset="0"/>
                <a:cs typeface="Poppins"/>
              </a:rPr>
              <a:t>responsive to the needs of all</a:t>
            </a:r>
            <a:r>
              <a:rPr lang="en-US" sz="1500">
                <a:solidFill>
                  <a:srgbClr val="002060"/>
                </a:solidFill>
                <a:latin typeface="Poppins"/>
                <a:ea typeface="Calibri" panose="020F0502020204030204" pitchFamily="34" charset="0"/>
                <a:cs typeface="Poppins"/>
              </a:rPr>
              <a:t> citizens</a:t>
            </a:r>
          </a:p>
          <a:p>
            <a:pPr marL="457200" indent="-457200">
              <a:buClr>
                <a:schemeClr val="accent2"/>
              </a:buClr>
              <a:buFont typeface="+mj-lt"/>
              <a:buAutoNum type="arabicPeriod"/>
            </a:pPr>
            <a:endParaRPr lang="en-US" sz="1500">
              <a:solidFill>
                <a:srgbClr val="002060"/>
              </a:solidFill>
              <a:latin typeface="Poppins" pitchFamily="2" charset="77"/>
              <a:ea typeface="Calibri" panose="020F0502020204030204" pitchFamily="34" charset="0"/>
              <a:cs typeface="Poppins" pitchFamily="2" charset="77"/>
            </a:endParaRPr>
          </a:p>
          <a:p>
            <a:pPr marL="457200" marR="0" indent="-457200">
              <a:spcBef>
                <a:spcPts val="0"/>
              </a:spcBef>
              <a:spcAft>
                <a:spcPts val="0"/>
              </a:spcAft>
              <a:buClr>
                <a:schemeClr val="accent2"/>
              </a:buClr>
              <a:buFont typeface="+mj-lt"/>
              <a:buAutoNum type="arabicPeriod"/>
            </a:pPr>
            <a:r>
              <a:rPr lang="en-US" sz="1500">
                <a:solidFill>
                  <a:srgbClr val="002060"/>
                </a:solidFill>
                <a:effectLst/>
                <a:latin typeface="Poppins"/>
                <a:ea typeface="Calibri" panose="020F0502020204030204" pitchFamily="34" charset="0"/>
                <a:cs typeface="Poppins"/>
              </a:rPr>
              <a:t>Inclusive and gender-responsive institutions are </a:t>
            </a:r>
            <a:r>
              <a:rPr lang="en-US" sz="1500" b="1">
                <a:solidFill>
                  <a:srgbClr val="002060"/>
                </a:solidFill>
                <a:effectLst/>
                <a:latin typeface="Poppins"/>
                <a:ea typeface="Calibri" panose="020F0502020204030204" pitchFamily="34" charset="0"/>
                <a:cs typeface="Poppins"/>
              </a:rPr>
              <a:t>more efficient and effective</a:t>
            </a:r>
            <a:endParaRPr lang="en-US" sz="1500" b="1">
              <a:solidFill>
                <a:srgbClr val="002060"/>
              </a:solidFill>
              <a:latin typeface="Poppins"/>
              <a:ea typeface="Calibri" panose="020F0502020204030204" pitchFamily="34" charset="0"/>
              <a:cs typeface="Poppins"/>
            </a:endParaRPr>
          </a:p>
          <a:p>
            <a:pPr marL="457200" marR="0" indent="-457200">
              <a:spcBef>
                <a:spcPts val="0"/>
              </a:spcBef>
              <a:spcAft>
                <a:spcPts val="0"/>
              </a:spcAft>
              <a:buClr>
                <a:schemeClr val="accent2"/>
              </a:buClr>
              <a:buFont typeface="+mj-lt"/>
              <a:buAutoNum type="arabicPeriod"/>
            </a:pPr>
            <a:endParaRPr lang="en-US" sz="1500" b="1">
              <a:solidFill>
                <a:srgbClr val="002060"/>
              </a:solidFill>
              <a:latin typeface="Poppins" pitchFamily="2" charset="77"/>
              <a:ea typeface="Calibri" panose="020F0502020204030204" pitchFamily="34" charset="0"/>
              <a:cs typeface="Poppins" pitchFamily="2" charset="77"/>
            </a:endParaRPr>
          </a:p>
          <a:p>
            <a:pPr marL="457200" marR="0" indent="-457200">
              <a:spcBef>
                <a:spcPts val="0"/>
              </a:spcBef>
              <a:spcAft>
                <a:spcPts val="0"/>
              </a:spcAft>
              <a:buClr>
                <a:schemeClr val="accent2"/>
              </a:buClr>
              <a:buFont typeface="+mj-lt"/>
              <a:buAutoNum type="arabicPeriod"/>
            </a:pPr>
            <a:r>
              <a:rPr lang="en-US" sz="1500">
                <a:solidFill>
                  <a:srgbClr val="002060"/>
                </a:solidFill>
                <a:effectLst/>
                <a:latin typeface="Poppins"/>
                <a:ea typeface="Calibri" panose="020F0502020204030204" pitchFamily="34" charset="0"/>
                <a:cs typeface="Poppins"/>
              </a:rPr>
              <a:t>Attract and </a:t>
            </a:r>
            <a:r>
              <a:rPr lang="en-US" sz="1500" b="1">
                <a:solidFill>
                  <a:srgbClr val="002060"/>
                </a:solidFill>
                <a:effectLst/>
                <a:latin typeface="Poppins"/>
                <a:ea typeface="Calibri" panose="020F0502020204030204" pitchFamily="34" charset="0"/>
                <a:cs typeface="Poppins"/>
              </a:rPr>
              <a:t>retain top talent</a:t>
            </a:r>
          </a:p>
          <a:p>
            <a:pPr marL="457200" marR="0" indent="-457200">
              <a:spcBef>
                <a:spcPts val="0"/>
              </a:spcBef>
              <a:spcAft>
                <a:spcPts val="0"/>
              </a:spcAft>
              <a:buClr>
                <a:schemeClr val="accent2"/>
              </a:buClr>
              <a:buFont typeface="+mj-lt"/>
              <a:buAutoNum type="arabicPeriod"/>
            </a:pPr>
            <a:endParaRPr lang="en-US" sz="1500">
              <a:solidFill>
                <a:srgbClr val="002060"/>
              </a:solidFill>
              <a:latin typeface="Poppins" pitchFamily="2" charset="77"/>
              <a:ea typeface="Calibri" panose="020F0502020204030204" pitchFamily="34" charset="0"/>
              <a:cs typeface="Poppins" pitchFamily="2" charset="77"/>
            </a:endParaRPr>
          </a:p>
          <a:p>
            <a:pPr marL="457200" marR="0" indent="-457200">
              <a:spcBef>
                <a:spcPts val="0"/>
              </a:spcBef>
              <a:spcAft>
                <a:spcPts val="0"/>
              </a:spcAft>
              <a:buClr>
                <a:schemeClr val="accent2"/>
              </a:buClr>
              <a:buFont typeface="+mj-lt"/>
              <a:buAutoNum type="arabicPeriod"/>
            </a:pPr>
            <a:r>
              <a:rPr lang="en-US" sz="1500" b="1">
                <a:solidFill>
                  <a:srgbClr val="002060"/>
                </a:solidFill>
                <a:effectLst/>
                <a:latin typeface="Poppins"/>
                <a:ea typeface="Calibri" panose="020F0502020204030204" pitchFamily="34" charset="0"/>
                <a:cs typeface="Poppins"/>
              </a:rPr>
              <a:t>Gain recognition </a:t>
            </a:r>
            <a:r>
              <a:rPr lang="en-US" sz="1500">
                <a:solidFill>
                  <a:srgbClr val="002060"/>
                </a:solidFill>
                <a:effectLst/>
                <a:latin typeface="Poppins"/>
                <a:ea typeface="Calibri" panose="020F0502020204030204" pitchFamily="34" charset="0"/>
                <a:cs typeface="Poppins"/>
              </a:rPr>
              <a:t>at the national, regional and global level</a:t>
            </a:r>
          </a:p>
          <a:p>
            <a:pPr marL="457200" marR="0" indent="-457200">
              <a:spcBef>
                <a:spcPts val="0"/>
              </a:spcBef>
              <a:spcAft>
                <a:spcPts val="0"/>
              </a:spcAft>
              <a:buClr>
                <a:schemeClr val="accent2"/>
              </a:buClr>
              <a:buFont typeface="+mj-lt"/>
              <a:buAutoNum type="arabicPeriod"/>
            </a:pPr>
            <a:endParaRPr lang="en-US" sz="1500">
              <a:solidFill>
                <a:srgbClr val="002060"/>
              </a:solidFill>
              <a:latin typeface="Poppins" pitchFamily="2" charset="77"/>
              <a:ea typeface="Calibri" panose="020F0502020204030204" pitchFamily="34" charset="0"/>
              <a:cs typeface="Poppins" pitchFamily="2" charset="77"/>
            </a:endParaRPr>
          </a:p>
          <a:p>
            <a:pPr marL="457200" marR="0" indent="-457200">
              <a:spcBef>
                <a:spcPts val="0"/>
              </a:spcBef>
              <a:spcAft>
                <a:spcPts val="0"/>
              </a:spcAft>
              <a:buClr>
                <a:schemeClr val="accent2"/>
              </a:buClr>
              <a:buFont typeface="+mj-lt"/>
              <a:buAutoNum type="arabicPeriod"/>
            </a:pPr>
            <a:r>
              <a:rPr lang="en-US" sz="1500" b="1">
                <a:solidFill>
                  <a:srgbClr val="002060"/>
                </a:solidFill>
                <a:effectLst/>
                <a:latin typeface="Poppins"/>
                <a:ea typeface="Calibri" panose="020F0502020204030204" pitchFamily="34" charset="0"/>
                <a:cs typeface="Poppins"/>
              </a:rPr>
              <a:t>Attrac</a:t>
            </a:r>
            <a:r>
              <a:rPr lang="en-US" sz="1500" b="1">
                <a:solidFill>
                  <a:srgbClr val="002060"/>
                </a:solidFill>
                <a:latin typeface="Poppins"/>
                <a:ea typeface="Calibri" panose="020F0502020204030204" pitchFamily="34" charset="0"/>
                <a:cs typeface="Poppins"/>
              </a:rPr>
              <a:t>t donors </a:t>
            </a:r>
            <a:r>
              <a:rPr lang="en-US" sz="1500">
                <a:solidFill>
                  <a:srgbClr val="002060"/>
                </a:solidFill>
                <a:latin typeface="Poppins"/>
                <a:ea typeface="Calibri" panose="020F0502020204030204" pitchFamily="34" charset="0"/>
                <a:cs typeface="Poppins"/>
              </a:rPr>
              <a:t>and benefit from technical support</a:t>
            </a:r>
            <a:endParaRPr lang="en-US" sz="1500">
              <a:solidFill>
                <a:srgbClr val="002060"/>
              </a:solidFill>
              <a:effectLst/>
              <a:latin typeface="Poppins"/>
              <a:ea typeface="Calibri" panose="020F0502020204030204" pitchFamily="34" charset="0"/>
              <a:cs typeface="Poppins"/>
            </a:endParaRPr>
          </a:p>
          <a:p>
            <a:pPr marL="342900" marR="0" indent="-342900">
              <a:spcBef>
                <a:spcPts val="0"/>
              </a:spcBef>
              <a:spcAft>
                <a:spcPts val="0"/>
              </a:spcAft>
              <a:buClr>
                <a:schemeClr val="accent2"/>
              </a:buClr>
              <a:buFont typeface="Wingdings" pitchFamily="2" charset="2"/>
              <a:buChar char="ü"/>
            </a:pPr>
            <a:endParaRPr lang="en-US" sz="1700">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endParaRPr lang="en-US" sz="1700">
              <a:solidFill>
                <a:srgbClr val="002060"/>
              </a:solidFill>
              <a:effectLst/>
              <a:latin typeface="Poppins" pitchFamily="2" charset="77"/>
              <a:ea typeface="Calibri" panose="020F0502020204030204" pitchFamily="34" charset="0"/>
              <a:cs typeface="Poppins" pitchFamily="2" charset="77"/>
            </a:endParaRPr>
          </a:p>
        </p:txBody>
      </p:sp>
      <p:pic>
        <p:nvPicPr>
          <p:cNvPr id="1026" name="Picture 2" descr="Why Accountability is the Most Important Part of Your Company Culture -">
            <a:extLst>
              <a:ext uri="{FF2B5EF4-FFF2-40B4-BE49-F238E27FC236}">
                <a16:creationId xmlns:a16="http://schemas.microsoft.com/office/drawing/2014/main" id="{5D1C6C93-9132-47FF-0A6A-BA02F5A62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20" r="6708" b="19036"/>
          <a:stretch/>
        </p:blipFill>
        <p:spPr bwMode="auto">
          <a:xfrm>
            <a:off x="7024914" y="2307771"/>
            <a:ext cx="4492229" cy="283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18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Google Shape;173;p9">
            <a:extLst>
              <a:ext uri="{FF2B5EF4-FFF2-40B4-BE49-F238E27FC236}">
                <a16:creationId xmlns:a16="http://schemas.microsoft.com/office/drawing/2014/main" id="{DE97FBDC-A649-42EE-B753-59C339E1BD5A}"/>
              </a:ext>
            </a:extLst>
          </p:cNvPr>
          <p:cNvSpPr txBox="1">
            <a:spLocks/>
          </p:cNvSpPr>
          <p:nvPr/>
        </p:nvSpPr>
        <p:spPr>
          <a:xfrm>
            <a:off x="818206" y="1865029"/>
            <a:ext cx="10555587" cy="4797027"/>
          </a:xfrm>
          <a:prstGeom prst="rect">
            <a:avLst/>
          </a:prstGeom>
          <a:noFill/>
          <a:ln>
            <a:noFill/>
          </a:ln>
        </p:spPr>
        <p:txBody>
          <a:bodyPr spcFirstLastPara="1" wrap="square" lIns="0" tIns="45700" rIns="91425" bIns="4570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750">
              <a:lnSpc>
                <a:spcPct val="120000"/>
              </a:lnSpc>
              <a:buClr>
                <a:srgbClr val="00B0F0"/>
              </a:buClr>
              <a:buSzPct val="100000"/>
            </a:pPr>
            <a:r>
              <a:rPr lang="en-US" sz="1800" b="1">
                <a:solidFill>
                  <a:srgbClr val="1F3864"/>
                </a:solidFill>
                <a:latin typeface="Poppins"/>
                <a:ea typeface="Poppins"/>
                <a:cs typeface="Poppins"/>
                <a:sym typeface="Poppins"/>
              </a:rPr>
              <a:t>Huge opportunity to better align public finance with the SDGs</a:t>
            </a:r>
            <a:r>
              <a:rPr lang="en-US" sz="1800">
                <a:solidFill>
                  <a:srgbClr val="1F3864"/>
                </a:solidFill>
                <a:latin typeface="Poppins"/>
                <a:ea typeface="Poppins"/>
                <a:cs typeface="Poppins"/>
                <a:sym typeface="Poppins"/>
              </a:rPr>
              <a:t> for gender equality - Over $13 trillion in global tax revenue and $33 trillion spent through public budgets annually</a:t>
            </a:r>
            <a:endParaRPr lang="en-US" sz="1800">
              <a:solidFill>
                <a:srgbClr val="1F3864"/>
              </a:solidFill>
              <a:latin typeface="Poppins"/>
              <a:ea typeface="Poppins"/>
              <a:cs typeface="Poppins"/>
            </a:endParaRPr>
          </a:p>
          <a:p>
            <a:pPr marL="285115" indent="-285750">
              <a:lnSpc>
                <a:spcPct val="120000"/>
              </a:lnSpc>
              <a:buClr>
                <a:srgbClr val="00B0F0"/>
              </a:buClr>
              <a:buSzPct val="100000"/>
            </a:pPr>
            <a:r>
              <a:rPr lang="en-US" sz="1800">
                <a:solidFill>
                  <a:srgbClr val="1F3864"/>
                </a:solidFill>
                <a:latin typeface="Poppins"/>
                <a:ea typeface="Poppins"/>
                <a:cs typeface="Poppins"/>
                <a:sym typeface="Poppins"/>
              </a:rPr>
              <a:t>Calls for </a:t>
            </a:r>
            <a:r>
              <a:rPr lang="en-US" sz="1800" b="1">
                <a:solidFill>
                  <a:srgbClr val="1F3864"/>
                </a:solidFill>
                <a:latin typeface="Poppins"/>
                <a:ea typeface="Poppins"/>
                <a:cs typeface="Poppins"/>
                <a:sym typeface="Poppins"/>
              </a:rPr>
              <a:t>inclusive and gender-responsive fiscal policies and tax systems</a:t>
            </a:r>
            <a:endParaRPr lang="en-US" sz="1800" b="1">
              <a:solidFill>
                <a:srgbClr val="1F3864"/>
              </a:solidFill>
              <a:latin typeface="Poppins"/>
              <a:ea typeface="Poppins"/>
              <a:cs typeface="Poppins"/>
            </a:endParaRPr>
          </a:p>
          <a:p>
            <a:pPr marL="285115" indent="-285750">
              <a:lnSpc>
                <a:spcPct val="120000"/>
              </a:lnSpc>
              <a:buClr>
                <a:srgbClr val="00B0F0"/>
              </a:buClr>
              <a:buSzPct val="100000"/>
            </a:pPr>
            <a:r>
              <a:rPr lang="en-US" sz="1800">
                <a:solidFill>
                  <a:srgbClr val="1F3864"/>
                </a:solidFill>
                <a:latin typeface="Poppins"/>
                <a:ea typeface="Poppins"/>
                <a:cs typeface="Poppins"/>
              </a:rPr>
              <a:t>Inclusive fiscal governance even more important in an</a:t>
            </a:r>
            <a:r>
              <a:rPr lang="en-US" sz="1800" b="1">
                <a:solidFill>
                  <a:srgbClr val="1F3864"/>
                </a:solidFill>
                <a:latin typeface="Poppins"/>
                <a:ea typeface="Poppins"/>
                <a:cs typeface="Poppins"/>
              </a:rPr>
              <a:t> age of global austerity, shrinking fiscal space and cost-of living crisis</a:t>
            </a:r>
          </a:p>
          <a:p>
            <a:pPr marL="285115" indent="-285750">
              <a:lnSpc>
                <a:spcPct val="120000"/>
              </a:lnSpc>
              <a:buClr>
                <a:srgbClr val="00B0F0"/>
              </a:buClr>
              <a:buSzPct val="100000"/>
            </a:pPr>
            <a:r>
              <a:rPr lang="en-US" sz="1800">
                <a:solidFill>
                  <a:srgbClr val="1F3864"/>
                </a:solidFill>
                <a:latin typeface="Poppins"/>
                <a:ea typeface="Poppins"/>
                <a:cs typeface="Poppins"/>
                <a:sym typeface="Poppins"/>
              </a:rPr>
              <a:t>Only possible if fiscal policy institutions </a:t>
            </a:r>
            <a:r>
              <a:rPr lang="en-US" sz="1800" b="1">
                <a:solidFill>
                  <a:srgbClr val="1F3864"/>
                </a:solidFill>
                <a:latin typeface="Poppins"/>
                <a:ea typeface="Poppins"/>
                <a:cs typeface="Poppins"/>
                <a:sym typeface="Poppins"/>
              </a:rPr>
              <a:t>fully embrace gender equality as a fundamental principle across all functions</a:t>
            </a:r>
            <a:r>
              <a:rPr lang="en-US" sz="1800">
                <a:solidFill>
                  <a:srgbClr val="1F3864"/>
                </a:solidFill>
                <a:latin typeface="Poppins"/>
                <a:ea typeface="Poppins"/>
                <a:cs typeface="Poppins"/>
                <a:sym typeface="Poppins"/>
              </a:rPr>
              <a:t> – from policy development to service delivery and administration</a:t>
            </a:r>
          </a:p>
          <a:p>
            <a:pPr marL="285115" indent="-285750">
              <a:lnSpc>
                <a:spcPct val="120000"/>
              </a:lnSpc>
              <a:buClr>
                <a:srgbClr val="00B0F0"/>
              </a:buClr>
              <a:buSzPct val="100000"/>
            </a:pPr>
            <a:endParaRPr lang="en-US" sz="1800">
              <a:solidFill>
                <a:srgbClr val="1F3864"/>
              </a:solidFill>
              <a:latin typeface="Poppins"/>
              <a:ea typeface="Poppins"/>
              <a:cs typeface="Poppins"/>
              <a:sym typeface="Poppins"/>
            </a:endParaRPr>
          </a:p>
          <a:p>
            <a:pPr marL="913765" lvl="2" indent="0" algn="ctr">
              <a:lnSpc>
                <a:spcPct val="120000"/>
              </a:lnSpc>
              <a:buClr>
                <a:srgbClr val="00B0F0"/>
              </a:buClr>
              <a:buSzPct val="100000"/>
              <a:buNone/>
            </a:pPr>
            <a:r>
              <a:rPr lang="en-US" sz="2900" b="1">
                <a:solidFill>
                  <a:schemeClr val="accent2"/>
                </a:solidFill>
                <a:latin typeface="Poppins"/>
                <a:ea typeface="Poppins"/>
                <a:cs typeface="Poppins"/>
                <a:sym typeface="Poppins"/>
              </a:rPr>
              <a:t>THE SEAL ACCELERATES INSTITUTIONAL TRANSFORMATION TOWARDS AGENDA 2030</a:t>
            </a:r>
            <a:endParaRPr lang="en-US" sz="2900" b="1">
              <a:solidFill>
                <a:schemeClr val="accent2"/>
              </a:solidFill>
              <a:latin typeface="Poppins"/>
              <a:ea typeface="Poppins"/>
              <a:cs typeface="Poppins"/>
            </a:endParaRPr>
          </a:p>
          <a:p>
            <a:pPr marL="0" indent="0">
              <a:lnSpc>
                <a:spcPct val="120000"/>
              </a:lnSpc>
              <a:spcBef>
                <a:spcPts val="800"/>
              </a:spcBef>
              <a:buClr>
                <a:srgbClr val="00B0F0"/>
              </a:buClr>
              <a:buSzPct val="100000"/>
              <a:buNone/>
            </a:pPr>
            <a:endParaRPr lang="en-US" sz="1800">
              <a:solidFill>
                <a:srgbClr val="1F3864"/>
              </a:solidFill>
              <a:latin typeface="Poppins"/>
              <a:ea typeface="Poppins"/>
              <a:cs typeface="Poppins"/>
            </a:endParaRPr>
          </a:p>
          <a:p>
            <a:pPr marL="0" indent="0">
              <a:lnSpc>
                <a:spcPct val="120000"/>
              </a:lnSpc>
              <a:spcBef>
                <a:spcPts val="800"/>
              </a:spcBef>
              <a:buClr>
                <a:srgbClr val="00B0F0"/>
              </a:buClr>
              <a:buSzPct val="100000"/>
              <a:buNone/>
            </a:pPr>
            <a:endParaRPr lang="en-US" sz="1800" b="1">
              <a:solidFill>
                <a:srgbClr val="1F3864"/>
              </a:solidFill>
              <a:latin typeface="Poppins"/>
              <a:ea typeface="Open Sans"/>
              <a:cs typeface="Poppins"/>
            </a:endParaRPr>
          </a:p>
          <a:p>
            <a:pPr marL="0" indent="0">
              <a:lnSpc>
                <a:spcPct val="100000"/>
              </a:lnSpc>
              <a:spcBef>
                <a:spcPts val="1800"/>
              </a:spcBef>
              <a:buClr>
                <a:prstClr val="black"/>
              </a:buClr>
              <a:buSzPct val="100000"/>
              <a:buFont typeface="Arial" panose="020B0604020202020204" pitchFamily="34" charset="0"/>
              <a:buNone/>
            </a:pPr>
            <a:endParaRPr lang="en-US" sz="1800">
              <a:solidFill>
                <a:srgbClr val="000000"/>
              </a:solidFill>
              <a:latin typeface="Open Sans"/>
              <a:ea typeface="Open Sans"/>
              <a:cs typeface="Open Sans"/>
            </a:endParaRPr>
          </a:p>
        </p:txBody>
      </p:sp>
      <p:sp>
        <p:nvSpPr>
          <p:cNvPr id="8" name="Google Shape;174;p9">
            <a:extLst>
              <a:ext uri="{FF2B5EF4-FFF2-40B4-BE49-F238E27FC236}">
                <a16:creationId xmlns:a16="http://schemas.microsoft.com/office/drawing/2014/main" id="{B97A331B-76CF-C188-A6A7-2EA1647DB17E}"/>
              </a:ext>
            </a:extLst>
          </p:cNvPr>
          <p:cNvSpPr txBox="1"/>
          <p:nvPr/>
        </p:nvSpPr>
        <p:spPr>
          <a:xfrm>
            <a:off x="330493" y="438456"/>
            <a:ext cx="7174083" cy="1256457"/>
          </a:xfrm>
          <a:prstGeom prst="rect">
            <a:avLst/>
          </a:prstGeom>
          <a:noFill/>
          <a:ln>
            <a:noFill/>
          </a:ln>
        </p:spPr>
        <p:txBody>
          <a:bodyPr spcFirstLastPara="1" wrap="square" lIns="91425" tIns="45700" rIns="91425" bIns="45700" anchor="ctr" anchorCtr="0">
            <a:noAutofit/>
          </a:bodyPr>
          <a:lstStyle/>
          <a:p>
            <a:pPr>
              <a:lnSpc>
                <a:spcPct val="90000"/>
              </a:lnSpc>
              <a:buClr>
                <a:srgbClr val="1E4E79"/>
              </a:buClr>
              <a:buSzPts val="4000"/>
            </a:pPr>
            <a:r>
              <a:rPr lang="en-US" sz="4000">
                <a:solidFill>
                  <a:schemeClr val="accent2"/>
                </a:solidFill>
                <a:latin typeface="Poppins"/>
                <a:cs typeface="Poppins"/>
                <a:sym typeface="Poppins"/>
              </a:rPr>
              <a:t>Supports inclusive fiscal reforms</a:t>
            </a:r>
            <a:endParaRPr lang="en-US" sz="4000">
              <a:solidFill>
                <a:schemeClr val="accent2"/>
              </a:solidFill>
              <a:latin typeface="Poppins"/>
              <a:cs typeface="Poppins"/>
            </a:endParaRPr>
          </a:p>
        </p:txBody>
      </p:sp>
    </p:spTree>
    <p:extLst>
      <p:ext uri="{BB962C8B-B14F-4D97-AF65-F5344CB8AC3E}">
        <p14:creationId xmlns:p14="http://schemas.microsoft.com/office/powerpoint/2010/main" val="2955083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Google Shape;173;p9">
            <a:extLst>
              <a:ext uri="{FF2B5EF4-FFF2-40B4-BE49-F238E27FC236}">
                <a16:creationId xmlns:a16="http://schemas.microsoft.com/office/drawing/2014/main" id="{DE97FBDC-A649-42EE-B753-59C339E1BD5A}"/>
              </a:ext>
            </a:extLst>
          </p:cNvPr>
          <p:cNvSpPr txBox="1">
            <a:spLocks/>
          </p:cNvSpPr>
          <p:nvPr/>
        </p:nvSpPr>
        <p:spPr>
          <a:xfrm>
            <a:off x="301099" y="2097257"/>
            <a:ext cx="11302431" cy="4813451"/>
          </a:xfrm>
          <a:prstGeom prst="rect">
            <a:avLst/>
          </a:prstGeom>
          <a:noFill/>
          <a:ln>
            <a:noFill/>
          </a:ln>
        </p:spPr>
        <p:txBody>
          <a:bodyPr spcFirstLastPara="1" wrap="square" lIns="0"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750">
              <a:lnSpc>
                <a:spcPct val="120000"/>
              </a:lnSpc>
              <a:buClr>
                <a:srgbClr val="00B0F0"/>
              </a:buClr>
              <a:buSzPct val="100000"/>
            </a:pPr>
            <a:r>
              <a:rPr lang="en-US" sz="1800">
                <a:solidFill>
                  <a:srgbClr val="1F3864"/>
                </a:solidFill>
                <a:latin typeface="Poppins"/>
                <a:ea typeface="Poppins"/>
                <a:cs typeface="Poppins"/>
                <a:sym typeface="Poppins"/>
              </a:rPr>
              <a:t>Ministry of Finance </a:t>
            </a:r>
            <a:r>
              <a:rPr lang="en-US" sz="1800" b="1">
                <a:solidFill>
                  <a:srgbClr val="1F3864"/>
                </a:solidFill>
                <a:latin typeface="Poppins"/>
                <a:ea typeface="Poppins"/>
                <a:cs typeface="Poppins"/>
                <a:sym typeface="Poppins"/>
              </a:rPr>
              <a:t>uniquely positioned to advance gender equality across public sector</a:t>
            </a:r>
            <a:r>
              <a:rPr lang="en-US" sz="1800">
                <a:solidFill>
                  <a:srgbClr val="1F3864"/>
                </a:solidFill>
                <a:latin typeface="Poppins"/>
                <a:ea typeface="Poppins"/>
                <a:cs typeface="Poppins"/>
                <a:sym typeface="Poppins"/>
              </a:rPr>
              <a:t> through catalytic policy role (budget, tax, procurement, public investments, …) </a:t>
            </a:r>
            <a:endParaRPr lang="en-US"/>
          </a:p>
          <a:p>
            <a:pPr marL="285115" indent="-285750">
              <a:lnSpc>
                <a:spcPct val="120000"/>
              </a:lnSpc>
              <a:buClr>
                <a:srgbClr val="00B0F0"/>
              </a:buClr>
              <a:buSzPct val="100000"/>
            </a:pPr>
            <a:r>
              <a:rPr lang="en-US" sz="1800" b="1">
                <a:solidFill>
                  <a:srgbClr val="1F3864"/>
                </a:solidFill>
                <a:latin typeface="Poppins"/>
                <a:ea typeface="Poppins"/>
                <a:cs typeface="Poppins"/>
              </a:rPr>
              <a:t>Expand fiscal space and mobilize additional revenue</a:t>
            </a:r>
            <a:r>
              <a:rPr lang="en-US" sz="1800">
                <a:solidFill>
                  <a:srgbClr val="1F3864"/>
                </a:solidFill>
                <a:latin typeface="Poppins"/>
                <a:ea typeface="Poppins"/>
                <a:cs typeface="Poppins"/>
              </a:rPr>
              <a:t> with gender-responsive tax policies and administration that also promotes women economic empowerment </a:t>
            </a:r>
          </a:p>
          <a:p>
            <a:pPr marL="285115" indent="-285750">
              <a:lnSpc>
                <a:spcPct val="120000"/>
              </a:lnSpc>
              <a:buClr>
                <a:srgbClr val="00B0F0"/>
              </a:buClr>
              <a:buSzPct val="100000"/>
            </a:pPr>
            <a:r>
              <a:rPr lang="en-US" sz="1800">
                <a:solidFill>
                  <a:srgbClr val="1F3864"/>
                </a:solidFill>
                <a:latin typeface="Poppins"/>
                <a:ea typeface="Poppins"/>
                <a:cs typeface="Poppins"/>
              </a:rPr>
              <a:t>Foster </a:t>
            </a:r>
            <a:r>
              <a:rPr lang="en-US" sz="1800" b="1">
                <a:solidFill>
                  <a:srgbClr val="1F3864"/>
                </a:solidFill>
                <a:latin typeface="Poppins"/>
                <a:ea typeface="Poppins"/>
                <a:cs typeface="Poppins"/>
              </a:rPr>
              <a:t>equitable and inclusive economic growth</a:t>
            </a:r>
            <a:r>
              <a:rPr lang="en-US" sz="1800">
                <a:solidFill>
                  <a:srgbClr val="1F3864"/>
                </a:solidFill>
                <a:latin typeface="Poppins"/>
                <a:ea typeface="Poppins"/>
                <a:cs typeface="Poppins"/>
              </a:rPr>
              <a:t> in line with Agenda 2030. </a:t>
            </a:r>
          </a:p>
          <a:p>
            <a:pPr marL="285115" indent="-285750">
              <a:lnSpc>
                <a:spcPct val="120000"/>
              </a:lnSpc>
              <a:buClr>
                <a:srgbClr val="00B0F0"/>
              </a:buClr>
              <a:buSzPct val="100000"/>
            </a:pPr>
            <a:r>
              <a:rPr lang="en-US" sz="1800">
                <a:solidFill>
                  <a:srgbClr val="1F3864"/>
                </a:solidFill>
                <a:latin typeface="Poppins"/>
                <a:ea typeface="Poppins"/>
                <a:cs typeface="Poppins"/>
              </a:rPr>
              <a:t>Make </a:t>
            </a:r>
            <a:r>
              <a:rPr lang="en-US" sz="1800" b="1">
                <a:solidFill>
                  <a:srgbClr val="1F3864"/>
                </a:solidFill>
                <a:latin typeface="Poppins"/>
                <a:ea typeface="Poppins"/>
                <a:cs typeface="Poppins"/>
              </a:rPr>
              <a:t>meaningful contributions to SDGs </a:t>
            </a:r>
            <a:r>
              <a:rPr lang="en-US" sz="1800">
                <a:solidFill>
                  <a:srgbClr val="1F3864"/>
                </a:solidFill>
                <a:latin typeface="Poppins"/>
                <a:ea typeface="Poppins"/>
                <a:cs typeface="Poppins"/>
              </a:rPr>
              <a:t>5, 16 and 17.</a:t>
            </a:r>
          </a:p>
          <a:p>
            <a:pPr marL="285115" indent="-285750">
              <a:lnSpc>
                <a:spcPct val="120000"/>
              </a:lnSpc>
              <a:buClr>
                <a:srgbClr val="00B0F0"/>
              </a:buClr>
              <a:buSzPct val="100000"/>
            </a:pPr>
            <a:r>
              <a:rPr lang="en-US" sz="1800">
                <a:solidFill>
                  <a:srgbClr val="1F3864"/>
                </a:solidFill>
                <a:latin typeface="Poppins"/>
                <a:ea typeface="Poppins"/>
                <a:cs typeface="Poppins"/>
              </a:rPr>
              <a:t>Inclusive institutions </a:t>
            </a:r>
            <a:r>
              <a:rPr lang="en-US" sz="1800" b="1">
                <a:solidFill>
                  <a:srgbClr val="1F3864"/>
                </a:solidFill>
                <a:latin typeface="Poppins"/>
                <a:ea typeface="Poppins"/>
                <a:cs typeface="Poppins"/>
              </a:rPr>
              <a:t>build trust</a:t>
            </a:r>
            <a:r>
              <a:rPr lang="en-US" sz="1800">
                <a:solidFill>
                  <a:srgbClr val="1F3864"/>
                </a:solidFill>
                <a:latin typeface="Poppins"/>
                <a:ea typeface="Poppins"/>
                <a:cs typeface="Poppins"/>
              </a:rPr>
              <a:t> and are more </a:t>
            </a:r>
            <a:r>
              <a:rPr lang="en-US" sz="1800" b="1">
                <a:solidFill>
                  <a:srgbClr val="1F3864"/>
                </a:solidFill>
                <a:latin typeface="Poppins"/>
                <a:ea typeface="Poppins"/>
                <a:cs typeface="Poppins"/>
              </a:rPr>
              <a:t>accountable to all citizens</a:t>
            </a:r>
          </a:p>
          <a:p>
            <a:pPr marL="285115" indent="-285750">
              <a:lnSpc>
                <a:spcPct val="120000"/>
              </a:lnSpc>
              <a:buClr>
                <a:srgbClr val="00B0F0"/>
              </a:buClr>
              <a:buSzPct val="100000"/>
            </a:pPr>
            <a:endParaRPr lang="en-US" sz="1800">
              <a:solidFill>
                <a:srgbClr val="1F3864"/>
              </a:solidFill>
              <a:latin typeface="Poppins"/>
              <a:ea typeface="Poppins"/>
              <a:cs typeface="Poppins"/>
            </a:endParaRPr>
          </a:p>
          <a:p>
            <a:pPr marL="0" indent="0">
              <a:lnSpc>
                <a:spcPct val="120000"/>
              </a:lnSpc>
              <a:buClr>
                <a:srgbClr val="00B0F0"/>
              </a:buClr>
              <a:buSzPct val="100000"/>
              <a:buNone/>
            </a:pPr>
            <a:endParaRPr lang="en-US" sz="1800">
              <a:solidFill>
                <a:srgbClr val="1F3864"/>
              </a:solidFill>
              <a:latin typeface="Poppins"/>
              <a:ea typeface="Poppins"/>
              <a:cs typeface="Poppins"/>
            </a:endParaRPr>
          </a:p>
          <a:p>
            <a:pPr marL="285115" indent="-285750">
              <a:lnSpc>
                <a:spcPct val="120000"/>
              </a:lnSpc>
              <a:buClr>
                <a:srgbClr val="00B0F0"/>
              </a:buClr>
              <a:buSzPct val="100000"/>
            </a:pPr>
            <a:endParaRPr lang="en-US" sz="1800">
              <a:solidFill>
                <a:srgbClr val="1F3864"/>
              </a:solidFill>
              <a:latin typeface="Poppins"/>
              <a:ea typeface="Poppins"/>
              <a:cs typeface="Poppins"/>
            </a:endParaRPr>
          </a:p>
          <a:p>
            <a:pPr marL="0" indent="0">
              <a:lnSpc>
                <a:spcPct val="120000"/>
              </a:lnSpc>
              <a:buNone/>
            </a:pPr>
            <a:endParaRPr lang="en-US" sz="1800">
              <a:solidFill>
                <a:srgbClr val="1F3864"/>
              </a:solidFill>
              <a:latin typeface="Poppins"/>
              <a:ea typeface="Poppins"/>
              <a:cs typeface="Poppins"/>
            </a:endParaRPr>
          </a:p>
          <a:p>
            <a:pPr marL="0" indent="0">
              <a:lnSpc>
                <a:spcPct val="120000"/>
              </a:lnSpc>
              <a:buClr>
                <a:srgbClr val="00B0F0"/>
              </a:buClr>
              <a:buSzPct val="100000"/>
              <a:buNone/>
            </a:pPr>
            <a:endParaRPr lang="en-US" sz="1800" b="1">
              <a:solidFill>
                <a:srgbClr val="1F3864"/>
              </a:solidFill>
              <a:latin typeface="Poppins"/>
              <a:ea typeface="Open Sans"/>
              <a:cs typeface="Poppins"/>
            </a:endParaRPr>
          </a:p>
          <a:p>
            <a:pPr marL="285115" indent="-285750">
              <a:lnSpc>
                <a:spcPct val="120000"/>
              </a:lnSpc>
              <a:buClr>
                <a:srgbClr val="00B0F0"/>
              </a:buClr>
              <a:buSzPct val="100000"/>
            </a:pPr>
            <a:endParaRPr lang="en-US" sz="1800" b="1">
              <a:solidFill>
                <a:srgbClr val="1F3864"/>
              </a:solidFill>
              <a:latin typeface="Poppins"/>
              <a:ea typeface="Open Sans"/>
              <a:cs typeface="Poppins"/>
            </a:endParaRPr>
          </a:p>
          <a:p>
            <a:pPr marL="285115" indent="-285750">
              <a:lnSpc>
                <a:spcPct val="120000"/>
              </a:lnSpc>
              <a:buClr>
                <a:srgbClr val="00B0F0"/>
              </a:buClr>
              <a:buSzPct val="100000"/>
            </a:pPr>
            <a:endParaRPr lang="en-US" sz="1800">
              <a:solidFill>
                <a:srgbClr val="1F3864"/>
              </a:solidFill>
              <a:latin typeface="Poppins"/>
              <a:ea typeface="Open Sans"/>
              <a:cs typeface="Poppins"/>
            </a:endParaRPr>
          </a:p>
          <a:p>
            <a:pPr marL="285115" indent="-285750">
              <a:lnSpc>
                <a:spcPct val="120000"/>
              </a:lnSpc>
              <a:spcBef>
                <a:spcPts val="800"/>
              </a:spcBef>
              <a:buClr>
                <a:srgbClr val="00B0F0"/>
              </a:buClr>
              <a:buSzPct val="100000"/>
            </a:pPr>
            <a:endParaRPr lang="en-US" sz="1800">
              <a:solidFill>
                <a:srgbClr val="1F3864"/>
              </a:solidFill>
              <a:latin typeface="Poppins"/>
              <a:ea typeface="Open Sans"/>
              <a:cs typeface="Poppins"/>
            </a:endParaRPr>
          </a:p>
          <a:p>
            <a:pPr marL="0" indent="0">
              <a:lnSpc>
                <a:spcPct val="120000"/>
              </a:lnSpc>
              <a:spcBef>
                <a:spcPts val="800"/>
              </a:spcBef>
              <a:buClr>
                <a:srgbClr val="00B0F0"/>
              </a:buClr>
              <a:buSzPct val="100000"/>
              <a:buNone/>
            </a:pPr>
            <a:endParaRPr lang="en-US" sz="1800" b="1">
              <a:solidFill>
                <a:srgbClr val="1F3864"/>
              </a:solidFill>
              <a:latin typeface="Poppins"/>
              <a:ea typeface="Open Sans"/>
              <a:cs typeface="Poppins"/>
            </a:endParaRPr>
          </a:p>
          <a:p>
            <a:pPr marL="0" indent="0">
              <a:lnSpc>
                <a:spcPct val="100000"/>
              </a:lnSpc>
              <a:spcBef>
                <a:spcPts val="1800"/>
              </a:spcBef>
              <a:buClr>
                <a:schemeClr val="dk1"/>
              </a:buClr>
              <a:buSzPct val="100000"/>
              <a:buNone/>
            </a:pPr>
            <a:endParaRPr lang="en-US" sz="1800">
              <a:solidFill>
                <a:schemeClr val="dk1"/>
              </a:solidFill>
              <a:latin typeface="Open Sans"/>
              <a:ea typeface="Open Sans"/>
              <a:cs typeface="Open Sans"/>
            </a:endParaRPr>
          </a:p>
        </p:txBody>
      </p:sp>
      <p:sp>
        <p:nvSpPr>
          <p:cNvPr id="8" name="Google Shape;174;p9">
            <a:extLst>
              <a:ext uri="{FF2B5EF4-FFF2-40B4-BE49-F238E27FC236}">
                <a16:creationId xmlns:a16="http://schemas.microsoft.com/office/drawing/2014/main" id="{B97A331B-76CF-C188-A6A7-2EA1647DB17E}"/>
              </a:ext>
            </a:extLst>
          </p:cNvPr>
          <p:cNvSpPr txBox="1"/>
          <p:nvPr/>
        </p:nvSpPr>
        <p:spPr>
          <a:xfrm>
            <a:off x="307372" y="624926"/>
            <a:ext cx="8711216" cy="1256457"/>
          </a:xfrm>
          <a:prstGeom prst="rect">
            <a:avLst/>
          </a:prstGeom>
          <a:noFill/>
          <a:ln>
            <a:noFill/>
          </a:ln>
        </p:spPr>
        <p:txBody>
          <a:bodyPr spcFirstLastPara="1" wrap="square" lIns="91425" tIns="45700" rIns="91425" bIns="45700" anchor="ctr" anchorCtr="0">
            <a:noAutofit/>
          </a:bodyPr>
          <a:lstStyle/>
          <a:p>
            <a:pPr>
              <a:lnSpc>
                <a:spcPct val="90000"/>
              </a:lnSpc>
              <a:buClr>
                <a:srgbClr val="1E4E79"/>
              </a:buClr>
              <a:buSzPts val="4000"/>
            </a:pPr>
            <a:r>
              <a:rPr lang="en-US" sz="4000">
                <a:solidFill>
                  <a:schemeClr val="accent2"/>
                </a:solidFill>
                <a:latin typeface="Poppins"/>
                <a:cs typeface="Poppins"/>
                <a:sym typeface="Poppins"/>
              </a:rPr>
              <a:t>Accelerate the SDGs – improve economic outcomes</a:t>
            </a:r>
            <a:endParaRPr lang="en-US" sz="4000">
              <a:solidFill>
                <a:schemeClr val="accent2"/>
              </a:solidFill>
              <a:latin typeface="Poppins"/>
              <a:cs typeface="Poppins"/>
            </a:endParaRPr>
          </a:p>
        </p:txBody>
      </p:sp>
      <p:sp>
        <p:nvSpPr>
          <p:cNvPr id="3" name="Google Shape;173;p9">
            <a:extLst>
              <a:ext uri="{FF2B5EF4-FFF2-40B4-BE49-F238E27FC236}">
                <a16:creationId xmlns:a16="http://schemas.microsoft.com/office/drawing/2014/main" id="{8B61FAE5-C149-64B7-AC51-2615A7CF38D8}"/>
              </a:ext>
            </a:extLst>
          </p:cNvPr>
          <p:cNvSpPr txBox="1">
            <a:spLocks/>
          </p:cNvSpPr>
          <p:nvPr/>
        </p:nvSpPr>
        <p:spPr>
          <a:xfrm>
            <a:off x="3440027" y="5466104"/>
            <a:ext cx="6090616" cy="1415143"/>
          </a:xfrm>
          <a:prstGeom prst="rect">
            <a:avLst/>
          </a:prstGeom>
          <a:noFill/>
          <a:ln>
            <a:noFill/>
          </a:ln>
        </p:spPr>
        <p:txBody>
          <a:bodyPr spcFirstLastPara="1" wrap="square" lIns="0" tIns="45700" rIns="91425" bIns="45700" anchor="t" anchorCtr="0">
            <a:normAutofit/>
          </a:bodyPr>
          <a:lstStyle>
            <a:defPPr marR="0" lvl="0" algn="l" rtl="0">
              <a:lnSpc>
                <a:spcPct val="100000"/>
              </a:lnSpc>
              <a:spcBef>
                <a:spcPts val="0"/>
              </a:spcBef>
              <a:spcAft>
                <a:spcPts val="0"/>
              </a:spcAft>
            </a:defPPr>
            <a:lvl1pPr marL="457200" marR="0" lvl="0" indent="-317500" algn="l" rtl="0">
              <a:lnSpc>
                <a:spcPct val="171428"/>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71428"/>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71428"/>
              </a:lnSpc>
              <a:spcBef>
                <a:spcPts val="800"/>
              </a:spcBef>
              <a:spcAft>
                <a:spcPts val="0"/>
              </a:spcAft>
              <a:buClr>
                <a:srgbClr val="C55A1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71428"/>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71428"/>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spcBef>
                <a:spcPts val="0"/>
              </a:spcBef>
              <a:buSzPct val="100000"/>
              <a:buFont typeface="Arial"/>
              <a:buNone/>
            </a:pPr>
            <a:r>
              <a:rPr lang="en-US" sz="1600">
                <a:solidFill>
                  <a:srgbClr val="1F3864"/>
                </a:solidFill>
                <a:latin typeface="Poppins"/>
                <a:ea typeface="Poppins"/>
                <a:cs typeface="Poppins"/>
                <a:sym typeface="Poppins"/>
              </a:rPr>
              <a:t>Potential to </a:t>
            </a:r>
            <a:r>
              <a:rPr lang="en-US" sz="1600" b="1">
                <a:solidFill>
                  <a:srgbClr val="1F3864"/>
                </a:solidFill>
                <a:latin typeface="Poppins"/>
                <a:ea typeface="Poppins"/>
                <a:cs typeface="Poppins"/>
                <a:sym typeface="Poppins"/>
              </a:rPr>
              <a:t>improve scores </a:t>
            </a:r>
            <a:r>
              <a:rPr lang="en-US" sz="1600">
                <a:solidFill>
                  <a:srgbClr val="1F3864"/>
                </a:solidFill>
                <a:latin typeface="Poppins"/>
                <a:ea typeface="Poppins"/>
                <a:cs typeface="Poppins"/>
                <a:sym typeface="Poppins"/>
              </a:rPr>
              <a:t>along some dimensions of the </a:t>
            </a:r>
            <a:r>
              <a:rPr lang="en-US" sz="1600" b="1">
                <a:solidFill>
                  <a:srgbClr val="1F3864"/>
                </a:solidFill>
                <a:latin typeface="Poppins"/>
                <a:ea typeface="Poppins"/>
                <a:cs typeface="Poppins"/>
                <a:sym typeface="Poppins"/>
              </a:rPr>
              <a:t>PEFA,</a:t>
            </a:r>
            <a:r>
              <a:rPr lang="en-US" sz="1600">
                <a:solidFill>
                  <a:srgbClr val="1F3864"/>
                </a:solidFill>
                <a:latin typeface="Poppins"/>
                <a:ea typeface="Poppins"/>
                <a:cs typeface="Poppins"/>
                <a:sym typeface="Poppins"/>
              </a:rPr>
              <a:t> </a:t>
            </a:r>
            <a:r>
              <a:rPr lang="en-US" sz="1600" b="1">
                <a:solidFill>
                  <a:srgbClr val="1F3864"/>
                </a:solidFill>
                <a:latin typeface="Poppins"/>
                <a:ea typeface="Poppins"/>
                <a:cs typeface="Poppins"/>
                <a:sym typeface="Poppins"/>
              </a:rPr>
              <a:t>TADAT </a:t>
            </a:r>
            <a:r>
              <a:rPr lang="en-US" sz="1600">
                <a:solidFill>
                  <a:srgbClr val="1F3864"/>
                </a:solidFill>
                <a:latin typeface="Poppins"/>
                <a:ea typeface="Poppins"/>
                <a:cs typeface="Poppins"/>
                <a:sym typeface="Poppins"/>
              </a:rPr>
              <a:t>and</a:t>
            </a:r>
            <a:r>
              <a:rPr lang="en-US" sz="1600" b="1">
                <a:solidFill>
                  <a:srgbClr val="1F3864"/>
                </a:solidFill>
                <a:latin typeface="Poppins"/>
                <a:ea typeface="Poppins"/>
                <a:cs typeface="Poppins"/>
                <a:sym typeface="Poppins"/>
              </a:rPr>
              <a:t> OBI </a:t>
            </a:r>
            <a:r>
              <a:rPr lang="en-US" sz="1600">
                <a:solidFill>
                  <a:srgbClr val="1F3864"/>
                </a:solidFill>
                <a:latin typeface="Poppins"/>
                <a:ea typeface="Poppins"/>
                <a:cs typeface="Poppins"/>
                <a:sym typeface="Poppins"/>
              </a:rPr>
              <a:t>frameworks</a:t>
            </a:r>
            <a:endParaRPr lang="en-US" sz="1600">
              <a:latin typeface="Open Sans"/>
              <a:ea typeface="Open Sans"/>
              <a:cs typeface="Open Sans"/>
              <a:sym typeface="Open Sans"/>
            </a:endParaRPr>
          </a:p>
        </p:txBody>
      </p:sp>
      <p:sp>
        <p:nvSpPr>
          <p:cNvPr id="5" name="Google Shape;127;p4">
            <a:extLst>
              <a:ext uri="{FF2B5EF4-FFF2-40B4-BE49-F238E27FC236}">
                <a16:creationId xmlns:a16="http://schemas.microsoft.com/office/drawing/2014/main" id="{9F49428A-6238-8F22-B054-4F2D6CE9605A}"/>
              </a:ext>
            </a:extLst>
          </p:cNvPr>
          <p:cNvSpPr/>
          <p:nvPr/>
        </p:nvSpPr>
        <p:spPr>
          <a:xfrm rot="10800000" flipH="1">
            <a:off x="2495589" y="5485178"/>
            <a:ext cx="781287" cy="707885"/>
          </a:xfrm>
          <a:custGeom>
            <a:avLst/>
            <a:gdLst/>
            <a:ahLst/>
            <a:cxnLst/>
            <a:rect l="l" t="t" r="r" b="b"/>
            <a:pathLst>
              <a:path w="403" h="392" extrusionOk="0">
                <a:moveTo>
                  <a:pt x="402" y="144"/>
                </a:moveTo>
                <a:lnTo>
                  <a:pt x="255" y="144"/>
                </a:lnTo>
                <a:lnTo>
                  <a:pt x="255" y="0"/>
                </a:lnTo>
                <a:lnTo>
                  <a:pt x="146" y="0"/>
                </a:lnTo>
                <a:lnTo>
                  <a:pt x="146" y="144"/>
                </a:lnTo>
                <a:lnTo>
                  <a:pt x="0" y="144"/>
                </a:lnTo>
                <a:lnTo>
                  <a:pt x="0" y="248"/>
                </a:lnTo>
                <a:lnTo>
                  <a:pt x="146" y="248"/>
                </a:lnTo>
                <a:lnTo>
                  <a:pt x="146" y="392"/>
                </a:lnTo>
                <a:lnTo>
                  <a:pt x="255" y="392"/>
                </a:lnTo>
                <a:lnTo>
                  <a:pt x="255" y="248"/>
                </a:lnTo>
                <a:lnTo>
                  <a:pt x="402" y="248"/>
                </a:lnTo>
                <a:lnTo>
                  <a:pt x="402" y="144"/>
                </a:lnTo>
                <a:close/>
              </a:path>
            </a:pathLst>
          </a:custGeom>
          <a:solidFill>
            <a:srgbClr val="C90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067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44;p6">
            <a:extLst>
              <a:ext uri="{FF2B5EF4-FFF2-40B4-BE49-F238E27FC236}">
                <a16:creationId xmlns:a16="http://schemas.microsoft.com/office/drawing/2014/main" id="{EA6ADA45-B807-FAD7-EDC2-57F1B0E22717}"/>
              </a:ext>
            </a:extLst>
          </p:cNvPr>
          <p:cNvPicPr preferRelativeResize="0"/>
          <p:nvPr/>
        </p:nvPicPr>
        <p:blipFill rotWithShape="1">
          <a:blip r:embed="rId3">
            <a:alphaModFix/>
          </a:blip>
          <a:srcRect/>
          <a:stretch/>
        </p:blipFill>
        <p:spPr>
          <a:xfrm>
            <a:off x="803053" y="1281901"/>
            <a:ext cx="5490400" cy="3862654"/>
          </a:xfrm>
          <a:prstGeom prst="rect">
            <a:avLst/>
          </a:prstGeom>
          <a:noFill/>
          <a:ln>
            <a:noFill/>
          </a:ln>
        </p:spPr>
      </p:pic>
      <p:sp>
        <p:nvSpPr>
          <p:cNvPr id="7" name="Google Shape;153;p7">
            <a:extLst>
              <a:ext uri="{FF2B5EF4-FFF2-40B4-BE49-F238E27FC236}">
                <a16:creationId xmlns:a16="http://schemas.microsoft.com/office/drawing/2014/main" id="{72D009A9-1307-C19E-9101-31EAB28D76F6}"/>
              </a:ext>
            </a:extLst>
          </p:cNvPr>
          <p:cNvSpPr/>
          <p:nvPr/>
        </p:nvSpPr>
        <p:spPr>
          <a:xfrm>
            <a:off x="7405457" y="1598210"/>
            <a:ext cx="3825314" cy="2169784"/>
          </a:xfrm>
          <a:prstGeom prst="rect">
            <a:avLst/>
          </a:prstGeom>
          <a:noFill/>
          <a:ln>
            <a:solidFill>
              <a:srgbClr val="FF0000"/>
            </a:solid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accent2"/>
              </a:buClr>
              <a:buSzPts val="2000"/>
              <a:buFont typeface="Wingdings" pitchFamily="2" charset="2"/>
              <a:buChar char="§"/>
            </a:pPr>
            <a:r>
              <a:rPr lang="en-GB" sz="1500">
                <a:solidFill>
                  <a:srgbClr val="1E4E79"/>
                </a:solidFill>
                <a:latin typeface="Poppins"/>
                <a:ea typeface="Poppins"/>
                <a:cs typeface="Poppins"/>
                <a:sym typeface="Poppins"/>
              </a:rPr>
              <a:t>Sustainable development requires </a:t>
            </a:r>
            <a:r>
              <a:rPr lang="en-GB" sz="1500" b="1">
                <a:solidFill>
                  <a:srgbClr val="1E4E79"/>
                </a:solidFill>
                <a:latin typeface="Poppins"/>
                <a:ea typeface="Poppins"/>
                <a:cs typeface="Poppins"/>
                <a:sym typeface="Poppins"/>
              </a:rPr>
              <a:t>ensuring women and men equitable </a:t>
            </a:r>
            <a:r>
              <a:rPr lang="en-GB" sz="1500">
                <a:solidFill>
                  <a:srgbClr val="1E4E79"/>
                </a:solidFill>
                <a:latin typeface="Poppins"/>
                <a:ea typeface="Poppins"/>
                <a:cs typeface="Poppins"/>
                <a:sym typeface="Poppins"/>
              </a:rPr>
              <a:t>participation in decisions that affect their lives and communities.</a:t>
            </a:r>
            <a:endParaRPr lang="en-GB" sz="1500">
              <a:ea typeface="Poppins"/>
            </a:endParaRPr>
          </a:p>
          <a:p>
            <a:pPr marL="342900" marR="0" lvl="0" indent="-342900" algn="just" rtl="0">
              <a:spcBef>
                <a:spcPts val="0"/>
              </a:spcBef>
              <a:spcAft>
                <a:spcPts val="0"/>
              </a:spcAft>
              <a:buClr>
                <a:schemeClr val="accent2"/>
              </a:buClr>
              <a:buSzPts val="2000"/>
              <a:buFont typeface="Wingdings" pitchFamily="2" charset="2"/>
              <a:buChar char="§"/>
            </a:pPr>
            <a:endParaRPr lang="en-GB" sz="1500" b="1">
              <a:solidFill>
                <a:srgbClr val="1E4E79"/>
              </a:solidFill>
              <a:latin typeface="Poppins"/>
              <a:ea typeface="Poppins"/>
              <a:cs typeface="Poppins"/>
              <a:sym typeface="Poppins"/>
            </a:endParaRPr>
          </a:p>
          <a:p>
            <a:pPr marL="342900" marR="0" lvl="0" indent="-342900" algn="just" rtl="0">
              <a:spcBef>
                <a:spcPts val="0"/>
              </a:spcBef>
              <a:spcAft>
                <a:spcPts val="0"/>
              </a:spcAft>
              <a:buClr>
                <a:schemeClr val="accent2"/>
              </a:buClr>
              <a:buSzPts val="2000"/>
              <a:buFont typeface="Wingdings" pitchFamily="2" charset="2"/>
              <a:buChar char="§"/>
            </a:pPr>
            <a:r>
              <a:rPr lang="en-GB" sz="1500" b="1">
                <a:solidFill>
                  <a:srgbClr val="1E4E79"/>
                </a:solidFill>
                <a:latin typeface="Poppins"/>
                <a:ea typeface="Poppins"/>
                <a:cs typeface="Poppins"/>
                <a:sym typeface="Poppins"/>
              </a:rPr>
              <a:t>Achieving Gender equality </a:t>
            </a:r>
            <a:r>
              <a:rPr lang="en-GB" sz="1500">
                <a:solidFill>
                  <a:srgbClr val="1E4E79"/>
                </a:solidFill>
                <a:latin typeface="Poppins"/>
                <a:ea typeface="Poppins"/>
                <a:cs typeface="Poppins"/>
                <a:sym typeface="Poppins"/>
              </a:rPr>
              <a:t>is a precondition to achieve Agenda 2030.</a:t>
            </a:r>
            <a:endParaRPr sz="1500"/>
          </a:p>
        </p:txBody>
      </p:sp>
      <p:sp>
        <p:nvSpPr>
          <p:cNvPr id="8" name="Google Shape;152;p7">
            <a:extLst>
              <a:ext uri="{FF2B5EF4-FFF2-40B4-BE49-F238E27FC236}">
                <a16:creationId xmlns:a16="http://schemas.microsoft.com/office/drawing/2014/main" id="{ED1C2ACD-A303-04A4-89DD-30216F8DBAB4}"/>
              </a:ext>
            </a:extLst>
          </p:cNvPr>
          <p:cNvSpPr txBox="1">
            <a:spLocks/>
          </p:cNvSpPr>
          <p:nvPr/>
        </p:nvSpPr>
        <p:spPr>
          <a:xfrm>
            <a:off x="7405456" y="4051030"/>
            <a:ext cx="3825315" cy="2358823"/>
          </a:xfrm>
          <a:prstGeom prst="rect">
            <a:avLst/>
          </a:prstGeom>
          <a:noFill/>
          <a:ln>
            <a:solidFill>
              <a:srgbClr val="002060"/>
            </a:solidFill>
          </a:ln>
        </p:spPr>
        <p:txBody>
          <a:bodyPr spcFirstLastPara="1" wrap="square" lIns="0"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SzPts val="2000"/>
            </a:pPr>
            <a:r>
              <a:rPr lang="en-GB" sz="1500">
                <a:solidFill>
                  <a:srgbClr val="1E4E79"/>
                </a:solidFill>
                <a:latin typeface="Poppins"/>
                <a:ea typeface="Poppins"/>
                <a:cs typeface="Poppins"/>
                <a:sym typeface="Poppins"/>
              </a:rPr>
              <a:t>The achievement of all SGDS requires a stable and peaceful environment and </a:t>
            </a:r>
            <a:r>
              <a:rPr lang="en-GB" sz="1500" b="1">
                <a:solidFill>
                  <a:srgbClr val="1E4E79"/>
                </a:solidFill>
                <a:latin typeface="Poppins"/>
                <a:ea typeface="Poppins"/>
                <a:cs typeface="Poppins"/>
                <a:sym typeface="Poppins"/>
              </a:rPr>
              <a:t>effective institutions</a:t>
            </a:r>
            <a:r>
              <a:rPr lang="en-GB" sz="1500">
                <a:solidFill>
                  <a:srgbClr val="1E4E79"/>
                </a:solidFill>
                <a:latin typeface="Poppins"/>
                <a:ea typeface="Poppins"/>
                <a:cs typeface="Poppins"/>
                <a:sym typeface="Poppins"/>
              </a:rPr>
              <a:t>.</a:t>
            </a:r>
          </a:p>
          <a:p>
            <a:pPr marL="285750" indent="-285750">
              <a:lnSpc>
                <a:spcPct val="100000"/>
              </a:lnSpc>
              <a:buClr>
                <a:schemeClr val="accent2"/>
              </a:buClr>
              <a:buSzPts val="2000"/>
            </a:pPr>
            <a:r>
              <a:rPr lang="en-GB" sz="1500" b="1">
                <a:solidFill>
                  <a:srgbClr val="1E4E79"/>
                </a:solidFill>
                <a:latin typeface="Poppins"/>
                <a:ea typeface="Poppins"/>
                <a:cs typeface="Poppins"/>
                <a:sym typeface="Poppins"/>
              </a:rPr>
              <a:t>Peace and citizen security </a:t>
            </a:r>
            <a:r>
              <a:rPr lang="en-GB" sz="1500">
                <a:solidFill>
                  <a:srgbClr val="1E4E79"/>
                </a:solidFill>
                <a:latin typeface="Poppins"/>
                <a:ea typeface="Poppins"/>
                <a:cs typeface="Poppins"/>
                <a:sym typeface="Poppins"/>
              </a:rPr>
              <a:t>and “leaving no one behind” are </a:t>
            </a:r>
            <a:r>
              <a:rPr lang="en-GB" sz="1500" b="1">
                <a:solidFill>
                  <a:srgbClr val="1E4E79"/>
                </a:solidFill>
                <a:latin typeface="Poppins"/>
                <a:ea typeface="Poppins"/>
                <a:cs typeface="Poppins"/>
                <a:sym typeface="Poppins"/>
              </a:rPr>
              <a:t>directly related to the achievement of the 2030 Agenda</a:t>
            </a:r>
            <a:r>
              <a:rPr lang="en-GB" sz="1500">
                <a:solidFill>
                  <a:srgbClr val="1E4E79"/>
                </a:solidFill>
                <a:latin typeface="Poppins"/>
                <a:ea typeface="Poppins"/>
                <a:cs typeface="Poppins"/>
                <a:sym typeface="Poppins"/>
              </a:rPr>
              <a:t>.</a:t>
            </a:r>
            <a:endParaRPr lang="en-GB" sz="1500"/>
          </a:p>
        </p:txBody>
      </p:sp>
      <p:sp>
        <p:nvSpPr>
          <p:cNvPr id="9" name="Flecha a la derecha con bandas 8">
            <a:extLst>
              <a:ext uri="{FF2B5EF4-FFF2-40B4-BE49-F238E27FC236}">
                <a16:creationId xmlns:a16="http://schemas.microsoft.com/office/drawing/2014/main" id="{B3431803-3C3D-D630-C63A-21BCE45B2958}"/>
              </a:ext>
            </a:extLst>
          </p:cNvPr>
          <p:cNvSpPr/>
          <p:nvPr/>
        </p:nvSpPr>
        <p:spPr>
          <a:xfrm rot="20377382">
            <a:off x="5322501" y="1760223"/>
            <a:ext cx="1713186" cy="30480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derecha 9">
            <a:extLst>
              <a:ext uri="{FF2B5EF4-FFF2-40B4-BE49-F238E27FC236}">
                <a16:creationId xmlns:a16="http://schemas.microsoft.com/office/drawing/2014/main" id="{1F7301EF-00C7-B32A-C5C6-58002208A660}"/>
              </a:ext>
            </a:extLst>
          </p:cNvPr>
          <p:cNvSpPr/>
          <p:nvPr/>
        </p:nvSpPr>
        <p:spPr>
          <a:xfrm>
            <a:off x="4284747" y="4869029"/>
            <a:ext cx="2936636" cy="27552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8130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616527" y="1373199"/>
            <a:ext cx="5593773" cy="1946646"/>
          </a:xfrm>
          <a:prstGeom prst="rect">
            <a:avLst/>
          </a:prstGeom>
          <a:noFill/>
          <a:ln>
            <a:noFill/>
          </a:ln>
        </p:spPr>
        <p:txBody>
          <a:bodyPr spcFirstLastPara="1" wrap="square" lIns="91425" tIns="45700" rIns="91425" bIns="45700" anchor="t" anchorCtr="0">
            <a:spAutoFit/>
          </a:bodyPr>
          <a:lstStyle/>
          <a:p>
            <a:endParaRPr lang="en-US" sz="2400" b="1">
              <a:solidFill>
                <a:srgbClr val="002060"/>
              </a:solidFill>
              <a:latin typeface="Poppins" pitchFamily="2" charset="77"/>
              <a:cs typeface="Poppins" pitchFamily="2" charset="77"/>
            </a:endParaRPr>
          </a:p>
          <a:p>
            <a:pPr marL="285750" indent="-285750">
              <a:buFontTx/>
              <a:buChar char="-"/>
            </a:pPr>
            <a:endParaRPr lang="en-US" sz="1800">
              <a:solidFill>
                <a:srgbClr val="002060"/>
              </a:solidFill>
              <a:latin typeface="Poppins" pitchFamily="2" charset="77"/>
              <a:cs typeface="Poppins" pitchFamily="2" charset="77"/>
            </a:endParaRPr>
          </a:p>
          <a:p>
            <a:endParaRPr lang="en-US" sz="1800">
              <a:solidFill>
                <a:srgbClr val="002060"/>
              </a:solidFill>
              <a:latin typeface="Poppins" pitchFamily="2" charset="77"/>
              <a:cs typeface="Poppins" pitchFamily="2" charset="77"/>
            </a:endParaRPr>
          </a:p>
          <a:p>
            <a:pPr lvl="0">
              <a:buClr>
                <a:schemeClr val="accent2"/>
              </a:buClr>
            </a:pPr>
            <a:endParaRPr lang="en-US" sz="1800">
              <a:solidFill>
                <a:srgbClr val="002060"/>
              </a:solidFill>
              <a:latin typeface="Poppins" pitchFamily="2" charset="77"/>
              <a:cs typeface="Poppins" pitchFamily="2" charset="77"/>
            </a:endParaRPr>
          </a:p>
          <a:p>
            <a:pPr marL="342900" lvl="0" indent="-152400">
              <a:spcBef>
                <a:spcPts val="1500"/>
              </a:spcBef>
              <a:buClr>
                <a:srgbClr val="00B0F0"/>
              </a:buClr>
              <a:buSzPts val="3000"/>
              <a:buFont typeface="Noto Sans Symbols"/>
            </a:pPr>
            <a:endParaRPr lang="en-US" sz="3000" b="1">
              <a:solidFill>
                <a:srgbClr val="1F3864"/>
              </a:solidFill>
              <a:latin typeface="Poppins" pitchFamily="2" charset="77"/>
              <a:cs typeface="Poppins" pitchFamily="2" charset="77"/>
            </a:endParaRPr>
          </a:p>
        </p:txBody>
      </p:sp>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Meet your facilitators</a:t>
            </a:r>
            <a:endParaRPr>
              <a:solidFill>
                <a:schemeClr val="accent2"/>
              </a:solidFill>
            </a:endParaRPr>
          </a:p>
        </p:txBody>
      </p:sp>
      <p:pic>
        <p:nvPicPr>
          <p:cNvPr id="3" name="Picture 2">
            <a:extLst>
              <a:ext uri="{FF2B5EF4-FFF2-40B4-BE49-F238E27FC236}">
                <a16:creationId xmlns:a16="http://schemas.microsoft.com/office/drawing/2014/main" id="{962F4A3D-92F2-1797-722C-696525E081AD}"/>
              </a:ext>
            </a:extLst>
          </p:cNvPr>
          <p:cNvPicPr>
            <a:picLocks noChangeAspect="1"/>
          </p:cNvPicPr>
          <p:nvPr/>
        </p:nvPicPr>
        <p:blipFill>
          <a:blip r:embed="rId3"/>
          <a:stretch>
            <a:fillRect/>
          </a:stretch>
        </p:blipFill>
        <p:spPr>
          <a:xfrm>
            <a:off x="1409007" y="1728735"/>
            <a:ext cx="2813274" cy="3282153"/>
          </a:xfrm>
          <a:prstGeom prst="rect">
            <a:avLst/>
          </a:prstGeom>
        </p:spPr>
      </p:pic>
      <p:sp>
        <p:nvSpPr>
          <p:cNvPr id="4" name="TextBox 3">
            <a:extLst>
              <a:ext uri="{FF2B5EF4-FFF2-40B4-BE49-F238E27FC236}">
                <a16:creationId xmlns:a16="http://schemas.microsoft.com/office/drawing/2014/main" id="{0E250176-AA12-99F3-C0AC-934FB2C351A3}"/>
              </a:ext>
            </a:extLst>
          </p:cNvPr>
          <p:cNvSpPr txBox="1"/>
          <p:nvPr/>
        </p:nvSpPr>
        <p:spPr>
          <a:xfrm>
            <a:off x="1957877" y="5140046"/>
            <a:ext cx="1957587" cy="738664"/>
          </a:xfrm>
          <a:prstGeom prst="rect">
            <a:avLst/>
          </a:prstGeom>
          <a:noFill/>
        </p:spPr>
        <p:txBody>
          <a:bodyPr wrap="none" rtlCol="0">
            <a:spAutoFit/>
          </a:bodyPr>
          <a:lstStyle/>
          <a:p>
            <a:r>
              <a:rPr lang="is-IS" b="1"/>
              <a:t>Ana Landa Ugarte</a:t>
            </a:r>
          </a:p>
          <a:p>
            <a:r>
              <a:rPr lang="is-IS" b="1"/>
              <a:t>Global Manager</a:t>
            </a:r>
          </a:p>
          <a:p>
            <a:r>
              <a:rPr lang="is-IS" b="1"/>
              <a:t>ana.landa@undp.org</a:t>
            </a:r>
            <a:endParaRPr lang="en-US" b="1"/>
          </a:p>
        </p:txBody>
      </p:sp>
      <p:pic>
        <p:nvPicPr>
          <p:cNvPr id="6" name="Picture 5" descr="A person sitting at a desk&#10;&#10;Description automatically generated">
            <a:extLst>
              <a:ext uri="{FF2B5EF4-FFF2-40B4-BE49-F238E27FC236}">
                <a16:creationId xmlns:a16="http://schemas.microsoft.com/office/drawing/2014/main" id="{A162AABA-5E26-C0E9-4F81-D0E5043760B2}"/>
              </a:ext>
            </a:extLst>
          </p:cNvPr>
          <p:cNvPicPr>
            <a:picLocks noChangeAspect="1"/>
          </p:cNvPicPr>
          <p:nvPr/>
        </p:nvPicPr>
        <p:blipFill>
          <a:blip r:embed="rId4"/>
          <a:stretch>
            <a:fillRect/>
          </a:stretch>
        </p:blipFill>
        <p:spPr>
          <a:xfrm>
            <a:off x="4438636" y="1728735"/>
            <a:ext cx="2942415" cy="3282153"/>
          </a:xfrm>
          <a:prstGeom prst="rect">
            <a:avLst/>
          </a:prstGeom>
        </p:spPr>
      </p:pic>
      <p:sp>
        <p:nvSpPr>
          <p:cNvPr id="7" name="TextBox 6">
            <a:extLst>
              <a:ext uri="{FF2B5EF4-FFF2-40B4-BE49-F238E27FC236}">
                <a16:creationId xmlns:a16="http://schemas.microsoft.com/office/drawing/2014/main" id="{8F58115B-B824-E7B1-D1CB-7D1B9F834DFA}"/>
              </a:ext>
            </a:extLst>
          </p:cNvPr>
          <p:cNvSpPr txBox="1"/>
          <p:nvPr/>
        </p:nvSpPr>
        <p:spPr>
          <a:xfrm>
            <a:off x="4611349" y="5140046"/>
            <a:ext cx="2587568" cy="738664"/>
          </a:xfrm>
          <a:prstGeom prst="rect">
            <a:avLst/>
          </a:prstGeom>
          <a:noFill/>
        </p:spPr>
        <p:txBody>
          <a:bodyPr wrap="none" rtlCol="0">
            <a:spAutoFit/>
          </a:bodyPr>
          <a:lstStyle/>
          <a:p>
            <a:pPr algn="ctr"/>
            <a:r>
              <a:rPr lang="is-IS" b="1"/>
              <a:t>David Davidsson</a:t>
            </a:r>
          </a:p>
          <a:p>
            <a:pPr algn="ctr"/>
            <a:r>
              <a:rPr lang="is-IS" b="1"/>
              <a:t>Fiscal institutions Specialist</a:t>
            </a:r>
          </a:p>
          <a:p>
            <a:pPr algn="ctr"/>
            <a:r>
              <a:rPr lang="is-IS" b="1"/>
              <a:t>david.davidsson@undp.org</a:t>
            </a:r>
            <a:endParaRPr lang="en-US" b="1"/>
          </a:p>
        </p:txBody>
      </p:sp>
      <p:pic>
        <p:nvPicPr>
          <p:cNvPr id="2" name="Picture 1" descr="A close-up of a person smiling&#10;&#10;Description automatically generated">
            <a:extLst>
              <a:ext uri="{FF2B5EF4-FFF2-40B4-BE49-F238E27FC236}">
                <a16:creationId xmlns:a16="http://schemas.microsoft.com/office/drawing/2014/main" id="{1C98ED46-AC5A-E769-8110-0DB6F3ECBA6C}"/>
              </a:ext>
            </a:extLst>
          </p:cNvPr>
          <p:cNvPicPr>
            <a:picLocks noChangeAspect="1"/>
          </p:cNvPicPr>
          <p:nvPr/>
        </p:nvPicPr>
        <p:blipFill>
          <a:blip r:embed="rId5"/>
          <a:stretch>
            <a:fillRect/>
          </a:stretch>
        </p:blipFill>
        <p:spPr>
          <a:xfrm>
            <a:off x="7638894" y="1762829"/>
            <a:ext cx="2679179" cy="3276130"/>
          </a:xfrm>
          <a:prstGeom prst="rect">
            <a:avLst/>
          </a:prstGeom>
        </p:spPr>
      </p:pic>
      <p:sp>
        <p:nvSpPr>
          <p:cNvPr id="5" name="TextBox 4">
            <a:extLst>
              <a:ext uri="{FF2B5EF4-FFF2-40B4-BE49-F238E27FC236}">
                <a16:creationId xmlns:a16="http://schemas.microsoft.com/office/drawing/2014/main" id="{9913D92F-7B5C-B009-CDE7-84439D96F69F}"/>
              </a:ext>
            </a:extLst>
          </p:cNvPr>
          <p:cNvSpPr txBox="1"/>
          <p:nvPr/>
        </p:nvSpPr>
        <p:spPr>
          <a:xfrm>
            <a:off x="7901100" y="5140045"/>
            <a:ext cx="2066592" cy="738664"/>
          </a:xfrm>
          <a:prstGeom prst="rect">
            <a:avLst/>
          </a:prstGeom>
          <a:noFill/>
        </p:spPr>
        <p:txBody>
          <a:bodyPr wrap="none" lIns="91440" tIns="45720" rIns="91440" bIns="45720" rtlCol="0" anchor="t">
            <a:spAutoFit/>
          </a:bodyPr>
          <a:lstStyle/>
          <a:p>
            <a:pPr algn="ctr"/>
            <a:r>
              <a:rPr lang="is-IS" b="1" dirty="0"/>
              <a:t>Joanna Hill</a:t>
            </a:r>
          </a:p>
          <a:p>
            <a:pPr algn="ctr"/>
            <a:r>
              <a:rPr lang="is-IS" b="1" dirty="0"/>
              <a:t>Gender </a:t>
            </a:r>
            <a:r>
              <a:rPr lang="is-IS" b="1" dirty="0" err="1"/>
              <a:t>Specialist</a:t>
            </a:r>
          </a:p>
          <a:p>
            <a:pPr algn="ctr"/>
            <a:r>
              <a:rPr lang="is-IS" b="1" dirty="0"/>
              <a:t>joanna.hill@undp.org</a:t>
            </a:r>
            <a:endParaRPr lang="en-US" b="1" dirty="0"/>
          </a:p>
        </p:txBody>
      </p:sp>
    </p:spTree>
    <p:extLst>
      <p:ext uri="{BB962C8B-B14F-4D97-AF65-F5344CB8AC3E}">
        <p14:creationId xmlns:p14="http://schemas.microsoft.com/office/powerpoint/2010/main" val="913498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2" name="Google Shape;122;p4"/>
          <p:cNvSpPr txBox="1">
            <a:spLocks noGrp="1"/>
          </p:cNvSpPr>
          <p:nvPr>
            <p:ph type="title"/>
          </p:nvPr>
        </p:nvSpPr>
        <p:spPr>
          <a:xfrm>
            <a:off x="4210544" y="65180"/>
            <a:ext cx="12192000" cy="14559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Poppins"/>
              <a:buNone/>
            </a:pPr>
            <a:r>
              <a:rPr lang="en-GB" sz="4000">
                <a:solidFill>
                  <a:srgbClr val="1E4E79"/>
                </a:solidFill>
                <a:latin typeface="Poppins"/>
                <a:ea typeface="Poppins"/>
                <a:cs typeface="Poppins"/>
                <a:sym typeface="Poppins"/>
              </a:rPr>
              <a:t>Why is the Seal different?</a:t>
            </a:r>
            <a:endParaRPr/>
          </a:p>
        </p:txBody>
      </p:sp>
      <p:pic>
        <p:nvPicPr>
          <p:cNvPr id="130" name="Google Shape;130;p4" descr="Texto&#10;&#10;Descripción generada automáticamente con confianza baja"/>
          <p:cNvPicPr preferRelativeResize="0"/>
          <p:nvPr/>
        </p:nvPicPr>
        <p:blipFill rotWithShape="1">
          <a:blip r:embed="rId3">
            <a:alphaModFix/>
          </a:blip>
          <a:srcRect/>
          <a:stretch/>
        </p:blipFill>
        <p:spPr>
          <a:xfrm>
            <a:off x="10770476" y="77316"/>
            <a:ext cx="1253419" cy="1253419"/>
          </a:xfrm>
          <a:prstGeom prst="rect">
            <a:avLst/>
          </a:prstGeom>
          <a:noFill/>
          <a:ln>
            <a:noFill/>
          </a:ln>
        </p:spPr>
      </p:pic>
      <p:sp>
        <p:nvSpPr>
          <p:cNvPr id="3" name="TextBox 2">
            <a:extLst>
              <a:ext uri="{FF2B5EF4-FFF2-40B4-BE49-F238E27FC236}">
                <a16:creationId xmlns:a16="http://schemas.microsoft.com/office/drawing/2014/main" id="{0A416EF9-C3A8-B6AB-BFDF-85A0B2F14495}"/>
              </a:ext>
            </a:extLst>
          </p:cNvPr>
          <p:cNvSpPr txBox="1"/>
          <p:nvPr/>
        </p:nvSpPr>
        <p:spPr>
          <a:xfrm>
            <a:off x="3876147" y="1330735"/>
            <a:ext cx="8219775" cy="5539978"/>
          </a:xfrm>
          <a:prstGeom prst="rect">
            <a:avLst/>
          </a:prstGeom>
          <a:noFill/>
        </p:spPr>
        <p:txBody>
          <a:bodyPr wrap="square">
            <a:spAutoFit/>
          </a:bodyPr>
          <a:lstStyle/>
          <a:p>
            <a:pPr marL="0" marR="0">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It has been </a:t>
            </a:r>
            <a:r>
              <a:rPr lang="en-US" sz="2000" b="1">
                <a:solidFill>
                  <a:srgbClr val="002060"/>
                </a:solidFill>
                <a:effectLst/>
                <a:latin typeface="Poppins" pitchFamily="2" charset="77"/>
                <a:ea typeface="Calibri" panose="020F0502020204030204" pitchFamily="34" charset="0"/>
                <a:cs typeface="Poppins" pitchFamily="2" charset="77"/>
              </a:rPr>
              <a:t>specifically developed and tailored for public institutions.</a:t>
            </a:r>
          </a:p>
          <a:p>
            <a:pPr marL="342900" marR="0" indent="-342900">
              <a:spcBef>
                <a:spcPts val="0"/>
              </a:spcBef>
              <a:spcAft>
                <a:spcPts val="0"/>
              </a:spcAft>
              <a:buClr>
                <a:schemeClr val="accent2"/>
              </a:buClr>
              <a:buFont typeface="Wingdings" pitchFamily="2" charset="2"/>
              <a:buChar char="ü"/>
            </a:pPr>
            <a:endParaRPr lang="en-US" sz="2000" b="1">
              <a:solidFill>
                <a:srgbClr val="002060"/>
              </a:solidFill>
              <a:effectLst/>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It </a:t>
            </a:r>
            <a:r>
              <a:rPr lang="en-US" sz="2000" b="1">
                <a:solidFill>
                  <a:srgbClr val="002060"/>
                </a:solidFill>
                <a:effectLst/>
                <a:latin typeface="Poppins" pitchFamily="2" charset="77"/>
                <a:ea typeface="Calibri" panose="020F0502020204030204" pitchFamily="34" charset="0"/>
                <a:cs typeface="Poppins" pitchFamily="2" charset="77"/>
              </a:rPr>
              <a:t>puts all pieces together</a:t>
            </a:r>
            <a:r>
              <a:rPr lang="en-US" sz="2000">
                <a:solidFill>
                  <a:srgbClr val="002060"/>
                </a:solidFill>
                <a:effectLst/>
                <a:latin typeface="Poppins" pitchFamily="2" charset="77"/>
                <a:ea typeface="Calibri" panose="020F0502020204030204" pitchFamily="34" charset="0"/>
                <a:cs typeface="Poppins" pitchFamily="2" charset="77"/>
              </a:rPr>
              <a:t>, from the working environment to the institutional policies.</a:t>
            </a:r>
          </a:p>
          <a:p>
            <a:pPr marL="342900" marR="0" indent="-342900">
              <a:spcBef>
                <a:spcPts val="0"/>
              </a:spcBef>
              <a:spcAft>
                <a:spcPts val="0"/>
              </a:spcAft>
              <a:buClr>
                <a:schemeClr val="accent2"/>
              </a:buClr>
              <a:buFont typeface="Wingdings" pitchFamily="2" charset="2"/>
              <a:buChar char="ü"/>
            </a:pPr>
            <a:endParaRPr lang="en-US" sz="2000">
              <a:solidFill>
                <a:srgbClr val="002060"/>
              </a:solidFill>
              <a:effectLst/>
              <a:latin typeface="Poppins" pitchFamily="2" charset="77"/>
              <a:ea typeface="Calibri" panose="020F0502020204030204" pitchFamily="34" charset="0"/>
              <a:cs typeface="Poppins" pitchFamily="2" charset="77"/>
            </a:endParaRPr>
          </a:p>
          <a:p>
            <a:pPr marL="342900" indent="-342900">
              <a:buClr>
                <a:schemeClr val="accent2"/>
              </a:buClr>
              <a:buFont typeface="Wingdings" pitchFamily="2" charset="2"/>
              <a:buChar char="ü"/>
            </a:pPr>
            <a:r>
              <a:rPr lang="en-US" sz="2000">
                <a:solidFill>
                  <a:srgbClr val="002060"/>
                </a:solidFill>
                <a:latin typeface="Poppins" pitchFamily="2" charset="77"/>
                <a:ea typeface="Calibri" panose="020F0502020204030204" pitchFamily="34" charset="0"/>
                <a:cs typeface="Poppins" pitchFamily="2" charset="77"/>
              </a:rPr>
              <a:t>It is </a:t>
            </a:r>
            <a:r>
              <a:rPr lang="en-US" sz="2000" b="1">
                <a:solidFill>
                  <a:srgbClr val="002060"/>
                </a:solidFill>
                <a:latin typeface="Poppins" pitchFamily="2" charset="77"/>
                <a:ea typeface="Calibri" panose="020F0502020204030204" pitchFamily="34" charset="0"/>
                <a:cs typeface="Poppins" pitchFamily="2" charset="77"/>
              </a:rPr>
              <a:t>an accelerator</a:t>
            </a:r>
            <a:r>
              <a:rPr lang="en-US" sz="2000">
                <a:solidFill>
                  <a:srgbClr val="002060"/>
                </a:solidFill>
                <a:latin typeface="Poppins" pitchFamily="2" charset="77"/>
                <a:ea typeface="Calibri" panose="020F0502020204030204" pitchFamily="34" charset="0"/>
                <a:cs typeface="Poppins" pitchFamily="2" charset="77"/>
              </a:rPr>
              <a:t>, it sets up a continuous improvement process.</a:t>
            </a:r>
          </a:p>
          <a:p>
            <a:pPr>
              <a:buClr>
                <a:schemeClr val="accent2"/>
              </a:buClr>
            </a:pPr>
            <a:endParaRPr lang="en-US" sz="2000">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It </a:t>
            </a:r>
            <a:r>
              <a:rPr lang="en-US" sz="2000" b="1">
                <a:solidFill>
                  <a:srgbClr val="002060"/>
                </a:solidFill>
                <a:effectLst/>
                <a:latin typeface="Poppins" pitchFamily="2" charset="77"/>
                <a:ea typeface="Calibri" panose="020F0502020204030204" pitchFamily="34" charset="0"/>
                <a:cs typeface="Poppins" pitchFamily="2" charset="77"/>
              </a:rPr>
              <a:t>is not an audit</a:t>
            </a:r>
            <a:r>
              <a:rPr lang="en-US" sz="2000">
                <a:solidFill>
                  <a:srgbClr val="002060"/>
                </a:solidFill>
                <a:effectLst/>
                <a:latin typeface="Poppins" pitchFamily="2" charset="77"/>
                <a:ea typeface="Calibri" panose="020F0502020204030204" pitchFamily="34" charset="0"/>
                <a:cs typeface="Poppins" pitchFamily="2" charset="77"/>
              </a:rPr>
              <a:t>, the Seal is </a:t>
            </a:r>
            <a:r>
              <a:rPr lang="en-US" sz="2000" b="1">
                <a:solidFill>
                  <a:srgbClr val="002060"/>
                </a:solidFill>
                <a:effectLst/>
                <a:latin typeface="Poppins" pitchFamily="2" charset="77"/>
                <a:ea typeface="Calibri" panose="020F0502020204030204" pitchFamily="34" charset="0"/>
                <a:cs typeface="Poppins" pitchFamily="2" charset="77"/>
              </a:rPr>
              <a:t>not a final point</a:t>
            </a:r>
            <a:r>
              <a:rPr lang="en-US" sz="2000">
                <a:solidFill>
                  <a:srgbClr val="002060"/>
                </a:solidFill>
                <a:effectLst/>
                <a:latin typeface="Poppins" pitchFamily="2" charset="77"/>
                <a:ea typeface="Calibri" panose="020F0502020204030204" pitchFamily="34" charset="0"/>
                <a:cs typeface="Poppins" pitchFamily="2" charset="77"/>
              </a:rPr>
              <a:t>, is not a checklist.</a:t>
            </a:r>
          </a:p>
          <a:p>
            <a:pPr marL="342900" marR="0" indent="-342900">
              <a:spcBef>
                <a:spcPts val="0"/>
              </a:spcBef>
              <a:spcAft>
                <a:spcPts val="0"/>
              </a:spcAft>
              <a:buClr>
                <a:schemeClr val="accent2"/>
              </a:buClr>
              <a:buFont typeface="Wingdings" pitchFamily="2" charset="2"/>
              <a:buChar char="ü"/>
            </a:pPr>
            <a:endParaRPr lang="en-US" sz="2000">
              <a:solidFill>
                <a:srgbClr val="002060"/>
              </a:solidFill>
              <a:effectLst/>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It is an </a:t>
            </a:r>
            <a:r>
              <a:rPr lang="en-US" sz="2000" b="1">
                <a:solidFill>
                  <a:srgbClr val="002060"/>
                </a:solidFill>
                <a:effectLst/>
                <a:latin typeface="Poppins" pitchFamily="2" charset="77"/>
                <a:ea typeface="Calibri" panose="020F0502020204030204" pitchFamily="34" charset="0"/>
                <a:cs typeface="Poppins" pitchFamily="2" charset="77"/>
              </a:rPr>
              <a:t>UNDP global flagship program</a:t>
            </a:r>
            <a:r>
              <a:rPr lang="en-US" sz="2000">
                <a:solidFill>
                  <a:srgbClr val="002060"/>
                </a:solidFill>
                <a:effectLst/>
                <a:latin typeface="Poppins" pitchFamily="2" charset="77"/>
                <a:ea typeface="Calibri" panose="020F0502020204030204" pitchFamily="34" charset="0"/>
                <a:cs typeface="Poppins" pitchFamily="2" charset="77"/>
              </a:rPr>
              <a:t>, it is a program to stay in.</a:t>
            </a:r>
          </a:p>
          <a:p>
            <a:pPr marL="342900" marR="0" indent="-342900">
              <a:spcBef>
                <a:spcPts val="0"/>
              </a:spcBef>
              <a:spcAft>
                <a:spcPts val="0"/>
              </a:spcAft>
              <a:buClr>
                <a:schemeClr val="accent2"/>
              </a:buClr>
              <a:buFont typeface="Wingdings" pitchFamily="2" charset="2"/>
              <a:buChar char="ü"/>
            </a:pPr>
            <a:endParaRPr lang="en-US" sz="2000">
              <a:solidFill>
                <a:srgbClr val="002060"/>
              </a:solidFill>
              <a:effectLst/>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It builds a </a:t>
            </a:r>
            <a:r>
              <a:rPr lang="en-US" sz="2000" b="1">
                <a:solidFill>
                  <a:srgbClr val="002060"/>
                </a:solidFill>
                <a:effectLst/>
                <a:latin typeface="Poppins" pitchFamily="2" charset="77"/>
                <a:ea typeface="Calibri" panose="020F0502020204030204" pitchFamily="34" charset="0"/>
                <a:cs typeface="Poppins" pitchFamily="2" charset="77"/>
              </a:rPr>
              <a:t>global community of champions and practitioners</a:t>
            </a:r>
            <a:r>
              <a:rPr lang="en-US" sz="2000">
                <a:solidFill>
                  <a:srgbClr val="002060"/>
                </a:solidFill>
                <a:effectLst/>
                <a:latin typeface="Poppins" pitchFamily="2" charset="77"/>
                <a:ea typeface="Calibri" panose="020F0502020204030204" pitchFamily="34" charset="0"/>
                <a:cs typeface="Poppins" pitchFamily="2" charset="77"/>
              </a:rPr>
              <a:t>.</a:t>
            </a:r>
          </a:p>
        </p:txBody>
      </p:sp>
      <p:pic>
        <p:nvPicPr>
          <p:cNvPr id="1026" name="Picture 2" descr="Make your company SHINE with young talent! | UNICEF Thailand">
            <a:extLst>
              <a:ext uri="{FF2B5EF4-FFF2-40B4-BE49-F238E27FC236}">
                <a16:creationId xmlns:a16="http://schemas.microsoft.com/office/drawing/2014/main" id="{402FD7E5-C086-8B1B-D0AF-0821CDC0EB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758"/>
          <a:stretch/>
        </p:blipFill>
        <p:spPr bwMode="auto">
          <a:xfrm>
            <a:off x="-28446" y="0"/>
            <a:ext cx="39045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045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2" name="Google Shape;122;p4"/>
          <p:cNvSpPr txBox="1">
            <a:spLocks noGrp="1"/>
          </p:cNvSpPr>
          <p:nvPr>
            <p:ph type="title"/>
          </p:nvPr>
        </p:nvSpPr>
        <p:spPr>
          <a:xfrm>
            <a:off x="4210544" y="65180"/>
            <a:ext cx="12192000" cy="14559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Poppins"/>
              <a:buNone/>
            </a:pPr>
            <a:r>
              <a:rPr lang="en-GB" sz="4000">
                <a:solidFill>
                  <a:srgbClr val="1E4E79"/>
                </a:solidFill>
                <a:latin typeface="Poppins"/>
                <a:ea typeface="Poppins"/>
                <a:cs typeface="Poppins"/>
                <a:sym typeface="Poppins"/>
              </a:rPr>
              <a:t>What does the Seal bring </a:t>
            </a:r>
            <a:br>
              <a:rPr lang="en-GB" sz="4000">
                <a:solidFill>
                  <a:srgbClr val="1E4E79"/>
                </a:solidFill>
                <a:latin typeface="Poppins"/>
                <a:ea typeface="Poppins"/>
                <a:cs typeface="Poppins"/>
                <a:sym typeface="Poppins"/>
              </a:rPr>
            </a:br>
            <a:r>
              <a:rPr lang="en-GB" sz="4000">
                <a:solidFill>
                  <a:srgbClr val="1E4E79"/>
                </a:solidFill>
                <a:latin typeface="Poppins"/>
                <a:ea typeface="Poppins"/>
                <a:cs typeface="Poppins"/>
                <a:sym typeface="Poppins"/>
              </a:rPr>
              <a:t>to Public Institutions?</a:t>
            </a:r>
            <a:endParaRPr/>
          </a:p>
        </p:txBody>
      </p:sp>
      <p:sp>
        <p:nvSpPr>
          <p:cNvPr id="3" name="TextBox 2">
            <a:extLst>
              <a:ext uri="{FF2B5EF4-FFF2-40B4-BE49-F238E27FC236}">
                <a16:creationId xmlns:a16="http://schemas.microsoft.com/office/drawing/2014/main" id="{0A416EF9-C3A8-B6AB-BFDF-85A0B2F14495}"/>
              </a:ext>
            </a:extLst>
          </p:cNvPr>
          <p:cNvSpPr txBox="1"/>
          <p:nvPr/>
        </p:nvSpPr>
        <p:spPr>
          <a:xfrm>
            <a:off x="3578087" y="1533312"/>
            <a:ext cx="8130209" cy="5232202"/>
          </a:xfrm>
          <a:prstGeom prst="rect">
            <a:avLst/>
          </a:prstGeom>
          <a:noFill/>
        </p:spPr>
        <p:txBody>
          <a:bodyPr wrap="square">
            <a:spAutoFit/>
          </a:bodyPr>
          <a:lstStyle/>
          <a:p>
            <a:pPr marL="0" marR="0">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Making </a:t>
            </a:r>
            <a:r>
              <a:rPr lang="en-US" sz="2000">
                <a:solidFill>
                  <a:srgbClr val="002060"/>
                </a:solidFill>
                <a:latin typeface="Poppins" pitchFamily="2" charset="77"/>
                <a:ea typeface="Calibri" panose="020F0502020204030204" pitchFamily="34" charset="0"/>
                <a:cs typeface="Poppins" pitchFamily="2" charset="77"/>
              </a:rPr>
              <a:t>public institutions </a:t>
            </a:r>
            <a:r>
              <a:rPr lang="en-US" sz="2000" b="1">
                <a:solidFill>
                  <a:srgbClr val="002060"/>
                </a:solidFill>
                <a:effectLst/>
                <a:latin typeface="Poppins" pitchFamily="2" charset="77"/>
                <a:ea typeface="Calibri" panose="020F0502020204030204" pitchFamily="34" charset="0"/>
                <a:cs typeface="Poppins" pitchFamily="2" charset="77"/>
              </a:rPr>
              <a:t>more efficient places: </a:t>
            </a:r>
            <a:r>
              <a:rPr lang="en-US" sz="2000">
                <a:solidFill>
                  <a:srgbClr val="002060"/>
                </a:solidFill>
                <a:latin typeface="Poppins" pitchFamily="2" charset="77"/>
                <a:ea typeface="Calibri" panose="020F0502020204030204" pitchFamily="34" charset="0"/>
                <a:cs typeface="Poppins" pitchFamily="2" charset="77"/>
              </a:rPr>
              <a:t>better internal articulation and innovation.</a:t>
            </a:r>
            <a:endParaRPr lang="en-US" sz="2000">
              <a:solidFill>
                <a:srgbClr val="002060"/>
              </a:solidFill>
              <a:effectLst/>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endParaRPr lang="en-US" sz="2000" b="1">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Making public institutions </a:t>
            </a:r>
            <a:r>
              <a:rPr lang="en-US" sz="2000" b="1">
                <a:solidFill>
                  <a:srgbClr val="002060"/>
                </a:solidFill>
                <a:effectLst/>
                <a:latin typeface="Poppins" pitchFamily="2" charset="77"/>
                <a:ea typeface="Calibri" panose="020F0502020204030204" pitchFamily="34" charset="0"/>
                <a:cs typeface="Poppins" pitchFamily="2" charset="77"/>
              </a:rPr>
              <a:t>better places to work for all, thriving the best talent.</a:t>
            </a:r>
          </a:p>
          <a:p>
            <a:pPr marL="342900" marR="0" indent="-342900">
              <a:spcBef>
                <a:spcPts val="0"/>
              </a:spcBef>
              <a:spcAft>
                <a:spcPts val="0"/>
              </a:spcAft>
              <a:buClr>
                <a:schemeClr val="accent2"/>
              </a:buClr>
              <a:buFont typeface="Wingdings" pitchFamily="2" charset="2"/>
              <a:buChar char="ü"/>
            </a:pPr>
            <a:endParaRPr lang="en-US" sz="2000" b="1">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Improved</a:t>
            </a:r>
            <a:r>
              <a:rPr lang="en-US" sz="2000" b="1">
                <a:solidFill>
                  <a:srgbClr val="002060"/>
                </a:solidFill>
                <a:effectLst/>
                <a:latin typeface="Poppins" pitchFamily="2" charset="77"/>
                <a:ea typeface="Calibri" panose="020F0502020204030204" pitchFamily="34" charset="0"/>
                <a:cs typeface="Poppins" pitchFamily="2" charset="77"/>
              </a:rPr>
              <a:t> knowledge based action.</a:t>
            </a:r>
          </a:p>
          <a:p>
            <a:pPr marL="342900" marR="0" indent="-342900">
              <a:spcBef>
                <a:spcPts val="0"/>
              </a:spcBef>
              <a:spcAft>
                <a:spcPts val="0"/>
              </a:spcAft>
              <a:buClr>
                <a:schemeClr val="accent2"/>
              </a:buClr>
              <a:buFont typeface="Wingdings" pitchFamily="2" charset="2"/>
              <a:buChar char="ü"/>
            </a:pPr>
            <a:endParaRPr lang="en-US" sz="2000" b="1">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effectLst/>
                <a:latin typeface="Poppins" pitchFamily="2" charset="77"/>
                <a:ea typeface="Calibri" panose="020F0502020204030204" pitchFamily="34" charset="0"/>
                <a:cs typeface="Poppins" pitchFamily="2" charset="77"/>
              </a:rPr>
              <a:t>Increasing  public institutions’ impact in sustainable development and being able </a:t>
            </a:r>
            <a:r>
              <a:rPr lang="en-US" sz="2000" b="1">
                <a:solidFill>
                  <a:srgbClr val="002060"/>
                </a:solidFill>
                <a:effectLst/>
                <a:latin typeface="Poppins" pitchFamily="2" charset="77"/>
                <a:ea typeface="Calibri" panose="020F0502020204030204" pitchFamily="34" charset="0"/>
                <a:cs typeface="Poppins" pitchFamily="2" charset="77"/>
              </a:rPr>
              <a:t>to better show that contribution.</a:t>
            </a:r>
          </a:p>
          <a:p>
            <a:pPr marL="342900" marR="0" indent="-342900">
              <a:spcBef>
                <a:spcPts val="0"/>
              </a:spcBef>
              <a:spcAft>
                <a:spcPts val="0"/>
              </a:spcAft>
              <a:buClr>
                <a:schemeClr val="accent2"/>
              </a:buClr>
              <a:buFont typeface="Wingdings" pitchFamily="2" charset="2"/>
              <a:buChar char="ü"/>
            </a:pPr>
            <a:endParaRPr lang="en-US" sz="2000" b="1">
              <a:solidFill>
                <a:srgbClr val="002060"/>
              </a:solidFill>
              <a:effectLst/>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latin typeface="Poppins" pitchFamily="2" charset="77"/>
                <a:ea typeface="Calibri" panose="020F0502020204030204" pitchFamily="34" charset="0"/>
                <a:cs typeface="Poppins" pitchFamily="2" charset="77"/>
              </a:rPr>
              <a:t>Increasing their </a:t>
            </a:r>
            <a:r>
              <a:rPr lang="en-US" sz="2000" b="1">
                <a:solidFill>
                  <a:srgbClr val="002060"/>
                </a:solidFill>
                <a:latin typeface="Poppins" pitchFamily="2" charset="77"/>
                <a:ea typeface="Calibri" panose="020F0502020204030204" pitchFamily="34" charset="0"/>
                <a:cs typeface="Poppins" pitchFamily="2" charset="77"/>
              </a:rPr>
              <a:t>national, regional and global recognition. </a:t>
            </a:r>
            <a:endParaRPr lang="en-US" sz="2000">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endParaRPr lang="en-US" sz="2000">
              <a:solidFill>
                <a:srgbClr val="002060"/>
              </a:solidFill>
              <a:latin typeface="Poppins" pitchFamily="2" charset="77"/>
              <a:ea typeface="Calibri" panose="020F0502020204030204" pitchFamily="34" charset="0"/>
              <a:cs typeface="Poppins" pitchFamily="2" charset="77"/>
            </a:endParaRPr>
          </a:p>
          <a:p>
            <a:pPr marL="342900" marR="0" indent="-342900">
              <a:spcBef>
                <a:spcPts val="0"/>
              </a:spcBef>
              <a:spcAft>
                <a:spcPts val="0"/>
              </a:spcAft>
              <a:buClr>
                <a:schemeClr val="accent2"/>
              </a:buClr>
              <a:buFont typeface="Wingdings" pitchFamily="2" charset="2"/>
              <a:buChar char="ü"/>
            </a:pPr>
            <a:r>
              <a:rPr lang="en-US" sz="2000">
                <a:solidFill>
                  <a:srgbClr val="002060"/>
                </a:solidFill>
                <a:latin typeface="Poppins" pitchFamily="2" charset="77"/>
                <a:ea typeface="Calibri" panose="020F0502020204030204" pitchFamily="34" charset="0"/>
                <a:cs typeface="Poppins" pitchFamily="2" charset="77"/>
              </a:rPr>
              <a:t>Attracting </a:t>
            </a:r>
            <a:r>
              <a:rPr lang="en-US" sz="2000" b="1">
                <a:solidFill>
                  <a:srgbClr val="002060"/>
                </a:solidFill>
                <a:latin typeface="Poppins" pitchFamily="2" charset="77"/>
                <a:ea typeface="Calibri" panose="020F0502020204030204" pitchFamily="34" charset="0"/>
                <a:cs typeface="Poppins" pitchFamily="2" charset="77"/>
              </a:rPr>
              <a:t>more donors</a:t>
            </a:r>
            <a:r>
              <a:rPr lang="en-US" sz="2000">
                <a:solidFill>
                  <a:srgbClr val="002060"/>
                </a:solidFill>
                <a:latin typeface="Poppins" pitchFamily="2" charset="77"/>
                <a:ea typeface="Calibri" panose="020F0502020204030204" pitchFamily="34" charset="0"/>
                <a:cs typeface="Poppins" pitchFamily="2" charset="77"/>
              </a:rPr>
              <a:t>.</a:t>
            </a:r>
          </a:p>
          <a:p>
            <a:pPr marL="342900" marR="0" indent="-342900">
              <a:spcBef>
                <a:spcPts val="0"/>
              </a:spcBef>
              <a:spcAft>
                <a:spcPts val="0"/>
              </a:spcAft>
              <a:buClr>
                <a:schemeClr val="accent2"/>
              </a:buClr>
              <a:buFont typeface="Wingdings" pitchFamily="2" charset="2"/>
              <a:buChar char="ü"/>
            </a:pPr>
            <a:endParaRPr lang="en-US" sz="2000">
              <a:solidFill>
                <a:srgbClr val="002060"/>
              </a:solidFill>
              <a:effectLst/>
              <a:latin typeface="Poppins" pitchFamily="2" charset="77"/>
              <a:ea typeface="Calibri" panose="020F0502020204030204" pitchFamily="34" charset="0"/>
              <a:cs typeface="Poppins" pitchFamily="2" charset="77"/>
            </a:endParaRPr>
          </a:p>
        </p:txBody>
      </p:sp>
      <p:pic>
        <p:nvPicPr>
          <p:cNvPr id="4" name="Picture 3" descr="Text&#10;&#10;Description automatically generated with low confidence">
            <a:extLst>
              <a:ext uri="{FF2B5EF4-FFF2-40B4-BE49-F238E27FC236}">
                <a16:creationId xmlns:a16="http://schemas.microsoft.com/office/drawing/2014/main" id="{4344E208-BF4C-4FC3-31B4-A867F198E7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04" y="2319714"/>
            <a:ext cx="2737423" cy="2737423"/>
          </a:xfrm>
          <a:prstGeom prst="rect">
            <a:avLst/>
          </a:prstGeom>
        </p:spPr>
      </p:pic>
    </p:spTree>
    <p:extLst>
      <p:ext uri="{BB962C8B-B14F-4D97-AF65-F5344CB8AC3E}">
        <p14:creationId xmlns:p14="http://schemas.microsoft.com/office/powerpoint/2010/main" val="63554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14"/>
          <p:cNvSpPr txBox="1"/>
          <p:nvPr/>
        </p:nvSpPr>
        <p:spPr>
          <a:xfrm>
            <a:off x="723328" y="2407789"/>
            <a:ext cx="8981782" cy="2144188"/>
          </a:xfrm>
          <a:prstGeom prst="rect">
            <a:avLst/>
          </a:prstGeom>
          <a:noFill/>
          <a:ln>
            <a:noFill/>
          </a:ln>
        </p:spPr>
        <p:txBody>
          <a:bodyPr spcFirstLastPara="1" wrap="square" lIns="91425" tIns="45700" rIns="91425" bIns="45700" anchor="t" anchorCtr="0">
            <a:normAutofit/>
          </a:bodyPr>
          <a:lstStyle/>
          <a:p>
            <a:pPr>
              <a:lnSpc>
                <a:spcPct val="120000"/>
              </a:lnSpc>
              <a:buClr>
                <a:srgbClr val="1E4E79"/>
              </a:buClr>
              <a:buSzPct val="100000"/>
            </a:pPr>
            <a:r>
              <a:rPr lang="en-US" sz="4000" b="1">
                <a:solidFill>
                  <a:schemeClr val="bg1">
                    <a:lumMod val="95000"/>
                  </a:schemeClr>
                </a:solidFill>
                <a:latin typeface="Poppins"/>
                <a:ea typeface="Poppins"/>
                <a:cs typeface="Poppins"/>
                <a:sym typeface="Poppins"/>
              </a:rPr>
              <a:t>Theory of Change, Dimensions and Standards</a:t>
            </a:r>
            <a:endParaRPr lang="en-US" sz="4000" b="1">
              <a:solidFill>
                <a:schemeClr val="bg1">
                  <a:lumMod val="95000"/>
                </a:schemeClr>
              </a:solidFill>
              <a:latin typeface="Poppins"/>
              <a:ea typeface="Poppins"/>
              <a:cs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black and white sign with white text&#10;&#10;Description automatically generated">
            <a:extLst>
              <a:ext uri="{FF2B5EF4-FFF2-40B4-BE49-F238E27FC236}">
                <a16:creationId xmlns:a16="http://schemas.microsoft.com/office/drawing/2014/main" id="{A3015718-4538-50D7-1D84-F5DD0C6A3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342" y="289757"/>
            <a:ext cx="782320" cy="731520"/>
          </a:xfrm>
          <a:prstGeom prst="rect">
            <a:avLst/>
          </a:prstGeom>
        </p:spPr>
      </p:pic>
      <p:pic>
        <p:nvPicPr>
          <p:cNvPr id="51" name="Picture 50" descr="A logo of the united nations&#10;&#10;Description automatically generated">
            <a:extLst>
              <a:ext uri="{FF2B5EF4-FFF2-40B4-BE49-F238E27FC236}">
                <a16:creationId xmlns:a16="http://schemas.microsoft.com/office/drawing/2014/main" id="{83B382D0-A267-04CD-7E9C-DCF91E9F6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4899" y="204921"/>
            <a:ext cx="420624" cy="851763"/>
          </a:xfrm>
          <a:prstGeom prst="rect">
            <a:avLst/>
          </a:prstGeom>
        </p:spPr>
      </p:pic>
      <p:pic>
        <p:nvPicPr>
          <p:cNvPr id="10" name="Picture 9" descr="A logo of a company&#10;&#10;Description automatically generated with medium confidence">
            <a:extLst>
              <a:ext uri="{FF2B5EF4-FFF2-40B4-BE49-F238E27FC236}">
                <a16:creationId xmlns:a16="http://schemas.microsoft.com/office/drawing/2014/main" id="{CE02C97F-FFAC-9DBD-B1F1-5C4BB22F6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4309"/>
            <a:ext cx="4897821" cy="4961429"/>
          </a:xfrm>
          <a:prstGeom prst="rect">
            <a:avLst/>
          </a:prstGeom>
        </p:spPr>
      </p:pic>
      <p:pic>
        <p:nvPicPr>
          <p:cNvPr id="32" name="Picture 31" descr="A black and blue rectangle with a black background&#10;&#10;Description automatically generated">
            <a:extLst>
              <a:ext uri="{FF2B5EF4-FFF2-40B4-BE49-F238E27FC236}">
                <a16:creationId xmlns:a16="http://schemas.microsoft.com/office/drawing/2014/main" id="{317BD676-B5EB-E2BA-9A6B-441B8AE3E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051" y="1532556"/>
            <a:ext cx="6692900" cy="4265804"/>
          </a:xfrm>
          <a:prstGeom prst="rect">
            <a:avLst/>
          </a:prstGeom>
        </p:spPr>
      </p:pic>
      <p:sp>
        <p:nvSpPr>
          <p:cNvPr id="5" name="TextBox 4">
            <a:extLst>
              <a:ext uri="{FF2B5EF4-FFF2-40B4-BE49-F238E27FC236}">
                <a16:creationId xmlns:a16="http://schemas.microsoft.com/office/drawing/2014/main" id="{94728BFF-CC65-7176-39FF-038109317EAB}"/>
              </a:ext>
            </a:extLst>
          </p:cNvPr>
          <p:cNvSpPr txBox="1"/>
          <p:nvPr/>
        </p:nvSpPr>
        <p:spPr>
          <a:xfrm>
            <a:off x="433138" y="406092"/>
            <a:ext cx="79017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800" b="1">
                <a:solidFill>
                  <a:srgbClr val="002060"/>
                </a:solidFill>
                <a:latin typeface="Proxima Nova" panose="02000506030000020004" pitchFamily="2" charset="77"/>
                <a:cs typeface="Arial" panose="020B0604020202020204" pitchFamily="34" charset="0"/>
              </a:rPr>
              <a:t>A comprehensive systemic approach</a:t>
            </a:r>
          </a:p>
        </p:txBody>
      </p:sp>
      <p:pic>
        <p:nvPicPr>
          <p:cNvPr id="12" name="Picture 11">
            <a:extLst>
              <a:ext uri="{FF2B5EF4-FFF2-40B4-BE49-F238E27FC236}">
                <a16:creationId xmlns:a16="http://schemas.microsoft.com/office/drawing/2014/main" id="{BB584132-CDBD-649C-15BE-75CFCC8BA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18" y="5995267"/>
            <a:ext cx="10084379" cy="763485"/>
          </a:xfrm>
          <a:prstGeom prst="rect">
            <a:avLst/>
          </a:prstGeom>
        </p:spPr>
      </p:pic>
      <p:pic>
        <p:nvPicPr>
          <p:cNvPr id="18" name="Picture 17" descr="A black and orange rectangle&#10;&#10;Description automatically generated">
            <a:extLst>
              <a:ext uri="{FF2B5EF4-FFF2-40B4-BE49-F238E27FC236}">
                <a16:creationId xmlns:a16="http://schemas.microsoft.com/office/drawing/2014/main" id="{9579E87F-BD56-DFC0-9ED0-6D0FBCBAC4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3349" y="2650553"/>
            <a:ext cx="2335341" cy="778447"/>
          </a:xfrm>
          <a:prstGeom prst="rect">
            <a:avLst/>
          </a:prstGeom>
        </p:spPr>
      </p:pic>
      <p:pic>
        <p:nvPicPr>
          <p:cNvPr id="25" name="Picture 24" descr="A black and orange rectangle&#10;&#10;Description automatically generated">
            <a:extLst>
              <a:ext uri="{FF2B5EF4-FFF2-40B4-BE49-F238E27FC236}">
                <a16:creationId xmlns:a16="http://schemas.microsoft.com/office/drawing/2014/main" id="{4F70D226-F94D-CCAB-DDC1-726684DE9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4583349" y="3838734"/>
            <a:ext cx="2335341" cy="778447"/>
          </a:xfrm>
          <a:prstGeom prst="rect">
            <a:avLst/>
          </a:prstGeom>
        </p:spPr>
      </p:pic>
      <p:pic>
        <p:nvPicPr>
          <p:cNvPr id="27" name="Picture 26" descr="A blue square with white text&#10;&#10;Description automatically generated">
            <a:extLst>
              <a:ext uri="{FF2B5EF4-FFF2-40B4-BE49-F238E27FC236}">
                <a16:creationId xmlns:a16="http://schemas.microsoft.com/office/drawing/2014/main" id="{4C40EBDD-EF42-0C41-63BA-06F045BF40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5795" y="2043501"/>
            <a:ext cx="2043130" cy="681043"/>
          </a:xfrm>
          <a:prstGeom prst="rect">
            <a:avLst/>
          </a:prstGeom>
        </p:spPr>
      </p:pic>
      <p:pic>
        <p:nvPicPr>
          <p:cNvPr id="28" name="Picture 27" descr="A blue square with white text&#10;&#10;Description automatically generated">
            <a:extLst>
              <a:ext uri="{FF2B5EF4-FFF2-40B4-BE49-F238E27FC236}">
                <a16:creationId xmlns:a16="http://schemas.microsoft.com/office/drawing/2014/main" id="{A020D869-9CF0-0676-F47A-03CA465042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5795" y="4563406"/>
            <a:ext cx="2043130" cy="681043"/>
          </a:xfrm>
          <a:prstGeom prst="rect">
            <a:avLst/>
          </a:prstGeom>
        </p:spPr>
      </p:pic>
      <p:pic>
        <p:nvPicPr>
          <p:cNvPr id="30" name="Picture 29" descr="A circle with a dart in the center&#10;&#10;Description automatically generated">
            <a:extLst>
              <a:ext uri="{FF2B5EF4-FFF2-40B4-BE49-F238E27FC236}">
                <a16:creationId xmlns:a16="http://schemas.microsoft.com/office/drawing/2014/main" id="{8561351A-701A-E400-0301-832064FB06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6718" y="2087562"/>
            <a:ext cx="2346158" cy="2682875"/>
          </a:xfrm>
          <a:prstGeom prst="rect">
            <a:avLst/>
          </a:prstGeom>
        </p:spPr>
      </p:pic>
      <p:sp>
        <p:nvSpPr>
          <p:cNvPr id="34" name="TextBox 33">
            <a:extLst>
              <a:ext uri="{FF2B5EF4-FFF2-40B4-BE49-F238E27FC236}">
                <a16:creationId xmlns:a16="http://schemas.microsoft.com/office/drawing/2014/main" id="{78EECFF2-C481-FA93-4BBF-CED72DB232B0}"/>
              </a:ext>
            </a:extLst>
          </p:cNvPr>
          <p:cNvSpPr txBox="1"/>
          <p:nvPr/>
        </p:nvSpPr>
        <p:spPr>
          <a:xfrm>
            <a:off x="2700638" y="2913686"/>
            <a:ext cx="6100762" cy="276999"/>
          </a:xfrm>
          <a:prstGeom prst="rect">
            <a:avLst/>
          </a:prstGeom>
          <a:noFill/>
        </p:spPr>
        <p:txBody>
          <a:bodyPr wrap="square">
            <a:spAutoFit/>
          </a:bodyPr>
          <a:lstStyle/>
          <a:p>
            <a:pPr algn="ctr"/>
            <a:r>
              <a:rPr lang="es-ES" sz="1200">
                <a:solidFill>
                  <a:schemeClr val="bg1"/>
                </a:solidFill>
                <a:latin typeface="Proxima Nova Rg" panose="02000506030000020004" pitchFamily="2" charset="77"/>
              </a:rPr>
              <a:t>ACCOUNTABILITY</a:t>
            </a:r>
          </a:p>
        </p:txBody>
      </p:sp>
      <p:sp>
        <p:nvSpPr>
          <p:cNvPr id="35" name="TextBox 34">
            <a:extLst>
              <a:ext uri="{FF2B5EF4-FFF2-40B4-BE49-F238E27FC236}">
                <a16:creationId xmlns:a16="http://schemas.microsoft.com/office/drawing/2014/main" id="{15D35FB3-4197-90CB-2A2B-87C4ABECA4B1}"/>
              </a:ext>
            </a:extLst>
          </p:cNvPr>
          <p:cNvSpPr txBox="1"/>
          <p:nvPr/>
        </p:nvSpPr>
        <p:spPr>
          <a:xfrm>
            <a:off x="2700638" y="3997125"/>
            <a:ext cx="6100762" cy="461665"/>
          </a:xfrm>
          <a:prstGeom prst="rect">
            <a:avLst/>
          </a:prstGeom>
          <a:noFill/>
        </p:spPr>
        <p:txBody>
          <a:bodyPr wrap="square">
            <a:spAutoFit/>
          </a:bodyPr>
          <a:lstStyle/>
          <a:p>
            <a:pPr algn="ctr"/>
            <a:r>
              <a:rPr lang="es-ES" sz="1200">
                <a:solidFill>
                  <a:schemeClr val="bg1"/>
                </a:solidFill>
                <a:latin typeface="Proxima Nova Rg" panose="02000506030000020004" pitchFamily="2" charset="77"/>
              </a:rPr>
              <a:t>INTERINSTITUTIONAL </a:t>
            </a:r>
          </a:p>
          <a:p>
            <a:pPr algn="ctr"/>
            <a:r>
              <a:rPr lang="es-ES" sz="1200">
                <a:solidFill>
                  <a:schemeClr val="bg1"/>
                </a:solidFill>
                <a:latin typeface="Proxima Nova Rg" panose="02000506030000020004" pitchFamily="2" charset="77"/>
              </a:rPr>
              <a:t>COORDINATION</a:t>
            </a:r>
          </a:p>
        </p:txBody>
      </p:sp>
      <p:sp>
        <p:nvSpPr>
          <p:cNvPr id="37" name="TextBox 36">
            <a:extLst>
              <a:ext uri="{FF2B5EF4-FFF2-40B4-BE49-F238E27FC236}">
                <a16:creationId xmlns:a16="http://schemas.microsoft.com/office/drawing/2014/main" id="{2EE7194A-8B90-28C8-EC41-3E54712E6334}"/>
              </a:ext>
            </a:extLst>
          </p:cNvPr>
          <p:cNvSpPr txBox="1"/>
          <p:nvPr/>
        </p:nvSpPr>
        <p:spPr>
          <a:xfrm>
            <a:off x="7151198" y="2199356"/>
            <a:ext cx="1392325" cy="369332"/>
          </a:xfrm>
          <a:prstGeom prst="rect">
            <a:avLst/>
          </a:prstGeom>
          <a:noFill/>
        </p:spPr>
        <p:txBody>
          <a:bodyPr wrap="square">
            <a:spAutoFit/>
          </a:bodyPr>
          <a:lstStyle/>
          <a:p>
            <a:r>
              <a:rPr lang="es-ES">
                <a:solidFill>
                  <a:schemeClr val="bg1"/>
                </a:solidFill>
                <a:latin typeface="Proxima Nova Rg" panose="02000506030000020004" pitchFamily="2" charset="77"/>
              </a:rPr>
              <a:t>Civil </a:t>
            </a:r>
            <a:r>
              <a:rPr lang="es-ES" err="1">
                <a:solidFill>
                  <a:schemeClr val="bg1"/>
                </a:solidFill>
                <a:latin typeface="Proxima Nova Rg" panose="02000506030000020004" pitchFamily="2" charset="77"/>
              </a:rPr>
              <a:t>society</a:t>
            </a:r>
            <a:endParaRPr lang="es-ES">
              <a:solidFill>
                <a:schemeClr val="bg1"/>
              </a:solidFill>
              <a:latin typeface="Proxima Nova Rg" panose="02000506030000020004" pitchFamily="2" charset="77"/>
            </a:endParaRPr>
          </a:p>
        </p:txBody>
      </p:sp>
      <p:sp>
        <p:nvSpPr>
          <p:cNvPr id="38" name="TextBox 37">
            <a:extLst>
              <a:ext uri="{FF2B5EF4-FFF2-40B4-BE49-F238E27FC236}">
                <a16:creationId xmlns:a16="http://schemas.microsoft.com/office/drawing/2014/main" id="{666D27C8-C2CB-3619-69BF-21C49376FDE4}"/>
              </a:ext>
            </a:extLst>
          </p:cNvPr>
          <p:cNvSpPr txBox="1"/>
          <p:nvPr/>
        </p:nvSpPr>
        <p:spPr>
          <a:xfrm>
            <a:off x="6988995" y="4548679"/>
            <a:ext cx="1736937" cy="646331"/>
          </a:xfrm>
          <a:prstGeom prst="rect">
            <a:avLst/>
          </a:prstGeom>
          <a:noFill/>
        </p:spPr>
        <p:txBody>
          <a:bodyPr wrap="square">
            <a:spAutoFit/>
          </a:bodyPr>
          <a:lstStyle/>
          <a:p>
            <a:r>
              <a:rPr lang="en-CA">
                <a:solidFill>
                  <a:schemeClr val="bg1"/>
                </a:solidFill>
                <a:latin typeface="Proxima Nova Rg" panose="02000506030000020004" pitchFamily="2" charset="77"/>
              </a:rPr>
              <a:t>Gender machineries</a:t>
            </a:r>
          </a:p>
        </p:txBody>
      </p:sp>
      <p:sp>
        <p:nvSpPr>
          <p:cNvPr id="41" name="TextBox 40">
            <a:extLst>
              <a:ext uri="{FF2B5EF4-FFF2-40B4-BE49-F238E27FC236}">
                <a16:creationId xmlns:a16="http://schemas.microsoft.com/office/drawing/2014/main" id="{F321EABC-FB4B-2FD4-6E5D-FBBEEF799752}"/>
              </a:ext>
            </a:extLst>
          </p:cNvPr>
          <p:cNvSpPr txBox="1"/>
          <p:nvPr/>
        </p:nvSpPr>
        <p:spPr>
          <a:xfrm>
            <a:off x="2766710" y="2611373"/>
            <a:ext cx="2043098" cy="584775"/>
          </a:xfrm>
          <a:prstGeom prst="rect">
            <a:avLst/>
          </a:prstGeom>
          <a:noFill/>
        </p:spPr>
        <p:txBody>
          <a:bodyPr wrap="square">
            <a:spAutoFit/>
          </a:bodyPr>
          <a:lstStyle/>
          <a:p>
            <a:pPr algn="ctr"/>
            <a:r>
              <a:rPr lang="en-US" sz="1600" b="1">
                <a:solidFill>
                  <a:schemeClr val="bg1"/>
                </a:solidFill>
                <a:latin typeface="Proxima Nova" panose="02000506030000020004" pitchFamily="2" charset="77"/>
              </a:rPr>
              <a:t>Technical </a:t>
            </a:r>
          </a:p>
          <a:p>
            <a:pPr algn="ctr"/>
            <a:r>
              <a:rPr lang="en-US" sz="1600" b="1">
                <a:solidFill>
                  <a:schemeClr val="bg1"/>
                </a:solidFill>
                <a:latin typeface="Proxima Nova" panose="02000506030000020004" pitchFamily="2" charset="77"/>
              </a:rPr>
              <a:t>Capacities</a:t>
            </a:r>
          </a:p>
        </p:txBody>
      </p:sp>
      <p:sp>
        <p:nvSpPr>
          <p:cNvPr id="42" name="TextBox 41">
            <a:extLst>
              <a:ext uri="{FF2B5EF4-FFF2-40B4-BE49-F238E27FC236}">
                <a16:creationId xmlns:a16="http://schemas.microsoft.com/office/drawing/2014/main" id="{740D3A1D-C67E-41F5-5B25-682EC7DCE7D3}"/>
              </a:ext>
            </a:extLst>
          </p:cNvPr>
          <p:cNvSpPr txBox="1"/>
          <p:nvPr/>
        </p:nvSpPr>
        <p:spPr>
          <a:xfrm>
            <a:off x="327953" y="2318985"/>
            <a:ext cx="2043098" cy="584775"/>
          </a:xfrm>
          <a:prstGeom prst="rect">
            <a:avLst/>
          </a:prstGeom>
          <a:noFill/>
        </p:spPr>
        <p:txBody>
          <a:bodyPr wrap="square">
            <a:spAutoFit/>
          </a:bodyPr>
          <a:lstStyle/>
          <a:p>
            <a:pPr algn="ctr"/>
            <a:r>
              <a:rPr lang="en-CA" sz="1600" b="1">
                <a:solidFill>
                  <a:schemeClr val="bg1"/>
                </a:solidFill>
                <a:latin typeface="Proxima Nova" panose="02000506030000020004" pitchFamily="2" charset="77"/>
              </a:rPr>
              <a:t>Political </a:t>
            </a:r>
          </a:p>
          <a:p>
            <a:pPr algn="ctr"/>
            <a:r>
              <a:rPr lang="en-CA" sz="1600" b="1">
                <a:solidFill>
                  <a:schemeClr val="bg1"/>
                </a:solidFill>
                <a:latin typeface="Proxima Nova" panose="02000506030000020004" pitchFamily="2" charset="77"/>
              </a:rPr>
              <a:t>commitment</a:t>
            </a:r>
          </a:p>
        </p:txBody>
      </p:sp>
      <p:sp>
        <p:nvSpPr>
          <p:cNvPr id="44" name="TextBox 43">
            <a:extLst>
              <a:ext uri="{FF2B5EF4-FFF2-40B4-BE49-F238E27FC236}">
                <a16:creationId xmlns:a16="http://schemas.microsoft.com/office/drawing/2014/main" id="{6CB90A30-701F-021E-6E14-20E34A583AD8}"/>
              </a:ext>
            </a:extLst>
          </p:cNvPr>
          <p:cNvSpPr txBox="1"/>
          <p:nvPr/>
        </p:nvSpPr>
        <p:spPr>
          <a:xfrm>
            <a:off x="1349502" y="4612157"/>
            <a:ext cx="1988387" cy="584775"/>
          </a:xfrm>
          <a:prstGeom prst="rect">
            <a:avLst/>
          </a:prstGeom>
          <a:noFill/>
        </p:spPr>
        <p:txBody>
          <a:bodyPr wrap="square">
            <a:spAutoFit/>
          </a:bodyPr>
          <a:lstStyle/>
          <a:p>
            <a:pPr algn="ctr"/>
            <a:r>
              <a:rPr lang="en-AU" sz="1600" b="1">
                <a:solidFill>
                  <a:schemeClr val="bg1"/>
                </a:solidFill>
                <a:latin typeface="Proxima Nova" panose="02000506030000020004" pitchFamily="2" charset="77"/>
              </a:rPr>
              <a:t>Organizational Culture</a:t>
            </a:r>
          </a:p>
        </p:txBody>
      </p:sp>
      <p:sp>
        <p:nvSpPr>
          <p:cNvPr id="46" name="TextBox 45">
            <a:extLst>
              <a:ext uri="{FF2B5EF4-FFF2-40B4-BE49-F238E27FC236}">
                <a16:creationId xmlns:a16="http://schemas.microsoft.com/office/drawing/2014/main" id="{EF641AD3-3488-8E9E-35C5-87F1F0AFEB50}"/>
              </a:ext>
            </a:extLst>
          </p:cNvPr>
          <p:cNvSpPr txBox="1"/>
          <p:nvPr/>
        </p:nvSpPr>
        <p:spPr>
          <a:xfrm>
            <a:off x="1958319" y="6214705"/>
            <a:ext cx="8379121" cy="369332"/>
          </a:xfrm>
          <a:prstGeom prst="rect">
            <a:avLst/>
          </a:prstGeom>
          <a:noFill/>
        </p:spPr>
        <p:txBody>
          <a:bodyPr wrap="square">
            <a:spAutoFit/>
          </a:bodyPr>
          <a:lstStyle/>
          <a:p>
            <a:pPr algn="ctr"/>
            <a:r>
              <a:rPr lang="es-ES" sz="1800" b="1" u="none" strike="noStrike">
                <a:solidFill>
                  <a:schemeClr val="bg1"/>
                </a:solidFill>
                <a:effectLst/>
                <a:latin typeface="Proxima Nova" panose="02000506030000020004" pitchFamily="2" charset="77"/>
              </a:rPr>
              <a:t>INSTITUTIONAL TRANSFORMATION TOWARDS GENDER EQUALITY</a:t>
            </a:r>
            <a:r>
              <a:rPr lang="es-ES" sz="1800" b="1">
                <a:solidFill>
                  <a:schemeClr val="bg1"/>
                </a:solidFill>
                <a:effectLst/>
                <a:latin typeface="Proxima Nova" panose="02000506030000020004" pitchFamily="2" charset="77"/>
              </a:rPr>
              <a:t>​</a:t>
            </a:r>
            <a:endParaRPr lang="en-US" sz="1400" b="1">
              <a:solidFill>
                <a:schemeClr val="bg1"/>
              </a:solidFill>
              <a:latin typeface="Proxima Nova" panose="02000506030000020004" pitchFamily="2" charset="77"/>
            </a:endParaRPr>
          </a:p>
        </p:txBody>
      </p:sp>
      <p:sp>
        <p:nvSpPr>
          <p:cNvPr id="48" name="TextBox 47">
            <a:extLst>
              <a:ext uri="{FF2B5EF4-FFF2-40B4-BE49-F238E27FC236}">
                <a16:creationId xmlns:a16="http://schemas.microsoft.com/office/drawing/2014/main" id="{86DDD0A1-6095-C01F-B5B3-D7D7DB7DECD8}"/>
              </a:ext>
            </a:extLst>
          </p:cNvPr>
          <p:cNvSpPr txBox="1"/>
          <p:nvPr/>
        </p:nvSpPr>
        <p:spPr>
          <a:xfrm>
            <a:off x="7599170" y="2872559"/>
            <a:ext cx="6101254" cy="1477328"/>
          </a:xfrm>
          <a:prstGeom prst="rect">
            <a:avLst/>
          </a:prstGeom>
          <a:noFill/>
        </p:spPr>
        <p:txBody>
          <a:bodyPr wrap="square">
            <a:spAutoFit/>
          </a:bodyPr>
          <a:lstStyle/>
          <a:p>
            <a:pPr algn="ctr"/>
            <a:r>
              <a:rPr lang="en-US" sz="1800" b="1">
                <a:solidFill>
                  <a:schemeClr val="bg1"/>
                </a:solidFill>
                <a:latin typeface="Proxima Nova" panose="02000506030000020004" pitchFamily="2" charset="77"/>
              </a:rPr>
              <a:t>Results and </a:t>
            </a:r>
          </a:p>
          <a:p>
            <a:pPr algn="ctr"/>
            <a:r>
              <a:rPr lang="en-US" sz="1800" b="1">
                <a:solidFill>
                  <a:schemeClr val="bg1"/>
                </a:solidFill>
                <a:latin typeface="Proxima Nova" panose="02000506030000020004" pitchFamily="2" charset="77"/>
              </a:rPr>
              <a:t>impacts </a:t>
            </a:r>
          </a:p>
          <a:p>
            <a:pPr algn="ctr"/>
            <a:r>
              <a:rPr lang="en-US" sz="1800" b="1">
                <a:solidFill>
                  <a:schemeClr val="bg1"/>
                </a:solidFill>
                <a:latin typeface="Proxima Nova" panose="02000506030000020004" pitchFamily="2" charset="77"/>
              </a:rPr>
              <a:t>of public </a:t>
            </a:r>
          </a:p>
          <a:p>
            <a:pPr algn="ctr"/>
            <a:r>
              <a:rPr lang="en-US" b="1">
                <a:solidFill>
                  <a:schemeClr val="bg1"/>
                </a:solidFill>
                <a:latin typeface="Proxima Nova" panose="02000506030000020004" pitchFamily="2" charset="77"/>
              </a:rPr>
              <a:t>p</a:t>
            </a:r>
            <a:r>
              <a:rPr lang="en-US" sz="1800" b="1">
                <a:solidFill>
                  <a:schemeClr val="bg1"/>
                </a:solidFill>
                <a:latin typeface="Proxima Nova" panose="02000506030000020004" pitchFamily="2" charset="77"/>
              </a:rPr>
              <a:t>olicies and </a:t>
            </a:r>
          </a:p>
          <a:p>
            <a:pPr algn="ctr"/>
            <a:r>
              <a:rPr lang="en-US" sz="1800" b="1">
                <a:solidFill>
                  <a:schemeClr val="bg1"/>
                </a:solidFill>
                <a:latin typeface="Proxima Nova" panose="02000506030000020004" pitchFamily="2" charset="77"/>
              </a:rPr>
              <a:t>services</a:t>
            </a:r>
          </a:p>
        </p:txBody>
      </p:sp>
      <p:sp>
        <p:nvSpPr>
          <p:cNvPr id="2" name="TextBox 40">
            <a:extLst>
              <a:ext uri="{FF2B5EF4-FFF2-40B4-BE49-F238E27FC236}">
                <a16:creationId xmlns:a16="http://schemas.microsoft.com/office/drawing/2014/main" id="{F6F09F33-D481-A72A-816D-A4C2F4E75D44}"/>
              </a:ext>
            </a:extLst>
          </p:cNvPr>
          <p:cNvSpPr txBox="1"/>
          <p:nvPr/>
        </p:nvSpPr>
        <p:spPr>
          <a:xfrm>
            <a:off x="1434102" y="3259622"/>
            <a:ext cx="2043098" cy="461665"/>
          </a:xfrm>
          <a:prstGeom prst="rect">
            <a:avLst/>
          </a:prstGeom>
          <a:noFill/>
        </p:spPr>
        <p:txBody>
          <a:bodyPr wrap="square">
            <a:spAutoFit/>
          </a:bodyPr>
          <a:lstStyle/>
          <a:p>
            <a:pPr algn="ctr"/>
            <a:r>
              <a:rPr lang="es-ES" sz="1200" b="1">
                <a:latin typeface="Proxima Nova" panose="02000506030000020004" pitchFamily="2" charset="77"/>
              </a:rPr>
              <a:t>PUBLIC </a:t>
            </a:r>
          </a:p>
          <a:p>
            <a:pPr algn="ctr"/>
            <a:r>
              <a:rPr lang="es-ES" sz="1200" b="1">
                <a:latin typeface="Proxima Nova" panose="02000506030000020004" pitchFamily="2" charset="77"/>
              </a:rPr>
              <a:t>INSTITUTION​</a:t>
            </a:r>
          </a:p>
        </p:txBody>
      </p:sp>
    </p:spTree>
    <p:extLst>
      <p:ext uri="{BB962C8B-B14F-4D97-AF65-F5344CB8AC3E}">
        <p14:creationId xmlns:p14="http://schemas.microsoft.com/office/powerpoint/2010/main" val="1670864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26">
            <a:extLst>
              <a:ext uri="{FF2B5EF4-FFF2-40B4-BE49-F238E27FC236}">
                <a16:creationId xmlns:a16="http://schemas.microsoft.com/office/drawing/2014/main" id="{F66FE5E7-AA46-150F-B2F0-7F9122D1185B}"/>
              </a:ext>
            </a:extLst>
          </p:cNvPr>
          <p:cNvSpPr txBox="1"/>
          <p:nvPr/>
        </p:nvSpPr>
        <p:spPr>
          <a:xfrm>
            <a:off x="773479" y="205675"/>
            <a:ext cx="79017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US" sz="4000">
                <a:solidFill>
                  <a:schemeClr val="accent2"/>
                </a:solidFill>
                <a:latin typeface="Poppins" pitchFamily="2" charset="77"/>
                <a:cs typeface="Poppins" pitchFamily="2" charset="77"/>
              </a:rPr>
              <a:t>The Seal Standard </a:t>
            </a:r>
          </a:p>
        </p:txBody>
      </p:sp>
      <p:grpSp>
        <p:nvGrpSpPr>
          <p:cNvPr id="32" name="Grupo 31">
            <a:extLst>
              <a:ext uri="{FF2B5EF4-FFF2-40B4-BE49-F238E27FC236}">
                <a16:creationId xmlns:a16="http://schemas.microsoft.com/office/drawing/2014/main" id="{5F4E456E-136C-C8ED-C65D-8AB10EC6C8A6}"/>
              </a:ext>
            </a:extLst>
          </p:cNvPr>
          <p:cNvGrpSpPr/>
          <p:nvPr/>
        </p:nvGrpSpPr>
        <p:grpSpPr>
          <a:xfrm>
            <a:off x="4617513" y="1182606"/>
            <a:ext cx="4960545" cy="5017090"/>
            <a:chOff x="6234639" y="1584076"/>
            <a:chExt cx="4960545" cy="5017090"/>
          </a:xfrm>
        </p:grpSpPr>
        <p:pic>
          <p:nvPicPr>
            <p:cNvPr id="33" name="圖片 2" descr="一張含有 圖形, 圓形, 美工圖案, 卡通 的圖片&#10;&#10;自動產生的描述">
              <a:extLst>
                <a:ext uri="{FF2B5EF4-FFF2-40B4-BE49-F238E27FC236}">
                  <a16:creationId xmlns:a16="http://schemas.microsoft.com/office/drawing/2014/main" id="{E53D88DE-41BC-CC5C-BF8E-6F33AB0C43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4639" y="1584076"/>
              <a:ext cx="4960545" cy="5017090"/>
            </a:xfrm>
            <a:prstGeom prst="rect">
              <a:avLst/>
            </a:prstGeom>
          </p:spPr>
        </p:pic>
        <p:sp>
          <p:nvSpPr>
            <p:cNvPr id="34" name="TextBox 35">
              <a:extLst>
                <a:ext uri="{FF2B5EF4-FFF2-40B4-BE49-F238E27FC236}">
                  <a16:creationId xmlns:a16="http://schemas.microsoft.com/office/drawing/2014/main" id="{8C30DF8F-6EDC-1FF7-C131-74DE16DFEF28}"/>
                </a:ext>
              </a:extLst>
            </p:cNvPr>
            <p:cNvSpPr txBox="1"/>
            <p:nvPr/>
          </p:nvSpPr>
          <p:spPr>
            <a:xfrm>
              <a:off x="6550868" y="2411919"/>
              <a:ext cx="1773836" cy="830997"/>
            </a:xfrm>
            <a:prstGeom prst="rect">
              <a:avLst/>
            </a:prstGeom>
            <a:noFill/>
          </p:spPr>
          <p:txBody>
            <a:bodyPr wrap="square">
              <a:spAutoFit/>
            </a:bodyPr>
            <a:lstStyle/>
            <a:p>
              <a:pPr lvl="0"/>
              <a:r>
                <a:rPr lang="en-GB" sz="1600">
                  <a:solidFill>
                    <a:schemeClr val="bg1"/>
                  </a:solidFill>
                  <a:latin typeface="Poppins" pitchFamily="2" charset="77"/>
                  <a:cs typeface="Poppins" pitchFamily="2" charset="77"/>
                </a:rPr>
                <a:t>4. Participation, </a:t>
              </a:r>
            </a:p>
            <a:p>
              <a:pPr lvl="0"/>
              <a:r>
                <a:rPr lang="en-GB" sz="1600">
                  <a:solidFill>
                    <a:schemeClr val="bg1"/>
                  </a:solidFill>
                  <a:latin typeface="Poppins" pitchFamily="2" charset="77"/>
                  <a:cs typeface="Poppins" pitchFamily="2" charset="77"/>
                </a:rPr>
                <a:t>partnerships &amp; </a:t>
              </a:r>
            </a:p>
            <a:p>
              <a:pPr lvl="0"/>
              <a:r>
                <a:rPr lang="en-GB" sz="1600">
                  <a:solidFill>
                    <a:schemeClr val="bg1"/>
                  </a:solidFill>
                  <a:latin typeface="Poppins" pitchFamily="2" charset="77"/>
                  <a:cs typeface="Poppins" pitchFamily="2" charset="77"/>
                </a:rPr>
                <a:t>accountability</a:t>
              </a:r>
            </a:p>
          </p:txBody>
        </p:sp>
        <p:sp>
          <p:nvSpPr>
            <p:cNvPr id="35" name="TextBox 42">
              <a:extLst>
                <a:ext uri="{FF2B5EF4-FFF2-40B4-BE49-F238E27FC236}">
                  <a16:creationId xmlns:a16="http://schemas.microsoft.com/office/drawing/2014/main" id="{6802404D-FE94-1CC9-E5DE-D7DD9359B3ED}"/>
                </a:ext>
              </a:extLst>
            </p:cNvPr>
            <p:cNvSpPr txBox="1"/>
            <p:nvPr/>
          </p:nvSpPr>
          <p:spPr>
            <a:xfrm>
              <a:off x="8851410" y="2237009"/>
              <a:ext cx="1997827" cy="830997"/>
            </a:xfrm>
            <a:prstGeom prst="rect">
              <a:avLst/>
            </a:prstGeom>
            <a:noFill/>
          </p:spPr>
          <p:txBody>
            <a:bodyPr wrap="square">
              <a:spAutoFit/>
            </a:bodyPr>
            <a:lstStyle/>
            <a:p>
              <a:r>
                <a:rPr lang="en-US" sz="1600">
                  <a:solidFill>
                    <a:schemeClr val="bg1"/>
                  </a:solidFill>
                  <a:latin typeface="Poppins" pitchFamily="2" charset="77"/>
                  <a:cs typeface="Poppins" pitchFamily="2" charset="77"/>
                </a:rPr>
                <a:t>1. Planning and</a:t>
              </a:r>
            </a:p>
            <a:p>
              <a:r>
                <a:rPr lang="en-US" sz="1600">
                  <a:solidFill>
                    <a:schemeClr val="bg1"/>
                  </a:solidFill>
                  <a:latin typeface="Poppins" pitchFamily="2" charset="77"/>
                  <a:cs typeface="Poppins" pitchFamily="2" charset="77"/>
                </a:rPr>
                <a:t>Management for</a:t>
              </a:r>
            </a:p>
            <a:p>
              <a:r>
                <a:rPr lang="en-US" sz="1600">
                  <a:solidFill>
                    <a:schemeClr val="bg1"/>
                  </a:solidFill>
                  <a:latin typeface="Poppins" pitchFamily="2" charset="77"/>
                  <a:cs typeface="Poppins" pitchFamily="2" charset="77"/>
                </a:rPr>
                <a:t>Gender Equality</a:t>
              </a:r>
            </a:p>
          </p:txBody>
        </p:sp>
        <p:sp>
          <p:nvSpPr>
            <p:cNvPr id="36" name="TextBox 51">
              <a:extLst>
                <a:ext uri="{FF2B5EF4-FFF2-40B4-BE49-F238E27FC236}">
                  <a16:creationId xmlns:a16="http://schemas.microsoft.com/office/drawing/2014/main" id="{55607177-F910-96DB-C6F1-91DF2218A1B2}"/>
                </a:ext>
              </a:extLst>
            </p:cNvPr>
            <p:cNvSpPr txBox="1"/>
            <p:nvPr/>
          </p:nvSpPr>
          <p:spPr>
            <a:xfrm>
              <a:off x="9284944" y="4982288"/>
              <a:ext cx="1652592" cy="1077218"/>
            </a:xfrm>
            <a:prstGeom prst="rect">
              <a:avLst/>
            </a:prstGeom>
            <a:noFill/>
          </p:spPr>
          <p:txBody>
            <a:bodyPr wrap="square">
              <a:spAutoFit/>
            </a:bodyPr>
            <a:lstStyle/>
            <a:p>
              <a:r>
                <a:rPr lang="en-US" sz="1600">
                  <a:solidFill>
                    <a:schemeClr val="bg1"/>
                  </a:solidFill>
                  <a:latin typeface="Poppins" pitchFamily="2" charset="77"/>
                  <a:cs typeface="Poppins" pitchFamily="2" charset="77"/>
                </a:rPr>
                <a:t>2. Gender</a:t>
              </a:r>
            </a:p>
            <a:p>
              <a:r>
                <a:rPr lang="en-US" sz="1600">
                  <a:solidFill>
                    <a:schemeClr val="bg1"/>
                  </a:solidFill>
                  <a:latin typeface="Poppins" pitchFamily="2" charset="77"/>
                  <a:cs typeface="Poppins" pitchFamily="2" charset="77"/>
                </a:rPr>
                <a:t>Architecture </a:t>
              </a:r>
            </a:p>
            <a:p>
              <a:r>
                <a:rPr lang="en-US" sz="1600">
                  <a:solidFill>
                    <a:schemeClr val="bg1"/>
                  </a:solidFill>
                  <a:latin typeface="Poppins" pitchFamily="2" charset="77"/>
                  <a:cs typeface="Poppins" pitchFamily="2" charset="77"/>
                </a:rPr>
                <a:t>and Capacities</a:t>
              </a:r>
            </a:p>
          </p:txBody>
        </p:sp>
        <p:sp>
          <p:nvSpPr>
            <p:cNvPr id="37" name="TextBox 53">
              <a:extLst>
                <a:ext uri="{FF2B5EF4-FFF2-40B4-BE49-F238E27FC236}">
                  <a16:creationId xmlns:a16="http://schemas.microsoft.com/office/drawing/2014/main" id="{054E2FF2-D821-4593-4250-D60590AC942E}"/>
                </a:ext>
              </a:extLst>
            </p:cNvPr>
            <p:cNvSpPr txBox="1"/>
            <p:nvPr/>
          </p:nvSpPr>
          <p:spPr>
            <a:xfrm>
              <a:off x="7820467" y="3544211"/>
              <a:ext cx="1776925" cy="1241622"/>
            </a:xfrm>
            <a:prstGeom prst="rect">
              <a:avLst/>
            </a:prstGeom>
            <a:noFill/>
          </p:spPr>
          <p:txBody>
            <a:bodyPr wrap="square">
              <a:spAutoFit/>
            </a:bodyPr>
            <a:lstStyle/>
            <a:p>
              <a:pPr algn="ctr"/>
              <a:r>
                <a:rPr lang="en-US" sz="1867">
                  <a:solidFill>
                    <a:schemeClr val="bg1"/>
                  </a:solidFill>
                  <a:latin typeface="Poppins" pitchFamily="2" charset="77"/>
                  <a:cs typeface="Poppins" pitchFamily="2" charset="77"/>
                </a:rPr>
                <a:t>5. Results &amp;</a:t>
              </a:r>
            </a:p>
            <a:p>
              <a:pPr algn="ctr"/>
              <a:r>
                <a:rPr lang="en-US" sz="1867">
                  <a:solidFill>
                    <a:schemeClr val="bg1"/>
                  </a:solidFill>
                  <a:latin typeface="Poppins" pitchFamily="2" charset="77"/>
                  <a:cs typeface="Poppins" pitchFamily="2" charset="77"/>
                </a:rPr>
                <a:t>impacts of</a:t>
              </a:r>
            </a:p>
            <a:p>
              <a:pPr algn="ctr"/>
              <a:r>
                <a:rPr lang="en-US" sz="1867">
                  <a:solidFill>
                    <a:schemeClr val="bg1"/>
                  </a:solidFill>
                  <a:latin typeface="Poppins" pitchFamily="2" charset="77"/>
                  <a:cs typeface="Poppins" pitchFamily="2" charset="77"/>
                </a:rPr>
                <a:t>public policies</a:t>
              </a:r>
            </a:p>
          </p:txBody>
        </p:sp>
        <p:sp>
          <p:nvSpPr>
            <p:cNvPr id="38" name="TextBox 49">
              <a:extLst>
                <a:ext uri="{FF2B5EF4-FFF2-40B4-BE49-F238E27FC236}">
                  <a16:creationId xmlns:a16="http://schemas.microsoft.com/office/drawing/2014/main" id="{4017C526-0E65-32F3-64F3-19BEB115390A}"/>
                </a:ext>
              </a:extLst>
            </p:cNvPr>
            <p:cNvSpPr txBox="1"/>
            <p:nvPr/>
          </p:nvSpPr>
          <p:spPr>
            <a:xfrm>
              <a:off x="6818573" y="5086872"/>
              <a:ext cx="1773836" cy="830997"/>
            </a:xfrm>
            <a:prstGeom prst="rect">
              <a:avLst/>
            </a:prstGeom>
            <a:noFill/>
          </p:spPr>
          <p:txBody>
            <a:bodyPr wrap="square">
              <a:spAutoFit/>
            </a:bodyPr>
            <a:lstStyle/>
            <a:p>
              <a:r>
                <a:rPr lang="en-US" sz="1600">
                  <a:solidFill>
                    <a:schemeClr val="bg1"/>
                  </a:solidFill>
                  <a:latin typeface="Poppins" pitchFamily="2" charset="77"/>
                  <a:cs typeface="Poppins" pitchFamily="2" charset="77"/>
                </a:rPr>
                <a:t>3. Enabling </a:t>
              </a:r>
            </a:p>
            <a:p>
              <a:r>
                <a:rPr lang="en-US" sz="1600">
                  <a:solidFill>
                    <a:schemeClr val="bg1"/>
                  </a:solidFill>
                  <a:latin typeface="Poppins" pitchFamily="2" charset="77"/>
                  <a:cs typeface="Poppins" pitchFamily="2" charset="77"/>
                </a:rPr>
                <a:t>Working</a:t>
              </a:r>
            </a:p>
            <a:p>
              <a:r>
                <a:rPr lang="en-US" sz="1600">
                  <a:solidFill>
                    <a:schemeClr val="bg1"/>
                  </a:solidFill>
                  <a:latin typeface="Poppins" pitchFamily="2" charset="77"/>
                  <a:cs typeface="Poppins" pitchFamily="2" charset="77"/>
                </a:rPr>
                <a:t>Environment</a:t>
              </a:r>
            </a:p>
          </p:txBody>
        </p:sp>
      </p:grpSp>
      <p:sp>
        <p:nvSpPr>
          <p:cNvPr id="7" name="Google Shape;120;p4">
            <a:extLst>
              <a:ext uri="{FF2B5EF4-FFF2-40B4-BE49-F238E27FC236}">
                <a16:creationId xmlns:a16="http://schemas.microsoft.com/office/drawing/2014/main" id="{07C5D65B-A70D-AF5E-E82F-3356F1E8F173}"/>
              </a:ext>
            </a:extLst>
          </p:cNvPr>
          <p:cNvSpPr txBox="1"/>
          <p:nvPr/>
        </p:nvSpPr>
        <p:spPr>
          <a:xfrm>
            <a:off x="-192202" y="1552352"/>
            <a:ext cx="4555066" cy="2123618"/>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en-GB" sz="2200" b="1">
                <a:solidFill>
                  <a:srgbClr val="002060"/>
                </a:solidFill>
                <a:latin typeface="Arial" panose="020B0604020202020204" pitchFamily="34" charset="0"/>
                <a:cs typeface="Arial" panose="020B0604020202020204" pitchFamily="34" charset="0"/>
                <a:sym typeface="Poppins"/>
              </a:rPr>
              <a:t>5 DIMENSIONS</a:t>
            </a:r>
            <a:endParaRPr lang="es-ES" sz="2200" b="1">
              <a:solidFill>
                <a:srgbClr val="002060"/>
              </a:solidFill>
              <a:latin typeface="Arial" panose="020B0604020202020204" pitchFamily="34" charset="0"/>
              <a:cs typeface="Arial" panose="020B0604020202020204" pitchFamily="34" charset="0"/>
            </a:endParaRPr>
          </a:p>
          <a:p>
            <a:pPr algn="ctr">
              <a:lnSpc>
                <a:spcPct val="200000"/>
              </a:lnSpc>
            </a:pPr>
            <a:r>
              <a:rPr lang="en-GB" sz="2200" b="1">
                <a:solidFill>
                  <a:srgbClr val="002060"/>
                </a:solidFill>
                <a:latin typeface="Arial" panose="020B0604020202020204" pitchFamily="34" charset="0"/>
                <a:cs typeface="Arial" panose="020B0604020202020204" pitchFamily="34" charset="0"/>
                <a:sym typeface="Poppins"/>
              </a:rPr>
              <a:t>20 STANDARDS</a:t>
            </a:r>
            <a:endParaRPr lang="en-GB" sz="2200" b="1">
              <a:solidFill>
                <a:srgbClr val="002060"/>
              </a:solidFill>
              <a:latin typeface="Arial" panose="020B0604020202020204" pitchFamily="34" charset="0"/>
              <a:cs typeface="Arial" panose="020B0604020202020204" pitchFamily="34" charset="0"/>
            </a:endParaRPr>
          </a:p>
          <a:p>
            <a:pPr algn="ctr">
              <a:lnSpc>
                <a:spcPct val="200000"/>
              </a:lnSpc>
            </a:pPr>
            <a:r>
              <a:rPr lang="en-GB" sz="2200" b="1">
                <a:solidFill>
                  <a:srgbClr val="002060"/>
                </a:solidFill>
                <a:latin typeface="Arial" panose="020B0604020202020204" pitchFamily="34" charset="0"/>
                <a:cs typeface="Arial" panose="020B0604020202020204" pitchFamily="34" charset="0"/>
                <a:sym typeface="Poppins"/>
              </a:rPr>
              <a:t>40 BENCHMARKS</a:t>
            </a:r>
            <a:endParaRPr lang="en-GB" sz="2200" b="1" u="sng">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13015D-331F-39C5-5C1D-B35CC1306257}"/>
              </a:ext>
            </a:extLst>
          </p:cNvPr>
          <p:cNvSpPr txBox="1"/>
          <p:nvPr/>
        </p:nvSpPr>
        <p:spPr>
          <a:xfrm>
            <a:off x="546400" y="4314761"/>
            <a:ext cx="3187400" cy="1477328"/>
          </a:xfrm>
          <a:prstGeom prst="rect">
            <a:avLst/>
          </a:prstGeom>
          <a:noFill/>
        </p:spPr>
        <p:txBody>
          <a:bodyPr wrap="square" rtlCol="0">
            <a:spAutoFit/>
          </a:bodyPr>
          <a:lstStyle/>
          <a:p>
            <a:pPr algn="ctr"/>
            <a:r>
              <a:rPr lang="en-GB" sz="1800">
                <a:solidFill>
                  <a:srgbClr val="002060"/>
                </a:solidFill>
                <a:latin typeface="Poppins" pitchFamily="2" charset="77"/>
                <a:cs typeface="Poppins" pitchFamily="2" charset="77"/>
                <a:sym typeface="Poppins"/>
              </a:rPr>
              <a:t>Based on international commitments on gender equality and women’s empowerment</a:t>
            </a:r>
            <a:endParaRPr lang="en-GB" sz="1800">
              <a:solidFill>
                <a:srgbClr val="002060"/>
              </a:solidFill>
              <a:latin typeface="Poppins" pitchFamily="2" charset="77"/>
              <a:cs typeface="Poppins" pitchFamily="2" charset="77"/>
            </a:endParaRPr>
          </a:p>
          <a:p>
            <a:endParaRPr lang="en-US" sz="1800"/>
          </a:p>
        </p:txBody>
      </p:sp>
    </p:spTree>
    <p:extLst>
      <p:ext uri="{BB962C8B-B14F-4D97-AF65-F5344CB8AC3E}">
        <p14:creationId xmlns:p14="http://schemas.microsoft.com/office/powerpoint/2010/main" val="806600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7E7BACD-90C7-0AA5-8D5B-9640C8985294}"/>
              </a:ext>
            </a:extLst>
          </p:cNvPr>
          <p:cNvSpPr txBox="1"/>
          <p:nvPr/>
        </p:nvSpPr>
        <p:spPr>
          <a:xfrm>
            <a:off x="8729657" y="1660580"/>
            <a:ext cx="3281947" cy="2008242"/>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AU" sz="1300">
                <a:solidFill>
                  <a:srgbClr val="2290C7"/>
                </a:solidFill>
              </a:rPr>
              <a:t>Gender Equality objectives in institutional planning and </a:t>
            </a:r>
            <a:r>
              <a:rPr lang="en-AU" sz="1300">
                <a:solidFill>
                  <a:srgbClr val="2292C8"/>
                </a:solidFill>
              </a:rPr>
              <a:t>institutionalized gender mainstreaming mechanism</a:t>
            </a:r>
          </a:p>
          <a:p>
            <a:pPr marL="171450" indent="-171450">
              <a:spcAft>
                <a:spcPts val="300"/>
              </a:spcAft>
              <a:buFont typeface="Arial" panose="020B0604020202020204" pitchFamily="34" charset="0"/>
              <a:buChar char="•"/>
            </a:pPr>
            <a:r>
              <a:rPr lang="en-AU" sz="1300">
                <a:solidFill>
                  <a:srgbClr val="2292C8"/>
                </a:solidFill>
              </a:rPr>
              <a:t>Budget allocated and executed</a:t>
            </a:r>
          </a:p>
          <a:p>
            <a:pPr marL="171450" indent="-171450">
              <a:spcAft>
                <a:spcPts val="300"/>
              </a:spcAft>
              <a:buFont typeface="Arial" panose="020B0604020202020204" pitchFamily="34" charset="0"/>
              <a:buChar char="•"/>
            </a:pPr>
            <a:r>
              <a:rPr lang="en-AU" sz="1300">
                <a:solidFill>
                  <a:srgbClr val="2292C8"/>
                </a:solidFill>
              </a:rPr>
              <a:t>Sex disaggregated data base and gender monitoring systems in place</a:t>
            </a:r>
          </a:p>
          <a:p>
            <a:pPr marL="171450" indent="-171450">
              <a:spcAft>
                <a:spcPts val="300"/>
              </a:spcAft>
              <a:buFont typeface="Arial" panose="020B0604020202020204" pitchFamily="34" charset="0"/>
              <a:buChar char="•"/>
            </a:pPr>
            <a:r>
              <a:rPr lang="en-AU" sz="1300">
                <a:solidFill>
                  <a:srgbClr val="2292C8"/>
                </a:solidFill>
              </a:rPr>
              <a:t>Women owned SMSs access to institutional procurement</a:t>
            </a:r>
          </a:p>
        </p:txBody>
      </p:sp>
      <p:sp>
        <p:nvSpPr>
          <p:cNvPr id="3" name="CuadroTexto 2">
            <a:extLst>
              <a:ext uri="{FF2B5EF4-FFF2-40B4-BE49-F238E27FC236}">
                <a16:creationId xmlns:a16="http://schemas.microsoft.com/office/drawing/2014/main" id="{3D830B1A-F229-13AC-73E6-6B309A0E752F}"/>
              </a:ext>
            </a:extLst>
          </p:cNvPr>
          <p:cNvSpPr txBox="1"/>
          <p:nvPr/>
        </p:nvSpPr>
        <p:spPr>
          <a:xfrm>
            <a:off x="8793224" y="4367005"/>
            <a:ext cx="3073719" cy="1446550"/>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AU" sz="1300">
                <a:solidFill>
                  <a:srgbClr val="ED7D30"/>
                </a:solidFill>
              </a:rPr>
              <a:t>In house gender expertise</a:t>
            </a:r>
          </a:p>
          <a:p>
            <a:pPr marL="171450" indent="-171450">
              <a:spcAft>
                <a:spcPts val="300"/>
              </a:spcAft>
              <a:buFont typeface="Arial" panose="020B0604020202020204" pitchFamily="34" charset="0"/>
              <a:buChar char="•"/>
            </a:pPr>
            <a:r>
              <a:rPr lang="en-AU" sz="1300">
                <a:solidFill>
                  <a:srgbClr val="ED7D30"/>
                </a:solidFill>
              </a:rPr>
              <a:t>Gender equality architecture in place</a:t>
            </a:r>
          </a:p>
          <a:p>
            <a:pPr marL="171450" indent="-171450">
              <a:spcAft>
                <a:spcPts val="300"/>
              </a:spcAft>
              <a:buFont typeface="Arial" panose="020B0604020202020204" pitchFamily="34" charset="0"/>
              <a:buChar char="•"/>
            </a:pPr>
            <a:r>
              <a:rPr lang="en-AU" sz="1300">
                <a:solidFill>
                  <a:srgbClr val="ED7D30"/>
                </a:solidFill>
              </a:rPr>
              <a:t>Staff equipped with tailored gender capacities </a:t>
            </a:r>
          </a:p>
          <a:p>
            <a:pPr marL="171450" indent="-171450">
              <a:spcAft>
                <a:spcPts val="300"/>
              </a:spcAft>
              <a:buFont typeface="Arial" panose="020B0604020202020204" pitchFamily="34" charset="0"/>
              <a:buChar char="•"/>
            </a:pPr>
            <a:r>
              <a:rPr lang="en-AU" sz="1300">
                <a:solidFill>
                  <a:srgbClr val="ED7D30"/>
                </a:solidFill>
              </a:rPr>
              <a:t>Senior leadership for gender equality</a:t>
            </a:r>
          </a:p>
          <a:p>
            <a:pPr marL="171450" indent="-171450">
              <a:spcAft>
                <a:spcPts val="300"/>
              </a:spcAft>
              <a:buFont typeface="Arial" panose="020B0604020202020204" pitchFamily="34" charset="0"/>
              <a:buChar char="•"/>
            </a:pPr>
            <a:r>
              <a:rPr lang="en-AU" sz="1300">
                <a:solidFill>
                  <a:srgbClr val="ED7D30"/>
                </a:solidFill>
              </a:rPr>
              <a:t>Gender responsive communication</a:t>
            </a:r>
          </a:p>
        </p:txBody>
      </p:sp>
      <p:sp>
        <p:nvSpPr>
          <p:cNvPr id="4" name="CuadroTexto 3">
            <a:extLst>
              <a:ext uri="{FF2B5EF4-FFF2-40B4-BE49-F238E27FC236}">
                <a16:creationId xmlns:a16="http://schemas.microsoft.com/office/drawing/2014/main" id="{2308BE66-ED85-AD93-9BB5-E0B59EA4ACB4}"/>
              </a:ext>
            </a:extLst>
          </p:cNvPr>
          <p:cNvSpPr txBox="1"/>
          <p:nvPr/>
        </p:nvSpPr>
        <p:spPr>
          <a:xfrm>
            <a:off x="443326" y="1790906"/>
            <a:ext cx="2905689" cy="1408078"/>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AU" sz="1300">
                <a:solidFill>
                  <a:srgbClr val="002060"/>
                </a:solidFill>
              </a:rPr>
              <a:t>Interinstitutional coordination</a:t>
            </a:r>
          </a:p>
          <a:p>
            <a:pPr marL="171450" indent="-171450">
              <a:spcAft>
                <a:spcPts val="300"/>
              </a:spcAft>
              <a:buFont typeface="Arial" panose="020B0604020202020204" pitchFamily="34" charset="0"/>
              <a:buChar char="•"/>
            </a:pPr>
            <a:r>
              <a:rPr lang="en-AU" sz="1300">
                <a:solidFill>
                  <a:srgbClr val="002060"/>
                </a:solidFill>
              </a:rPr>
              <a:t>Engagement with civil society</a:t>
            </a:r>
          </a:p>
          <a:p>
            <a:pPr marL="171450" indent="-171450">
              <a:spcAft>
                <a:spcPts val="300"/>
              </a:spcAft>
              <a:buFont typeface="Arial" panose="020B0604020202020204" pitchFamily="34" charset="0"/>
              <a:buChar char="•"/>
            </a:pPr>
            <a:r>
              <a:rPr lang="en-AU" sz="1300">
                <a:solidFill>
                  <a:srgbClr val="002060"/>
                </a:solidFill>
              </a:rPr>
              <a:t>Accountability to women’s movement</a:t>
            </a:r>
          </a:p>
          <a:p>
            <a:pPr marL="171450" indent="-171450">
              <a:spcAft>
                <a:spcPts val="300"/>
              </a:spcAft>
              <a:buFont typeface="Arial" panose="020B0604020202020204" pitchFamily="34" charset="0"/>
              <a:buChar char="•"/>
            </a:pPr>
            <a:r>
              <a:rPr lang="en-AU" sz="1300">
                <a:solidFill>
                  <a:srgbClr val="002060"/>
                </a:solidFill>
              </a:rPr>
              <a:t>Treating citizens with respect and fair treatment</a:t>
            </a:r>
          </a:p>
        </p:txBody>
      </p:sp>
      <p:sp>
        <p:nvSpPr>
          <p:cNvPr id="5" name="CuadroTexto 4">
            <a:extLst>
              <a:ext uri="{FF2B5EF4-FFF2-40B4-BE49-F238E27FC236}">
                <a16:creationId xmlns:a16="http://schemas.microsoft.com/office/drawing/2014/main" id="{17755BDC-974B-DD8A-2F07-EFBF50F4AABE}"/>
              </a:ext>
            </a:extLst>
          </p:cNvPr>
          <p:cNvSpPr txBox="1"/>
          <p:nvPr/>
        </p:nvSpPr>
        <p:spPr>
          <a:xfrm>
            <a:off x="364166" y="3925332"/>
            <a:ext cx="2905689" cy="1646605"/>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AU" sz="1300">
                <a:solidFill>
                  <a:schemeClr val="bg2">
                    <a:lumMod val="25000"/>
                  </a:schemeClr>
                </a:solidFill>
              </a:rPr>
              <a:t>Work and life balance for all</a:t>
            </a:r>
          </a:p>
          <a:p>
            <a:pPr marL="171450" indent="-171450">
              <a:spcAft>
                <a:spcPts val="300"/>
              </a:spcAft>
              <a:buFont typeface="Arial" panose="020B0604020202020204" pitchFamily="34" charset="0"/>
              <a:buChar char="•"/>
            </a:pPr>
            <a:r>
              <a:rPr lang="en-AU" sz="1300">
                <a:solidFill>
                  <a:schemeClr val="bg2">
                    <a:lumMod val="25000"/>
                  </a:schemeClr>
                </a:solidFill>
              </a:rPr>
              <a:t>Zero tolerance against SH and GBV</a:t>
            </a:r>
          </a:p>
          <a:p>
            <a:pPr marL="171450" indent="-171450">
              <a:spcAft>
                <a:spcPts val="300"/>
              </a:spcAft>
              <a:buFont typeface="Arial" panose="020B0604020202020204" pitchFamily="34" charset="0"/>
              <a:buChar char="•"/>
            </a:pPr>
            <a:r>
              <a:rPr lang="en-AU" sz="1300"/>
              <a:t>No gender discrimination</a:t>
            </a:r>
          </a:p>
          <a:p>
            <a:pPr marL="171450" indent="-171450">
              <a:spcAft>
                <a:spcPts val="300"/>
              </a:spcAft>
              <a:buFont typeface="Arial" panose="020B0604020202020204" pitchFamily="34" charset="0"/>
              <a:buChar char="•"/>
            </a:pPr>
            <a:r>
              <a:rPr lang="en-AU" sz="1300"/>
              <a:t>Understanding gender salary gaps</a:t>
            </a:r>
          </a:p>
          <a:p>
            <a:pPr marL="171450" indent="-171450">
              <a:spcAft>
                <a:spcPts val="300"/>
              </a:spcAft>
              <a:buFont typeface="Arial" panose="020B0604020202020204" pitchFamily="34" charset="0"/>
              <a:buChar char="•"/>
            </a:pPr>
            <a:r>
              <a:rPr lang="en-AU" sz="1300"/>
              <a:t>Equal opportunities for professional development and gender parity in decision making</a:t>
            </a:r>
          </a:p>
        </p:txBody>
      </p:sp>
      <p:grpSp>
        <p:nvGrpSpPr>
          <p:cNvPr id="6" name="Grupo 5">
            <a:extLst>
              <a:ext uri="{FF2B5EF4-FFF2-40B4-BE49-F238E27FC236}">
                <a16:creationId xmlns:a16="http://schemas.microsoft.com/office/drawing/2014/main" id="{DB4EDA8A-B449-9616-8C15-D45AAE6D0E67}"/>
              </a:ext>
            </a:extLst>
          </p:cNvPr>
          <p:cNvGrpSpPr/>
          <p:nvPr/>
        </p:nvGrpSpPr>
        <p:grpSpPr>
          <a:xfrm>
            <a:off x="259239" y="1024984"/>
            <a:ext cx="1557772" cy="376862"/>
            <a:chOff x="212784" y="1825149"/>
            <a:chExt cx="3207795" cy="878280"/>
          </a:xfrm>
        </p:grpSpPr>
        <p:pic>
          <p:nvPicPr>
            <p:cNvPr id="7" name="Picture 6" descr="A close up of a screen&#10;&#10;Description automatically generated">
              <a:extLst>
                <a:ext uri="{FF2B5EF4-FFF2-40B4-BE49-F238E27FC236}">
                  <a16:creationId xmlns:a16="http://schemas.microsoft.com/office/drawing/2014/main" id="{8D398BC2-72C6-BBC3-0286-B8EB6466C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4" y="1825149"/>
              <a:ext cx="2900742" cy="878280"/>
            </a:xfrm>
            <a:prstGeom prst="rect">
              <a:avLst/>
            </a:prstGeom>
          </p:spPr>
        </p:pic>
        <p:sp>
          <p:nvSpPr>
            <p:cNvPr id="8" name="TextBox 20">
              <a:extLst>
                <a:ext uri="{FF2B5EF4-FFF2-40B4-BE49-F238E27FC236}">
                  <a16:creationId xmlns:a16="http://schemas.microsoft.com/office/drawing/2014/main" id="{226CD8D2-1B7A-1082-F66F-68ABBAFCE437}"/>
                </a:ext>
              </a:extLst>
            </p:cNvPr>
            <p:cNvSpPr txBox="1"/>
            <p:nvPr/>
          </p:nvSpPr>
          <p:spPr>
            <a:xfrm>
              <a:off x="298485" y="1948942"/>
              <a:ext cx="682938" cy="573821"/>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5</a:t>
              </a:r>
              <a:endParaRPr lang="en-US" sz="1000" b="1">
                <a:solidFill>
                  <a:schemeClr val="bg1"/>
                </a:solidFill>
                <a:latin typeface="Proxima Nova" panose="02000506030000020004" pitchFamily="2" charset="77"/>
              </a:endParaRPr>
            </a:p>
          </p:txBody>
        </p:sp>
        <p:sp>
          <p:nvSpPr>
            <p:cNvPr id="9" name="TextBox 25">
              <a:extLst>
                <a:ext uri="{FF2B5EF4-FFF2-40B4-BE49-F238E27FC236}">
                  <a16:creationId xmlns:a16="http://schemas.microsoft.com/office/drawing/2014/main" id="{C169740B-F866-EDB7-3D72-64BF6FA8B935}"/>
                </a:ext>
              </a:extLst>
            </p:cNvPr>
            <p:cNvSpPr txBox="1"/>
            <p:nvPr/>
          </p:nvSpPr>
          <p:spPr>
            <a:xfrm>
              <a:off x="836822" y="2019660"/>
              <a:ext cx="2583757" cy="573820"/>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DIMENSIONS</a:t>
              </a:r>
              <a:endParaRPr lang="en-US" sz="1000" b="1">
                <a:solidFill>
                  <a:schemeClr val="bg1"/>
                </a:solidFill>
                <a:latin typeface="Proxima Nova" panose="02000506030000020004" pitchFamily="2" charset="77"/>
              </a:endParaRPr>
            </a:p>
          </p:txBody>
        </p:sp>
      </p:grpSp>
      <p:grpSp>
        <p:nvGrpSpPr>
          <p:cNvPr id="10" name="Grupo 9">
            <a:extLst>
              <a:ext uri="{FF2B5EF4-FFF2-40B4-BE49-F238E27FC236}">
                <a16:creationId xmlns:a16="http://schemas.microsoft.com/office/drawing/2014/main" id="{2F578D43-CE5F-EE90-9785-221B5B59F21D}"/>
              </a:ext>
            </a:extLst>
          </p:cNvPr>
          <p:cNvGrpSpPr/>
          <p:nvPr/>
        </p:nvGrpSpPr>
        <p:grpSpPr>
          <a:xfrm>
            <a:off x="1817011" y="1028259"/>
            <a:ext cx="1855341" cy="345906"/>
            <a:chOff x="253346" y="3105309"/>
            <a:chExt cx="3277165" cy="878280"/>
          </a:xfrm>
        </p:grpSpPr>
        <p:pic>
          <p:nvPicPr>
            <p:cNvPr id="11" name="Picture 8" descr="A blue rectangle with black border&#10;&#10;Description automatically generated">
              <a:extLst>
                <a:ext uri="{FF2B5EF4-FFF2-40B4-BE49-F238E27FC236}">
                  <a16:creationId xmlns:a16="http://schemas.microsoft.com/office/drawing/2014/main" id="{C5893E47-0062-D933-445C-E0B63EB8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46" y="3105309"/>
              <a:ext cx="2900742" cy="878280"/>
            </a:xfrm>
            <a:prstGeom prst="rect">
              <a:avLst/>
            </a:prstGeom>
          </p:spPr>
        </p:pic>
        <p:sp>
          <p:nvSpPr>
            <p:cNvPr id="12" name="TextBox 21">
              <a:extLst>
                <a:ext uri="{FF2B5EF4-FFF2-40B4-BE49-F238E27FC236}">
                  <a16:creationId xmlns:a16="http://schemas.microsoft.com/office/drawing/2014/main" id="{3394DCA4-87B0-1233-E894-BD68D9B7F69C}"/>
                </a:ext>
              </a:extLst>
            </p:cNvPr>
            <p:cNvSpPr txBox="1"/>
            <p:nvPr/>
          </p:nvSpPr>
          <p:spPr>
            <a:xfrm>
              <a:off x="300603" y="3204320"/>
              <a:ext cx="1021987" cy="625173"/>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20</a:t>
              </a:r>
              <a:endParaRPr lang="en-US" sz="1000" b="1">
                <a:solidFill>
                  <a:schemeClr val="bg1"/>
                </a:solidFill>
                <a:latin typeface="Proxima Nova" panose="02000506030000020004" pitchFamily="2" charset="77"/>
              </a:endParaRPr>
            </a:p>
          </p:txBody>
        </p:sp>
        <p:sp>
          <p:nvSpPr>
            <p:cNvPr id="13" name="TextBox 28">
              <a:extLst>
                <a:ext uri="{FF2B5EF4-FFF2-40B4-BE49-F238E27FC236}">
                  <a16:creationId xmlns:a16="http://schemas.microsoft.com/office/drawing/2014/main" id="{144DC946-E4A2-4264-E2DF-4377C5511800}"/>
                </a:ext>
              </a:extLst>
            </p:cNvPr>
            <p:cNvSpPr txBox="1"/>
            <p:nvPr/>
          </p:nvSpPr>
          <p:spPr>
            <a:xfrm>
              <a:off x="946755" y="3275638"/>
              <a:ext cx="2583756" cy="625173"/>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STANDARDS</a:t>
              </a:r>
              <a:endParaRPr lang="en-US" sz="1000" b="1">
                <a:solidFill>
                  <a:schemeClr val="bg1"/>
                </a:solidFill>
                <a:latin typeface="Proxima Nova" panose="02000506030000020004" pitchFamily="2" charset="77"/>
              </a:endParaRPr>
            </a:p>
          </p:txBody>
        </p:sp>
      </p:grpSp>
      <p:grpSp>
        <p:nvGrpSpPr>
          <p:cNvPr id="14" name="Grupo 13">
            <a:extLst>
              <a:ext uri="{FF2B5EF4-FFF2-40B4-BE49-F238E27FC236}">
                <a16:creationId xmlns:a16="http://schemas.microsoft.com/office/drawing/2014/main" id="{B1008987-AAB9-6E2C-AA80-A1341B3141A6}"/>
              </a:ext>
            </a:extLst>
          </p:cNvPr>
          <p:cNvGrpSpPr/>
          <p:nvPr/>
        </p:nvGrpSpPr>
        <p:grpSpPr>
          <a:xfrm>
            <a:off x="3608354" y="1028259"/>
            <a:ext cx="1872322" cy="342754"/>
            <a:chOff x="238927" y="4413071"/>
            <a:chExt cx="3262007" cy="878280"/>
          </a:xfrm>
        </p:grpSpPr>
        <p:pic>
          <p:nvPicPr>
            <p:cNvPr id="15" name="Picture 12" descr="A grey rectangular object with black border&#10;&#10;Description automatically generated">
              <a:extLst>
                <a:ext uri="{FF2B5EF4-FFF2-40B4-BE49-F238E27FC236}">
                  <a16:creationId xmlns:a16="http://schemas.microsoft.com/office/drawing/2014/main" id="{4F2111C0-F258-2767-D53E-B6A0A66BC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27" y="4413071"/>
              <a:ext cx="2900743" cy="878280"/>
            </a:xfrm>
            <a:prstGeom prst="rect">
              <a:avLst/>
            </a:prstGeom>
          </p:spPr>
        </p:pic>
        <p:sp>
          <p:nvSpPr>
            <p:cNvPr id="16" name="TextBox 22">
              <a:extLst>
                <a:ext uri="{FF2B5EF4-FFF2-40B4-BE49-F238E27FC236}">
                  <a16:creationId xmlns:a16="http://schemas.microsoft.com/office/drawing/2014/main" id="{4474CEE0-EBFE-C9CC-8C61-D27E270DB438}"/>
                </a:ext>
              </a:extLst>
            </p:cNvPr>
            <p:cNvSpPr txBox="1"/>
            <p:nvPr/>
          </p:nvSpPr>
          <p:spPr>
            <a:xfrm>
              <a:off x="238927" y="4516480"/>
              <a:ext cx="992912" cy="630922"/>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40</a:t>
              </a:r>
              <a:endParaRPr lang="en-US" sz="1000" b="1">
                <a:solidFill>
                  <a:schemeClr val="bg1"/>
                </a:solidFill>
                <a:latin typeface="Proxima Nova" panose="02000506030000020004" pitchFamily="2" charset="77"/>
              </a:endParaRPr>
            </a:p>
          </p:txBody>
        </p:sp>
        <p:sp>
          <p:nvSpPr>
            <p:cNvPr id="17" name="TextBox 30">
              <a:extLst>
                <a:ext uri="{FF2B5EF4-FFF2-40B4-BE49-F238E27FC236}">
                  <a16:creationId xmlns:a16="http://schemas.microsoft.com/office/drawing/2014/main" id="{9D82F4E0-B6F2-665F-D30C-1EA4F34924AC}"/>
                </a:ext>
              </a:extLst>
            </p:cNvPr>
            <p:cNvSpPr txBox="1"/>
            <p:nvPr/>
          </p:nvSpPr>
          <p:spPr>
            <a:xfrm>
              <a:off x="917177" y="4588453"/>
              <a:ext cx="2583757" cy="630922"/>
            </a:xfrm>
            <a:prstGeom prst="rect">
              <a:avLst/>
            </a:prstGeom>
            <a:noFill/>
          </p:spPr>
          <p:txBody>
            <a:bodyPr wrap="square">
              <a:spAutoFit/>
            </a:bodyPr>
            <a:lstStyle/>
            <a:p>
              <a:r>
                <a:rPr lang="en-GB" sz="1000" b="1">
                  <a:solidFill>
                    <a:schemeClr val="bg1"/>
                  </a:solidFill>
                  <a:latin typeface="Proxima Nova" panose="02000506030000020004" pitchFamily="2" charset="77"/>
                  <a:cs typeface="Arial" panose="020B0604020202020204" pitchFamily="34" charset="0"/>
                  <a:sym typeface="Poppins"/>
                </a:rPr>
                <a:t>BENCHMARKS</a:t>
              </a:r>
              <a:endParaRPr lang="en-US" sz="1000" b="1">
                <a:solidFill>
                  <a:schemeClr val="bg1"/>
                </a:solidFill>
                <a:latin typeface="Proxima Nova" panose="02000506030000020004" pitchFamily="2" charset="77"/>
              </a:endParaRPr>
            </a:p>
          </p:txBody>
        </p:sp>
      </p:grpSp>
      <p:grpSp>
        <p:nvGrpSpPr>
          <p:cNvPr id="18" name="Grupo 17">
            <a:extLst>
              <a:ext uri="{FF2B5EF4-FFF2-40B4-BE49-F238E27FC236}">
                <a16:creationId xmlns:a16="http://schemas.microsoft.com/office/drawing/2014/main" id="{199C73DA-19FF-371F-95F2-ECD1B8BBE813}"/>
              </a:ext>
            </a:extLst>
          </p:cNvPr>
          <p:cNvGrpSpPr/>
          <p:nvPr/>
        </p:nvGrpSpPr>
        <p:grpSpPr>
          <a:xfrm>
            <a:off x="3590847" y="1416787"/>
            <a:ext cx="4960545" cy="5017090"/>
            <a:chOff x="6234639" y="1584076"/>
            <a:chExt cx="4960545" cy="5017090"/>
          </a:xfrm>
        </p:grpSpPr>
        <p:pic>
          <p:nvPicPr>
            <p:cNvPr id="19" name="圖片 2" descr="一張含有 圖形, 圓形, 美工圖案, 卡通 的圖片&#10;&#10;自動產生的描述">
              <a:extLst>
                <a:ext uri="{FF2B5EF4-FFF2-40B4-BE49-F238E27FC236}">
                  <a16:creationId xmlns:a16="http://schemas.microsoft.com/office/drawing/2014/main" id="{833129C2-AEB4-5514-4BA2-D6FE1F461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4639" y="1584076"/>
              <a:ext cx="4960545" cy="5017090"/>
            </a:xfrm>
            <a:prstGeom prst="rect">
              <a:avLst/>
            </a:prstGeom>
          </p:spPr>
        </p:pic>
        <p:sp>
          <p:nvSpPr>
            <p:cNvPr id="20" name="TextBox 35">
              <a:extLst>
                <a:ext uri="{FF2B5EF4-FFF2-40B4-BE49-F238E27FC236}">
                  <a16:creationId xmlns:a16="http://schemas.microsoft.com/office/drawing/2014/main" id="{1AFEEC5F-B0EC-13F9-5953-264C40E0A54C}"/>
                </a:ext>
              </a:extLst>
            </p:cNvPr>
            <p:cNvSpPr txBox="1"/>
            <p:nvPr/>
          </p:nvSpPr>
          <p:spPr>
            <a:xfrm>
              <a:off x="6526205" y="2554008"/>
              <a:ext cx="2862524" cy="830997"/>
            </a:xfrm>
            <a:prstGeom prst="rect">
              <a:avLst/>
            </a:prstGeom>
            <a:noFill/>
          </p:spPr>
          <p:txBody>
            <a:bodyPr wrap="square">
              <a:spAutoFit/>
            </a:bodyPr>
            <a:lstStyle/>
            <a:p>
              <a:pPr lvl="0"/>
              <a:r>
                <a:rPr lang="en-GB" sz="1600" noProof="0">
                  <a:solidFill>
                    <a:schemeClr val="bg1"/>
                  </a:solidFill>
                  <a:latin typeface="Proxima Nova Rg" panose="02000506030000020004" pitchFamily="2" charset="77"/>
                  <a:cs typeface="Arial"/>
                </a:rPr>
                <a:t>4. Participation, </a:t>
              </a:r>
            </a:p>
            <a:p>
              <a:pPr lvl="0"/>
              <a:r>
                <a:rPr lang="en-GB" sz="1600" noProof="0">
                  <a:solidFill>
                    <a:schemeClr val="bg1"/>
                  </a:solidFill>
                  <a:latin typeface="Proxima Nova Rg" panose="02000506030000020004" pitchFamily="2" charset="77"/>
                  <a:cs typeface="Arial"/>
                </a:rPr>
                <a:t>partnerships and </a:t>
              </a:r>
            </a:p>
            <a:p>
              <a:pPr lvl="0"/>
              <a:r>
                <a:rPr lang="en-GB" sz="1600" noProof="0">
                  <a:solidFill>
                    <a:schemeClr val="bg1"/>
                  </a:solidFill>
                  <a:latin typeface="Proxima Nova Rg" panose="02000506030000020004" pitchFamily="2" charset="77"/>
                  <a:cs typeface="Arial"/>
                </a:rPr>
                <a:t>accountability</a:t>
              </a:r>
            </a:p>
          </p:txBody>
        </p:sp>
        <p:sp>
          <p:nvSpPr>
            <p:cNvPr id="21" name="TextBox 42">
              <a:extLst>
                <a:ext uri="{FF2B5EF4-FFF2-40B4-BE49-F238E27FC236}">
                  <a16:creationId xmlns:a16="http://schemas.microsoft.com/office/drawing/2014/main" id="{2B917734-AE3E-7504-AB5C-5B35BE0171E9}"/>
                </a:ext>
              </a:extLst>
            </p:cNvPr>
            <p:cNvSpPr txBox="1"/>
            <p:nvPr/>
          </p:nvSpPr>
          <p:spPr>
            <a:xfrm>
              <a:off x="9013374" y="2235716"/>
              <a:ext cx="1997827" cy="830997"/>
            </a:xfrm>
            <a:prstGeom prst="rect">
              <a:avLst/>
            </a:prstGeom>
            <a:noFill/>
          </p:spPr>
          <p:txBody>
            <a:bodyPr wrap="square">
              <a:spAutoFit/>
            </a:bodyPr>
            <a:lstStyle/>
            <a:p>
              <a:r>
                <a:rPr lang="en-US" sz="1600">
                  <a:solidFill>
                    <a:schemeClr val="bg1"/>
                  </a:solidFill>
                  <a:latin typeface="Proxima Nova Rg" panose="02000506030000020004" pitchFamily="2" charset="77"/>
                </a:rPr>
                <a:t>1. Planning and</a:t>
              </a:r>
            </a:p>
            <a:p>
              <a:r>
                <a:rPr lang="en-US" sz="1600">
                  <a:solidFill>
                    <a:schemeClr val="bg1"/>
                  </a:solidFill>
                  <a:latin typeface="Proxima Nova Rg" panose="02000506030000020004" pitchFamily="2" charset="77"/>
                </a:rPr>
                <a:t>Management for</a:t>
              </a:r>
            </a:p>
            <a:p>
              <a:r>
                <a:rPr lang="en-US" sz="1600">
                  <a:solidFill>
                    <a:schemeClr val="bg1"/>
                  </a:solidFill>
                  <a:latin typeface="Proxima Nova Rg" panose="02000506030000020004" pitchFamily="2" charset="77"/>
                </a:rPr>
                <a:t>Gender Equality</a:t>
              </a:r>
            </a:p>
          </p:txBody>
        </p:sp>
        <p:sp>
          <p:nvSpPr>
            <p:cNvPr id="22" name="TextBox 51">
              <a:extLst>
                <a:ext uri="{FF2B5EF4-FFF2-40B4-BE49-F238E27FC236}">
                  <a16:creationId xmlns:a16="http://schemas.microsoft.com/office/drawing/2014/main" id="{5CB6C7E0-E4B7-7999-3731-AACA56E35ECC}"/>
                </a:ext>
              </a:extLst>
            </p:cNvPr>
            <p:cNvSpPr txBox="1"/>
            <p:nvPr/>
          </p:nvSpPr>
          <p:spPr>
            <a:xfrm>
              <a:off x="9284944" y="4982288"/>
              <a:ext cx="1652592" cy="830997"/>
            </a:xfrm>
            <a:prstGeom prst="rect">
              <a:avLst/>
            </a:prstGeom>
            <a:noFill/>
          </p:spPr>
          <p:txBody>
            <a:bodyPr wrap="square">
              <a:spAutoFit/>
            </a:bodyPr>
            <a:lstStyle/>
            <a:p>
              <a:r>
                <a:rPr lang="en-US" sz="1600">
                  <a:solidFill>
                    <a:schemeClr val="bg1"/>
                  </a:solidFill>
                  <a:latin typeface="Proxima Nova Rg" panose="02000506030000020004" pitchFamily="2" charset="77"/>
                </a:rPr>
                <a:t>2. Gender</a:t>
              </a:r>
            </a:p>
            <a:p>
              <a:r>
                <a:rPr lang="en-US" sz="1600">
                  <a:solidFill>
                    <a:schemeClr val="bg1"/>
                  </a:solidFill>
                  <a:latin typeface="Proxima Nova Rg" panose="02000506030000020004" pitchFamily="2" charset="77"/>
                </a:rPr>
                <a:t>Architecture </a:t>
              </a:r>
            </a:p>
            <a:p>
              <a:r>
                <a:rPr lang="en-US" sz="1600">
                  <a:solidFill>
                    <a:schemeClr val="bg1"/>
                  </a:solidFill>
                  <a:latin typeface="Proxima Nova Rg" panose="02000506030000020004" pitchFamily="2" charset="77"/>
                </a:rPr>
                <a:t>and Capacities</a:t>
              </a:r>
            </a:p>
          </p:txBody>
        </p:sp>
        <p:sp>
          <p:nvSpPr>
            <p:cNvPr id="23" name="TextBox 53">
              <a:extLst>
                <a:ext uri="{FF2B5EF4-FFF2-40B4-BE49-F238E27FC236}">
                  <a16:creationId xmlns:a16="http://schemas.microsoft.com/office/drawing/2014/main" id="{919E2CEE-01C9-77D2-CBC7-36D8C3FE63C5}"/>
                </a:ext>
              </a:extLst>
            </p:cNvPr>
            <p:cNvSpPr txBox="1"/>
            <p:nvPr/>
          </p:nvSpPr>
          <p:spPr>
            <a:xfrm>
              <a:off x="7983660" y="3703297"/>
              <a:ext cx="1776925" cy="830997"/>
            </a:xfrm>
            <a:prstGeom prst="rect">
              <a:avLst/>
            </a:prstGeom>
            <a:noFill/>
          </p:spPr>
          <p:txBody>
            <a:bodyPr wrap="square">
              <a:spAutoFit/>
            </a:bodyPr>
            <a:lstStyle/>
            <a:p>
              <a:r>
                <a:rPr lang="en-US" sz="1600">
                  <a:solidFill>
                    <a:schemeClr val="bg1"/>
                  </a:solidFill>
                  <a:latin typeface="Proxima Nova Rg" panose="02000506030000020004" pitchFamily="2" charset="77"/>
                </a:rPr>
                <a:t>5. Results and</a:t>
              </a:r>
            </a:p>
            <a:p>
              <a:r>
                <a:rPr lang="en-US" sz="1600">
                  <a:solidFill>
                    <a:schemeClr val="bg1"/>
                  </a:solidFill>
                  <a:latin typeface="Proxima Nova Rg" panose="02000506030000020004" pitchFamily="2" charset="77"/>
                </a:rPr>
                <a:t>Impacts of</a:t>
              </a:r>
            </a:p>
            <a:p>
              <a:r>
                <a:rPr lang="en-US" sz="1600">
                  <a:solidFill>
                    <a:schemeClr val="bg1"/>
                  </a:solidFill>
                  <a:latin typeface="Proxima Nova Rg" panose="02000506030000020004" pitchFamily="2" charset="77"/>
                </a:rPr>
                <a:t>public policies</a:t>
              </a:r>
            </a:p>
          </p:txBody>
        </p:sp>
        <p:sp>
          <p:nvSpPr>
            <p:cNvPr id="24" name="TextBox 49">
              <a:extLst>
                <a:ext uri="{FF2B5EF4-FFF2-40B4-BE49-F238E27FC236}">
                  <a16:creationId xmlns:a16="http://schemas.microsoft.com/office/drawing/2014/main" id="{AB7DD373-BDBC-F23C-101E-0BF0B643517D}"/>
                </a:ext>
              </a:extLst>
            </p:cNvPr>
            <p:cNvSpPr txBox="1"/>
            <p:nvPr/>
          </p:nvSpPr>
          <p:spPr>
            <a:xfrm>
              <a:off x="6941076" y="4982289"/>
              <a:ext cx="1773836" cy="830997"/>
            </a:xfrm>
            <a:prstGeom prst="rect">
              <a:avLst/>
            </a:prstGeom>
            <a:noFill/>
          </p:spPr>
          <p:txBody>
            <a:bodyPr wrap="square">
              <a:spAutoFit/>
            </a:bodyPr>
            <a:lstStyle/>
            <a:p>
              <a:r>
                <a:rPr lang="en-US" sz="1600">
                  <a:solidFill>
                    <a:schemeClr val="bg1"/>
                  </a:solidFill>
                  <a:latin typeface="Proxima Nova Rg" panose="02000506030000020004" pitchFamily="2" charset="77"/>
                </a:rPr>
                <a:t>3. Enabling </a:t>
              </a:r>
            </a:p>
            <a:p>
              <a:r>
                <a:rPr lang="en-US" sz="1600">
                  <a:solidFill>
                    <a:schemeClr val="bg1"/>
                  </a:solidFill>
                  <a:latin typeface="Proxima Nova Rg" panose="02000506030000020004" pitchFamily="2" charset="77"/>
                </a:rPr>
                <a:t>Working</a:t>
              </a:r>
            </a:p>
            <a:p>
              <a:r>
                <a:rPr lang="en-US" sz="1600">
                  <a:solidFill>
                    <a:schemeClr val="bg1"/>
                  </a:solidFill>
                  <a:latin typeface="Proxima Nova Rg" panose="02000506030000020004" pitchFamily="2" charset="77"/>
                </a:rPr>
                <a:t>Environment</a:t>
              </a:r>
            </a:p>
          </p:txBody>
        </p:sp>
      </p:grpSp>
      <p:sp>
        <p:nvSpPr>
          <p:cNvPr id="25" name="TextBox 26">
            <a:extLst>
              <a:ext uri="{FF2B5EF4-FFF2-40B4-BE49-F238E27FC236}">
                <a16:creationId xmlns:a16="http://schemas.microsoft.com/office/drawing/2014/main" id="{E733D034-BD32-33D0-FEB6-2717D3B48C9B}"/>
              </a:ext>
            </a:extLst>
          </p:cNvPr>
          <p:cNvSpPr txBox="1"/>
          <p:nvPr/>
        </p:nvSpPr>
        <p:spPr>
          <a:xfrm>
            <a:off x="806699" y="216170"/>
            <a:ext cx="79017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US" sz="4000">
                <a:solidFill>
                  <a:schemeClr val="accent2"/>
                </a:solidFill>
                <a:latin typeface="Poppins" pitchFamily="2" charset="77"/>
                <a:cs typeface="Poppins" pitchFamily="2" charset="77"/>
              </a:rPr>
              <a:t>The Seal Standard </a:t>
            </a:r>
          </a:p>
        </p:txBody>
      </p:sp>
    </p:spTree>
    <p:extLst>
      <p:ext uri="{BB962C8B-B14F-4D97-AF65-F5344CB8AC3E}">
        <p14:creationId xmlns:p14="http://schemas.microsoft.com/office/powerpoint/2010/main" val="1365704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26"/>
          <p:cNvSpPr txBox="1"/>
          <p:nvPr/>
        </p:nvSpPr>
        <p:spPr>
          <a:xfrm>
            <a:off x="1177214" y="2669318"/>
            <a:ext cx="10515613" cy="21441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1E4E79"/>
              </a:buClr>
              <a:buSzPct val="100000"/>
              <a:buFont typeface="Poppins"/>
              <a:buNone/>
            </a:pPr>
            <a:r>
              <a:rPr lang="en-GB" sz="4500" b="1">
                <a:solidFill>
                  <a:schemeClr val="bg1">
                    <a:lumMod val="95000"/>
                  </a:schemeClr>
                </a:solidFill>
                <a:latin typeface="Poppins"/>
                <a:ea typeface="Poppins"/>
                <a:cs typeface="Poppins"/>
                <a:sym typeface="Poppins"/>
              </a:rPr>
              <a:t>How?</a:t>
            </a:r>
          </a:p>
          <a:p>
            <a:pPr marL="0" marR="0" lvl="0" indent="0" algn="l" rtl="0">
              <a:lnSpc>
                <a:spcPct val="120000"/>
              </a:lnSpc>
              <a:spcBef>
                <a:spcPts val="0"/>
              </a:spcBef>
              <a:spcAft>
                <a:spcPts val="0"/>
              </a:spcAft>
              <a:buClr>
                <a:srgbClr val="1E4E79"/>
              </a:buClr>
              <a:buSzPct val="100000"/>
              <a:buFont typeface="Poppins"/>
              <a:buNone/>
            </a:pPr>
            <a:r>
              <a:rPr lang="en-GB" sz="4500" b="1">
                <a:solidFill>
                  <a:schemeClr val="bg1">
                    <a:lumMod val="95000"/>
                  </a:schemeClr>
                </a:solidFill>
                <a:latin typeface="Poppins"/>
                <a:ea typeface="Poppins"/>
                <a:cs typeface="Poppins"/>
                <a:sym typeface="Poppins"/>
              </a:rPr>
              <a:t>Steps and methodology</a:t>
            </a:r>
            <a:endParaRPr sz="4500" b="1">
              <a:solidFill>
                <a:schemeClr val="bg1">
                  <a:lumMod val="95000"/>
                </a:schemeClr>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1"/>
          <p:cNvSpPr txBox="1"/>
          <p:nvPr/>
        </p:nvSpPr>
        <p:spPr>
          <a:xfrm>
            <a:off x="2625507" y="1912547"/>
            <a:ext cx="645829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E4E79"/>
                </a:solidFill>
                <a:latin typeface="Poppins"/>
                <a:ea typeface="Poppins"/>
                <a:cs typeface="Poppins"/>
                <a:sym typeface="Poppins"/>
              </a:rPr>
              <a:t>Estimated timing: 18-24 months</a:t>
            </a:r>
            <a:endParaRPr sz="2000">
              <a:solidFill>
                <a:srgbClr val="1E4E79"/>
              </a:solidFill>
              <a:latin typeface="Poppins"/>
              <a:ea typeface="Poppins"/>
              <a:cs typeface="Poppins"/>
              <a:sym typeface="Poppins"/>
            </a:endParaRPr>
          </a:p>
        </p:txBody>
      </p:sp>
      <p:sp>
        <p:nvSpPr>
          <p:cNvPr id="449" name="Google Shape;449;p31"/>
          <p:cNvSpPr txBox="1">
            <a:spLocks noGrp="1"/>
          </p:cNvSpPr>
          <p:nvPr>
            <p:ph type="body" idx="4294967295"/>
          </p:nvPr>
        </p:nvSpPr>
        <p:spPr>
          <a:xfrm>
            <a:off x="0" y="1541463"/>
            <a:ext cx="5483225" cy="604837"/>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GB" sz="2400" b="1">
                <a:latin typeface="Calibri"/>
                <a:ea typeface="Calibri"/>
                <a:cs typeface="Calibri"/>
                <a:sym typeface="Calibri"/>
              </a:rPr>
              <a:t>	</a:t>
            </a:r>
            <a:endParaRPr/>
          </a:p>
        </p:txBody>
      </p:sp>
      <p:sp>
        <p:nvSpPr>
          <p:cNvPr id="450" name="Google Shape;450;p31"/>
          <p:cNvSpPr txBox="1"/>
          <p:nvPr/>
        </p:nvSpPr>
        <p:spPr>
          <a:xfrm>
            <a:off x="270121" y="222627"/>
            <a:ext cx="8812085" cy="113877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rgbClr val="002060"/>
                </a:solidFill>
                <a:latin typeface="Poppins"/>
                <a:ea typeface="Poppins"/>
                <a:cs typeface="Poppins"/>
                <a:sym typeface="Poppins"/>
              </a:rPr>
              <a:t>Implementation process</a:t>
            </a:r>
            <a:endParaRPr>
              <a:solidFill>
                <a:srgbClr val="002060"/>
              </a:solidFill>
            </a:endParaRPr>
          </a:p>
          <a:p>
            <a:pPr marL="0" marR="0" lvl="0" indent="0" algn="l" rtl="0">
              <a:spcBef>
                <a:spcPts val="0"/>
              </a:spcBef>
              <a:spcAft>
                <a:spcPts val="0"/>
              </a:spcAft>
              <a:buNone/>
            </a:pPr>
            <a:endParaRPr sz="3200">
              <a:solidFill>
                <a:schemeClr val="dk1"/>
              </a:solidFill>
              <a:latin typeface="Helvetica Neue Light"/>
              <a:ea typeface="Helvetica Neue Light"/>
              <a:cs typeface="Helvetica Neue Light"/>
              <a:sym typeface="Helvetica Neue Light"/>
            </a:endParaRPr>
          </a:p>
        </p:txBody>
      </p:sp>
      <p:grpSp>
        <p:nvGrpSpPr>
          <p:cNvPr id="451" name="Google Shape;451;p31"/>
          <p:cNvGrpSpPr/>
          <p:nvPr/>
        </p:nvGrpSpPr>
        <p:grpSpPr>
          <a:xfrm>
            <a:off x="1689579" y="2310688"/>
            <a:ext cx="8623111" cy="3155759"/>
            <a:chOff x="5194" y="902451"/>
            <a:chExt cx="8623111" cy="3155759"/>
          </a:xfrm>
        </p:grpSpPr>
        <p:sp>
          <p:nvSpPr>
            <p:cNvPr id="452" name="Google Shape;452;p31"/>
            <p:cNvSpPr/>
            <p:nvPr/>
          </p:nvSpPr>
          <p:spPr>
            <a:xfrm rot="5400000">
              <a:off x="322452" y="2324719"/>
              <a:ext cx="955628" cy="1590145"/>
            </a:xfrm>
            <a:prstGeom prst="corner">
              <a:avLst>
                <a:gd name="adj1" fmla="val 16120"/>
                <a:gd name="adj2" fmla="val 16110"/>
              </a:avLst>
            </a:pr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162933" y="2799830"/>
              <a:ext cx="1435591" cy="125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txBox="1"/>
            <p:nvPr/>
          </p:nvSpPr>
          <p:spPr>
            <a:xfrm>
              <a:off x="162933" y="2799830"/>
              <a:ext cx="1435591" cy="1258380"/>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dk1"/>
                </a:buClr>
                <a:buSzPts val="1700"/>
                <a:buFont typeface="Poppins"/>
                <a:buNone/>
              </a:pPr>
              <a:r>
                <a:rPr lang="en-GB" sz="1700">
                  <a:solidFill>
                    <a:schemeClr val="dk1"/>
                  </a:solidFill>
                  <a:latin typeface="Poppins"/>
                  <a:ea typeface="Poppins"/>
                  <a:cs typeface="Poppins"/>
                  <a:sym typeface="Poppins"/>
                </a:rPr>
                <a:t>1. Engage</a:t>
              </a:r>
              <a:endParaRPr/>
            </a:p>
            <a:p>
              <a:pPr marL="114300" marR="0" lvl="1" indent="-114300" algn="l" rtl="0">
                <a:lnSpc>
                  <a:spcPct val="90000"/>
                </a:lnSpc>
                <a:spcBef>
                  <a:spcPts val="595"/>
                </a:spcBef>
                <a:spcAft>
                  <a:spcPts val="0"/>
                </a:spcAft>
                <a:buClr>
                  <a:schemeClr val="dk1"/>
                </a:buClr>
                <a:buSzPts val="1300"/>
                <a:buFont typeface="Poppins"/>
                <a:buChar char="•"/>
              </a:pPr>
              <a:r>
                <a:rPr lang="en-GB" sz="1300" b="0" i="0" u="none" strike="noStrike" cap="none">
                  <a:solidFill>
                    <a:schemeClr val="dk1"/>
                  </a:solidFill>
                  <a:latin typeface="Poppins"/>
                  <a:ea typeface="Poppins"/>
                  <a:cs typeface="Poppins"/>
                  <a:sym typeface="Poppins"/>
                </a:rPr>
                <a:t>1 month</a:t>
              </a:r>
              <a:endParaRPr/>
            </a:p>
          </p:txBody>
        </p:sp>
        <p:sp>
          <p:nvSpPr>
            <p:cNvPr id="455" name="Google Shape;455;p31"/>
            <p:cNvSpPr/>
            <p:nvPr/>
          </p:nvSpPr>
          <p:spPr>
            <a:xfrm>
              <a:off x="1327659" y="2207651"/>
              <a:ext cx="270866" cy="270866"/>
            </a:xfrm>
            <a:prstGeom prst="triangle">
              <a:avLst>
                <a:gd name="adj" fmla="val 100000"/>
              </a:avLst>
            </a:prstGeom>
            <a:solidFill>
              <a:srgbClr val="F79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rot="5400000">
              <a:off x="2079896" y="1889837"/>
              <a:ext cx="955628" cy="1590145"/>
            </a:xfrm>
            <a:prstGeom prst="corner">
              <a:avLst>
                <a:gd name="adj1" fmla="val 16120"/>
                <a:gd name="adj2" fmla="val 16110"/>
              </a:avLst>
            </a:prstGeom>
            <a:solidFill>
              <a:srgbClr val="FF6600"/>
            </a:solidFill>
            <a:ln w="9525"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1920378" y="2364948"/>
              <a:ext cx="1435591" cy="125838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txBox="1"/>
            <p:nvPr/>
          </p:nvSpPr>
          <p:spPr>
            <a:xfrm>
              <a:off x="1920378" y="2364948"/>
              <a:ext cx="1435591" cy="1258380"/>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dk1"/>
                </a:buClr>
                <a:buSzPts val="1700"/>
                <a:buFont typeface="Poppins"/>
                <a:buNone/>
              </a:pPr>
              <a:r>
                <a:rPr lang="en-GB" sz="1700">
                  <a:solidFill>
                    <a:schemeClr val="dk1"/>
                  </a:solidFill>
                  <a:latin typeface="Poppins"/>
                  <a:ea typeface="Poppins"/>
                  <a:cs typeface="Poppins"/>
                  <a:sym typeface="Poppins"/>
                </a:rPr>
                <a:t>2. Set the baseline</a:t>
              </a:r>
              <a:endParaRPr/>
            </a:p>
            <a:p>
              <a:pPr marL="114300" marR="0" lvl="1" indent="-114300" algn="l" rtl="0">
                <a:lnSpc>
                  <a:spcPct val="90000"/>
                </a:lnSpc>
                <a:spcBef>
                  <a:spcPts val="595"/>
                </a:spcBef>
                <a:spcAft>
                  <a:spcPts val="0"/>
                </a:spcAft>
                <a:buClr>
                  <a:schemeClr val="dk1"/>
                </a:buClr>
                <a:buSzPts val="1300"/>
                <a:buFont typeface="Poppins"/>
                <a:buChar char="•"/>
              </a:pPr>
              <a:r>
                <a:rPr lang="en-GB" sz="1300" b="0" i="0" u="none" strike="noStrike" cap="none">
                  <a:solidFill>
                    <a:schemeClr val="dk1"/>
                  </a:solidFill>
                  <a:latin typeface="Poppins"/>
                  <a:ea typeface="Poppins"/>
                  <a:cs typeface="Poppins"/>
                  <a:sym typeface="Poppins"/>
                </a:rPr>
                <a:t>3 month</a:t>
              </a:r>
              <a:endParaRPr/>
            </a:p>
          </p:txBody>
        </p:sp>
        <p:sp>
          <p:nvSpPr>
            <p:cNvPr id="459" name="Google Shape;459;p31"/>
            <p:cNvSpPr/>
            <p:nvPr/>
          </p:nvSpPr>
          <p:spPr>
            <a:xfrm>
              <a:off x="3085104" y="1772769"/>
              <a:ext cx="270866" cy="270866"/>
            </a:xfrm>
            <a:prstGeom prst="triangle">
              <a:avLst>
                <a:gd name="adj" fmla="val 100000"/>
              </a:avLst>
            </a:prstGeom>
            <a:solidFill>
              <a:srgbClr val="F79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rot="5400000">
              <a:off x="3837341" y="1454956"/>
              <a:ext cx="955628" cy="1590145"/>
            </a:xfrm>
            <a:prstGeom prst="corner">
              <a:avLst>
                <a:gd name="adj1" fmla="val 16120"/>
                <a:gd name="adj2" fmla="val 16110"/>
              </a:avLst>
            </a:prstGeom>
            <a:solidFill>
              <a:srgbClr val="2088FF"/>
            </a:solidFill>
            <a:ln w="9525"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3677823" y="1930067"/>
              <a:ext cx="1435591" cy="125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txBox="1"/>
            <p:nvPr/>
          </p:nvSpPr>
          <p:spPr>
            <a:xfrm>
              <a:off x="3677823" y="1930067"/>
              <a:ext cx="1435591" cy="1258380"/>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dk1"/>
                </a:buClr>
                <a:buSzPts val="1700"/>
                <a:buFont typeface="Poppins"/>
                <a:buNone/>
              </a:pPr>
              <a:r>
                <a:rPr lang="en-GB" sz="1700">
                  <a:solidFill>
                    <a:schemeClr val="dk1"/>
                  </a:solidFill>
                  <a:latin typeface="Poppins"/>
                  <a:ea typeface="Poppins"/>
                  <a:cs typeface="Poppins"/>
                  <a:sym typeface="Poppins"/>
                </a:rPr>
                <a:t>3. Learn and improve</a:t>
              </a:r>
              <a:endParaRPr/>
            </a:p>
            <a:p>
              <a:pPr marL="114300" marR="0" lvl="1" indent="-114300" algn="l" rtl="0">
                <a:lnSpc>
                  <a:spcPct val="90000"/>
                </a:lnSpc>
                <a:spcBef>
                  <a:spcPts val="595"/>
                </a:spcBef>
                <a:spcAft>
                  <a:spcPts val="0"/>
                </a:spcAft>
                <a:buClr>
                  <a:schemeClr val="dk1"/>
                </a:buClr>
                <a:buSzPts val="1300"/>
                <a:buFont typeface="Poppins"/>
                <a:buChar char="•"/>
              </a:pPr>
              <a:r>
                <a:rPr lang="en-GB" sz="1300" b="0" i="0" u="none" strike="noStrike" cap="none">
                  <a:solidFill>
                    <a:schemeClr val="dk1"/>
                  </a:solidFill>
                  <a:latin typeface="Poppins"/>
                  <a:ea typeface="Poppins"/>
                  <a:cs typeface="Poppins"/>
                  <a:sym typeface="Poppins"/>
                </a:rPr>
                <a:t>11 months</a:t>
              </a:r>
              <a:endParaRPr/>
            </a:p>
          </p:txBody>
        </p:sp>
        <p:sp>
          <p:nvSpPr>
            <p:cNvPr id="463" name="Google Shape;463;p31"/>
            <p:cNvSpPr/>
            <p:nvPr/>
          </p:nvSpPr>
          <p:spPr>
            <a:xfrm>
              <a:off x="4842548" y="1337888"/>
              <a:ext cx="270866" cy="270866"/>
            </a:xfrm>
            <a:prstGeom prst="triangle">
              <a:avLst>
                <a:gd name="adj" fmla="val 100000"/>
              </a:avLst>
            </a:prstGeom>
            <a:solidFill>
              <a:srgbClr val="F79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rot="5400000">
              <a:off x="5594786" y="1020074"/>
              <a:ext cx="955628" cy="1590145"/>
            </a:xfrm>
            <a:prstGeom prst="corner">
              <a:avLst>
                <a:gd name="adj1" fmla="val 16120"/>
                <a:gd name="adj2" fmla="val 16110"/>
              </a:avLst>
            </a:prstGeom>
            <a:solidFill>
              <a:srgbClr val="323F4F"/>
            </a:solidFill>
            <a:ln w="9525"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5435268" y="1495185"/>
              <a:ext cx="1435591" cy="125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txBox="1"/>
            <p:nvPr/>
          </p:nvSpPr>
          <p:spPr>
            <a:xfrm>
              <a:off x="5435268" y="1495185"/>
              <a:ext cx="1435591" cy="1258380"/>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dk1"/>
                </a:buClr>
                <a:buSzPts val="1700"/>
                <a:buFont typeface="Poppins"/>
                <a:buNone/>
              </a:pPr>
              <a:r>
                <a:rPr lang="en-GB" sz="1700">
                  <a:solidFill>
                    <a:schemeClr val="dk1"/>
                  </a:solidFill>
                  <a:latin typeface="Poppins"/>
                  <a:ea typeface="Poppins"/>
                  <a:cs typeface="Poppins"/>
                  <a:sym typeface="Poppins"/>
                </a:rPr>
                <a:t>4. External assessment</a:t>
              </a:r>
              <a:endParaRPr/>
            </a:p>
            <a:p>
              <a:pPr marL="114300" marR="0" lvl="1" indent="-114300" algn="l" rtl="0">
                <a:lnSpc>
                  <a:spcPct val="90000"/>
                </a:lnSpc>
                <a:spcBef>
                  <a:spcPts val="595"/>
                </a:spcBef>
                <a:spcAft>
                  <a:spcPts val="0"/>
                </a:spcAft>
                <a:buClr>
                  <a:schemeClr val="dk1"/>
                </a:buClr>
                <a:buSzPts val="1300"/>
                <a:buFont typeface="Poppins"/>
                <a:buChar char="•"/>
              </a:pPr>
              <a:r>
                <a:rPr lang="en-GB" sz="1300" b="0" i="0" u="none" strike="noStrike" cap="none">
                  <a:solidFill>
                    <a:schemeClr val="dk1"/>
                  </a:solidFill>
                  <a:latin typeface="Poppins"/>
                  <a:ea typeface="Poppins"/>
                  <a:cs typeface="Poppins"/>
                  <a:sym typeface="Poppins"/>
                </a:rPr>
                <a:t>1 month</a:t>
              </a:r>
              <a:endParaRPr/>
            </a:p>
          </p:txBody>
        </p:sp>
        <p:sp>
          <p:nvSpPr>
            <p:cNvPr id="467" name="Google Shape;467;p31"/>
            <p:cNvSpPr/>
            <p:nvPr/>
          </p:nvSpPr>
          <p:spPr>
            <a:xfrm>
              <a:off x="6599993" y="903006"/>
              <a:ext cx="270866" cy="270866"/>
            </a:xfrm>
            <a:prstGeom prst="triangle">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rot="5400000">
              <a:off x="7352231" y="585193"/>
              <a:ext cx="955628" cy="1590145"/>
            </a:xfrm>
            <a:prstGeom prst="corner">
              <a:avLst>
                <a:gd name="adj1" fmla="val 16120"/>
                <a:gd name="adj2" fmla="val 16110"/>
              </a:avLst>
            </a:prstGeom>
            <a:solidFill>
              <a:srgbClr val="FC004A"/>
            </a:solidFill>
            <a:ln w="9525"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7192713" y="1060304"/>
              <a:ext cx="1435591" cy="125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txBox="1"/>
            <p:nvPr/>
          </p:nvSpPr>
          <p:spPr>
            <a:xfrm>
              <a:off x="7192713" y="1060304"/>
              <a:ext cx="1435591" cy="1258380"/>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dk1"/>
                </a:buClr>
                <a:buSzPts val="1700"/>
                <a:buFont typeface="Poppins"/>
                <a:buNone/>
              </a:pPr>
              <a:r>
                <a:rPr lang="en-GB" sz="1700">
                  <a:solidFill>
                    <a:schemeClr val="dk1"/>
                  </a:solidFill>
                  <a:latin typeface="Poppins"/>
                  <a:ea typeface="Poppins"/>
                  <a:cs typeface="Poppins"/>
                  <a:sym typeface="Poppins"/>
                </a:rPr>
                <a:t>5. Get the Seal</a:t>
              </a:r>
              <a:endParaRPr/>
            </a:p>
          </p:txBody>
        </p:sp>
      </p:grpSp>
      <p:sp>
        <p:nvSpPr>
          <p:cNvPr id="4" name="Flecha curvada hacia abajo 3">
            <a:extLst>
              <a:ext uri="{FF2B5EF4-FFF2-40B4-BE49-F238E27FC236}">
                <a16:creationId xmlns:a16="http://schemas.microsoft.com/office/drawing/2014/main" id="{A67F22AE-262B-D0A9-D84F-B01E88D66804}"/>
              </a:ext>
            </a:extLst>
          </p:cNvPr>
          <p:cNvSpPr/>
          <p:nvPr/>
        </p:nvSpPr>
        <p:spPr>
          <a:xfrm rot="20960878">
            <a:off x="1369130" y="1617037"/>
            <a:ext cx="7670675" cy="1173870"/>
          </a:xfrm>
          <a:prstGeom prst="curvedDownArrow">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sz="1800">
              <a:solidFill>
                <a:schemeClr val="tx1"/>
              </a:solidFill>
            </a:endParaRPr>
          </a:p>
        </p:txBody>
      </p:sp>
      <p:sp>
        <p:nvSpPr>
          <p:cNvPr id="5" name="CuadroTexto 4">
            <a:extLst>
              <a:ext uri="{FF2B5EF4-FFF2-40B4-BE49-F238E27FC236}">
                <a16:creationId xmlns:a16="http://schemas.microsoft.com/office/drawing/2014/main" id="{7CF05075-6CAD-2E89-E851-D7A3805F53E5}"/>
              </a:ext>
            </a:extLst>
          </p:cNvPr>
          <p:cNvSpPr txBox="1"/>
          <p:nvPr/>
        </p:nvSpPr>
        <p:spPr>
          <a:xfrm>
            <a:off x="4322558" y="6161707"/>
            <a:ext cx="7535228" cy="369332"/>
          </a:xfrm>
          <a:prstGeom prst="rect">
            <a:avLst/>
          </a:prstGeom>
          <a:noFill/>
        </p:spPr>
        <p:txBody>
          <a:bodyPr wrap="square" rtlCol="0">
            <a:spAutoFit/>
          </a:bodyPr>
          <a:lstStyle/>
          <a:p>
            <a:r>
              <a:rPr lang="en-AU" sz="1800">
                <a:solidFill>
                  <a:srgbClr val="002060"/>
                </a:solidFill>
                <a:latin typeface="Poppins" pitchFamily="2" charset="77"/>
                <a:cs typeface="Poppins" pitchFamily="2" charset="77"/>
              </a:rPr>
              <a:t>Continuous improvement cycle</a:t>
            </a:r>
          </a:p>
        </p:txBody>
      </p:sp>
      <p:sp>
        <p:nvSpPr>
          <p:cNvPr id="6" name="Flecha curvada hacia abajo 5">
            <a:extLst>
              <a:ext uri="{FF2B5EF4-FFF2-40B4-BE49-F238E27FC236}">
                <a16:creationId xmlns:a16="http://schemas.microsoft.com/office/drawing/2014/main" id="{39109C60-9DC7-E9B3-817D-93FBB49143D4}"/>
              </a:ext>
            </a:extLst>
          </p:cNvPr>
          <p:cNvSpPr/>
          <p:nvPr/>
        </p:nvSpPr>
        <p:spPr>
          <a:xfrm rot="9806012">
            <a:off x="1821332" y="4506670"/>
            <a:ext cx="8875396" cy="1224452"/>
          </a:xfrm>
          <a:prstGeom prst="curvedDownArrow">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sz="1800">
              <a:solidFill>
                <a:schemeClr val="tx1"/>
              </a:solidFill>
            </a:endParaRPr>
          </a:p>
        </p:txBody>
      </p:sp>
      <p:sp>
        <p:nvSpPr>
          <p:cNvPr id="7" name="CuadroTexto 6">
            <a:extLst>
              <a:ext uri="{FF2B5EF4-FFF2-40B4-BE49-F238E27FC236}">
                <a16:creationId xmlns:a16="http://schemas.microsoft.com/office/drawing/2014/main" id="{3A63FBF9-0733-1DE3-B96B-7C48820C4166}"/>
              </a:ext>
            </a:extLst>
          </p:cNvPr>
          <p:cNvSpPr txBox="1"/>
          <p:nvPr/>
        </p:nvSpPr>
        <p:spPr>
          <a:xfrm>
            <a:off x="10271923" y="2582109"/>
            <a:ext cx="4322118" cy="369332"/>
          </a:xfrm>
          <a:prstGeom prst="rect">
            <a:avLst/>
          </a:prstGeom>
          <a:noFill/>
        </p:spPr>
        <p:txBody>
          <a:bodyPr wrap="square" rtlCol="0">
            <a:spAutoFit/>
          </a:bodyPr>
          <a:lstStyle/>
          <a:p>
            <a:r>
              <a:rPr lang="en-AU" sz="1800">
                <a:solidFill>
                  <a:schemeClr val="accent2"/>
                </a:solidFill>
                <a:latin typeface="Poppins" pitchFamily="2" charset="77"/>
                <a:cs typeface="Poppins" pitchFamily="2" charset="77"/>
              </a:rPr>
              <a:t>3 years validity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6;p32">
            <a:extLst>
              <a:ext uri="{FF2B5EF4-FFF2-40B4-BE49-F238E27FC236}">
                <a16:creationId xmlns:a16="http://schemas.microsoft.com/office/drawing/2014/main" id="{C38A3648-D42B-B89F-1781-0B9B13929AD8}"/>
              </a:ext>
            </a:extLst>
          </p:cNvPr>
          <p:cNvSpPr txBox="1">
            <a:spLocks/>
          </p:cNvSpPr>
          <p:nvPr/>
        </p:nvSpPr>
        <p:spPr>
          <a:xfrm>
            <a:off x="171594" y="278251"/>
            <a:ext cx="3407088" cy="805186"/>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1E4E79"/>
              </a:buClr>
              <a:buSzPts val="4000"/>
              <a:buFont typeface="Poppins"/>
              <a:buNone/>
            </a:pPr>
            <a:r>
              <a:rPr lang="en-GB" sz="3600">
                <a:solidFill>
                  <a:srgbClr val="002060"/>
                </a:solidFill>
                <a:latin typeface="Poppins"/>
                <a:ea typeface="Poppins"/>
                <a:cs typeface="Poppins"/>
                <a:sym typeface="Poppins"/>
              </a:rPr>
              <a:t>Awarding levels</a:t>
            </a:r>
            <a:endParaRPr lang="en-GB" sz="1200">
              <a:solidFill>
                <a:srgbClr val="002060"/>
              </a:solidFill>
            </a:endParaRPr>
          </a:p>
        </p:txBody>
      </p:sp>
      <p:pic>
        <p:nvPicPr>
          <p:cNvPr id="42" name="Picture 41">
            <a:extLst>
              <a:ext uri="{FF2B5EF4-FFF2-40B4-BE49-F238E27FC236}">
                <a16:creationId xmlns:a16="http://schemas.microsoft.com/office/drawing/2014/main" id="{9D9F3B67-F699-9D88-ACB3-76D95C80E4E9}"/>
              </a:ext>
            </a:extLst>
          </p:cNvPr>
          <p:cNvPicPr>
            <a:picLocks noChangeAspect="1"/>
          </p:cNvPicPr>
          <p:nvPr/>
        </p:nvPicPr>
        <p:blipFill>
          <a:blip r:embed="rId2"/>
          <a:stretch>
            <a:fillRect/>
          </a:stretch>
        </p:blipFill>
        <p:spPr>
          <a:xfrm>
            <a:off x="3657144" y="1155700"/>
            <a:ext cx="5021847" cy="5194300"/>
          </a:xfrm>
          <a:prstGeom prst="rect">
            <a:avLst/>
          </a:prstGeom>
        </p:spPr>
      </p:pic>
      <p:sp>
        <p:nvSpPr>
          <p:cNvPr id="2" name="Abrir llave 1">
            <a:extLst>
              <a:ext uri="{FF2B5EF4-FFF2-40B4-BE49-F238E27FC236}">
                <a16:creationId xmlns:a16="http://schemas.microsoft.com/office/drawing/2014/main" id="{F694EA73-1D7A-A90D-FEA4-489DBE1FAF8F}"/>
              </a:ext>
            </a:extLst>
          </p:cNvPr>
          <p:cNvSpPr/>
          <p:nvPr/>
        </p:nvSpPr>
        <p:spPr>
          <a:xfrm rot="10800000">
            <a:off x="8497276" y="205988"/>
            <a:ext cx="1360671" cy="4293584"/>
          </a:xfrm>
          <a:prstGeom prst="leftBrace">
            <a:avLst/>
          </a:prstGeom>
          <a:ln w="88900">
            <a:solidFill>
              <a:srgbClr val="F98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Abrir llave 2">
            <a:extLst>
              <a:ext uri="{FF2B5EF4-FFF2-40B4-BE49-F238E27FC236}">
                <a16:creationId xmlns:a16="http://schemas.microsoft.com/office/drawing/2014/main" id="{1E2CBD32-C51C-9D76-2E98-79900D0C8515}"/>
              </a:ext>
            </a:extLst>
          </p:cNvPr>
          <p:cNvSpPr/>
          <p:nvPr/>
        </p:nvSpPr>
        <p:spPr>
          <a:xfrm>
            <a:off x="2353230" y="294423"/>
            <a:ext cx="1360671" cy="5566139"/>
          </a:xfrm>
          <a:prstGeom prst="leftBrace">
            <a:avLst/>
          </a:prstGeom>
          <a:ln w="889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CuadroTexto 4">
            <a:extLst>
              <a:ext uri="{FF2B5EF4-FFF2-40B4-BE49-F238E27FC236}">
                <a16:creationId xmlns:a16="http://schemas.microsoft.com/office/drawing/2014/main" id="{FF9DF6F8-A0C9-6454-3FE8-C5B7F7A1356A}"/>
              </a:ext>
            </a:extLst>
          </p:cNvPr>
          <p:cNvSpPr txBox="1"/>
          <p:nvPr/>
        </p:nvSpPr>
        <p:spPr>
          <a:xfrm>
            <a:off x="9439402" y="3125623"/>
            <a:ext cx="3076320" cy="707886"/>
          </a:xfrm>
          <a:prstGeom prst="rect">
            <a:avLst/>
          </a:prstGeom>
          <a:noFill/>
        </p:spPr>
        <p:txBody>
          <a:bodyPr wrap="square" rtlCol="0">
            <a:spAutoFit/>
          </a:bodyPr>
          <a:lstStyle/>
          <a:p>
            <a:r>
              <a:rPr lang="es-ES" sz="2000">
                <a:solidFill>
                  <a:srgbClr val="002060"/>
                </a:solidFill>
                <a:latin typeface="Poppins" pitchFamily="2" charset="77"/>
                <a:cs typeface="Poppins" pitchFamily="2" charset="77"/>
              </a:rPr>
              <a:t>GENDER EQUALITY </a:t>
            </a:r>
            <a:r>
              <a:rPr lang="es-ES" sz="2000" b="1">
                <a:solidFill>
                  <a:srgbClr val="002060"/>
                </a:solidFill>
                <a:latin typeface="Poppins" pitchFamily="2" charset="77"/>
                <a:cs typeface="Poppins" pitchFamily="2" charset="77"/>
              </a:rPr>
              <a:t>RESULTS</a:t>
            </a:r>
            <a:r>
              <a:rPr lang="es-ES" sz="2000">
                <a:solidFill>
                  <a:srgbClr val="002060"/>
                </a:solidFill>
                <a:latin typeface="Poppins" pitchFamily="2" charset="77"/>
                <a:cs typeface="Poppins" pitchFamily="2" charset="77"/>
              </a:rPr>
              <a:t> &amp; IMPACTS</a:t>
            </a:r>
          </a:p>
        </p:txBody>
      </p:sp>
      <p:sp>
        <p:nvSpPr>
          <p:cNvPr id="6" name="CuadroTexto 5">
            <a:extLst>
              <a:ext uri="{FF2B5EF4-FFF2-40B4-BE49-F238E27FC236}">
                <a16:creationId xmlns:a16="http://schemas.microsoft.com/office/drawing/2014/main" id="{241F1B94-D728-9019-475A-4F3230EB1A17}"/>
              </a:ext>
            </a:extLst>
          </p:cNvPr>
          <p:cNvSpPr txBox="1"/>
          <p:nvPr/>
        </p:nvSpPr>
        <p:spPr>
          <a:xfrm>
            <a:off x="153821" y="2868356"/>
            <a:ext cx="2324367" cy="1631216"/>
          </a:xfrm>
          <a:prstGeom prst="rect">
            <a:avLst/>
          </a:prstGeom>
          <a:noFill/>
        </p:spPr>
        <p:txBody>
          <a:bodyPr wrap="square" rtlCol="0">
            <a:spAutoFit/>
          </a:bodyPr>
          <a:lstStyle/>
          <a:p>
            <a:r>
              <a:rPr lang="es-ES" sz="2000">
                <a:solidFill>
                  <a:srgbClr val="002060"/>
                </a:solidFill>
                <a:latin typeface="Poppins" pitchFamily="2" charset="77"/>
                <a:cs typeface="Poppins" pitchFamily="2" charset="77"/>
              </a:rPr>
              <a:t>PUBLIC ADMINISTRATION </a:t>
            </a:r>
            <a:r>
              <a:rPr lang="es-ES" sz="2000" b="1">
                <a:solidFill>
                  <a:srgbClr val="002060"/>
                </a:solidFill>
                <a:latin typeface="Poppins" pitchFamily="2" charset="77"/>
                <a:cs typeface="Poppins" pitchFamily="2" charset="77"/>
              </a:rPr>
              <a:t>REFORMS </a:t>
            </a:r>
            <a:r>
              <a:rPr lang="es-ES" sz="2000">
                <a:solidFill>
                  <a:srgbClr val="002060"/>
                </a:solidFill>
                <a:latin typeface="Poppins" pitchFamily="2" charset="77"/>
                <a:cs typeface="Poppins" pitchFamily="2" charset="77"/>
              </a:rPr>
              <a:t>FOR GENDER EQUALITY</a:t>
            </a:r>
          </a:p>
        </p:txBody>
      </p:sp>
    </p:spTree>
    <p:extLst>
      <p:ext uri="{BB962C8B-B14F-4D97-AF65-F5344CB8AC3E}">
        <p14:creationId xmlns:p14="http://schemas.microsoft.com/office/powerpoint/2010/main" val="4216340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4">
            <a:extLst>
              <a:ext uri="{FF2B5EF4-FFF2-40B4-BE49-F238E27FC236}">
                <a16:creationId xmlns:a16="http://schemas.microsoft.com/office/drawing/2014/main" id="{D943E333-EDEE-4CF0-81CA-3A74F02923A2}"/>
              </a:ext>
            </a:extLst>
          </p:cNvPr>
          <p:cNvSpPr txBox="1"/>
          <p:nvPr/>
        </p:nvSpPr>
        <p:spPr>
          <a:xfrm>
            <a:off x="388492" y="343678"/>
            <a:ext cx="8509514" cy="707886"/>
          </a:xfrm>
          <a:prstGeom prst="rect">
            <a:avLst/>
          </a:prstGeom>
          <a:noFill/>
          <a:ln>
            <a:noFill/>
          </a:ln>
        </p:spPr>
        <p:txBody>
          <a:bodyPr wrap="square" lIns="91440" tIns="45720" rIns="91440" bIns="45720" rtlCol="0" anchor="t">
            <a:spAutoFit/>
          </a:bodyPr>
          <a:lstStyle/>
          <a:p>
            <a:r>
              <a:rPr lang="en-US" sz="4000">
                <a:solidFill>
                  <a:srgbClr val="002060"/>
                </a:solidFill>
                <a:latin typeface="Arial"/>
                <a:cs typeface="Arial"/>
              </a:rPr>
              <a:t>Methodology</a:t>
            </a:r>
            <a:endParaRPr lang="es-ES" sz="4000">
              <a:solidFill>
                <a:srgbClr val="002060"/>
              </a:solidFill>
              <a:latin typeface="Arial"/>
              <a:cs typeface="Arial"/>
            </a:endParaRPr>
          </a:p>
        </p:txBody>
      </p:sp>
      <p:sp>
        <p:nvSpPr>
          <p:cNvPr id="3" name="右箭头 24">
            <a:extLst>
              <a:ext uri="{FF2B5EF4-FFF2-40B4-BE49-F238E27FC236}">
                <a16:creationId xmlns:a16="http://schemas.microsoft.com/office/drawing/2014/main" id="{C6C73330-2B16-9696-C2F0-7635851D933E}"/>
              </a:ext>
            </a:extLst>
          </p:cNvPr>
          <p:cNvSpPr/>
          <p:nvPr/>
        </p:nvSpPr>
        <p:spPr>
          <a:xfrm>
            <a:off x="110745" y="3429000"/>
            <a:ext cx="11970509" cy="943873"/>
          </a:xfrm>
          <a:prstGeom prst="rightArrow">
            <a:avLst/>
          </a:prstGeom>
          <a:solidFill>
            <a:srgbClr val="0070C0"/>
          </a:solidFill>
          <a:ln>
            <a:noFill/>
          </a:ln>
          <a:effectLst>
            <a:outerShdw blurRad="76200" dist="38100" dir="2700000" algn="ctr" rotWithShape="0">
              <a:srgbClr val="000000">
                <a:alpha val="101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sp>
        <p:nvSpPr>
          <p:cNvPr id="4" name="Rectangle: Rounded Corners 4">
            <a:extLst>
              <a:ext uri="{FF2B5EF4-FFF2-40B4-BE49-F238E27FC236}">
                <a16:creationId xmlns:a16="http://schemas.microsoft.com/office/drawing/2014/main" id="{B33E0C7D-8A08-A4F9-FF85-693CAFA91E97}"/>
              </a:ext>
            </a:extLst>
          </p:cNvPr>
          <p:cNvSpPr/>
          <p:nvPr/>
        </p:nvSpPr>
        <p:spPr>
          <a:xfrm rot="2681850">
            <a:off x="691732" y="3276743"/>
            <a:ext cx="1267332" cy="1235460"/>
          </a:xfrm>
          <a:prstGeom prst="roundRect">
            <a:avLst>
              <a:gd name="adj" fmla="val 1839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sp>
        <p:nvSpPr>
          <p:cNvPr id="5" name="Rectangle: Rounded Corners 7">
            <a:extLst>
              <a:ext uri="{FF2B5EF4-FFF2-40B4-BE49-F238E27FC236}">
                <a16:creationId xmlns:a16="http://schemas.microsoft.com/office/drawing/2014/main" id="{ADB019BF-ACB7-40E6-4D20-7B8A46ED7EB1}"/>
              </a:ext>
            </a:extLst>
          </p:cNvPr>
          <p:cNvSpPr/>
          <p:nvPr/>
        </p:nvSpPr>
        <p:spPr>
          <a:xfrm rot="2681850">
            <a:off x="2960963" y="3276743"/>
            <a:ext cx="1267332" cy="1235460"/>
          </a:xfrm>
          <a:prstGeom prst="roundRect">
            <a:avLst>
              <a:gd name="adj" fmla="val 183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sp>
        <p:nvSpPr>
          <p:cNvPr id="6" name="Rectangle: Rounded Corners 8">
            <a:extLst>
              <a:ext uri="{FF2B5EF4-FFF2-40B4-BE49-F238E27FC236}">
                <a16:creationId xmlns:a16="http://schemas.microsoft.com/office/drawing/2014/main" id="{09F25DC2-EEEE-A7A3-9D1E-4F75E66B74FE}"/>
              </a:ext>
            </a:extLst>
          </p:cNvPr>
          <p:cNvSpPr/>
          <p:nvPr/>
        </p:nvSpPr>
        <p:spPr>
          <a:xfrm rot="2681850">
            <a:off x="5168853" y="3267455"/>
            <a:ext cx="1267332" cy="1235460"/>
          </a:xfrm>
          <a:prstGeom prst="roundRect">
            <a:avLst>
              <a:gd name="adj" fmla="val 18398"/>
            </a:avLst>
          </a:prstGeom>
          <a:solidFill>
            <a:srgbClr val="AD020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sp>
        <p:nvSpPr>
          <p:cNvPr id="7" name="Rectangle: Rounded Corners 9">
            <a:extLst>
              <a:ext uri="{FF2B5EF4-FFF2-40B4-BE49-F238E27FC236}">
                <a16:creationId xmlns:a16="http://schemas.microsoft.com/office/drawing/2014/main" id="{FEAD895D-2D80-40DC-DAD6-22FFC19B0E74}"/>
              </a:ext>
            </a:extLst>
          </p:cNvPr>
          <p:cNvSpPr/>
          <p:nvPr/>
        </p:nvSpPr>
        <p:spPr>
          <a:xfrm rot="2681850">
            <a:off x="7713676" y="3302714"/>
            <a:ext cx="1267332" cy="1235460"/>
          </a:xfrm>
          <a:prstGeom prst="roundRect">
            <a:avLst>
              <a:gd name="adj" fmla="val 1839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sp>
        <p:nvSpPr>
          <p:cNvPr id="8" name="Rectangle: Rounded Corners 14">
            <a:extLst>
              <a:ext uri="{FF2B5EF4-FFF2-40B4-BE49-F238E27FC236}">
                <a16:creationId xmlns:a16="http://schemas.microsoft.com/office/drawing/2014/main" id="{859F150F-9A52-1EB2-C6AD-FF26A2A1EF11}"/>
              </a:ext>
            </a:extLst>
          </p:cNvPr>
          <p:cNvSpPr/>
          <p:nvPr/>
        </p:nvSpPr>
        <p:spPr>
          <a:xfrm rot="2681850">
            <a:off x="9779730" y="3276743"/>
            <a:ext cx="1267332" cy="1235460"/>
          </a:xfrm>
          <a:prstGeom prst="roundRect">
            <a:avLst>
              <a:gd name="adj" fmla="val 1839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endParaRPr lang="en-US" sz="2400">
              <a:solidFill>
                <a:srgbClr val="1E4381"/>
              </a:solidFill>
              <a:latin typeface="Proxima Nova Rg" panose="02000506030000020004" pitchFamily="2" charset="0"/>
              <a:cs typeface="Poppins"/>
            </a:endParaRPr>
          </a:p>
        </p:txBody>
      </p:sp>
      <p:pic>
        <p:nvPicPr>
          <p:cNvPr id="9" name="Graphic 13" descr="Research with solid fill">
            <a:extLst>
              <a:ext uri="{FF2B5EF4-FFF2-40B4-BE49-F238E27FC236}">
                <a16:creationId xmlns:a16="http://schemas.microsoft.com/office/drawing/2014/main" id="{965385DE-E3E3-24BF-40E1-83FA2D36C6B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4625" y="3429000"/>
            <a:ext cx="982888" cy="982888"/>
          </a:xfrm>
          <a:prstGeom prst="rect">
            <a:avLst/>
          </a:prstGeom>
        </p:spPr>
      </p:pic>
      <p:pic>
        <p:nvPicPr>
          <p:cNvPr id="10" name="Graphic 23" descr="Sustainability with solid fill">
            <a:extLst>
              <a:ext uri="{FF2B5EF4-FFF2-40B4-BE49-F238E27FC236}">
                <a16:creationId xmlns:a16="http://schemas.microsoft.com/office/drawing/2014/main" id="{448C49D2-F7FD-2353-73FB-94B7EB18380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9529" y="3284645"/>
            <a:ext cx="968503" cy="968503"/>
          </a:xfrm>
          <a:prstGeom prst="rect">
            <a:avLst/>
          </a:prstGeom>
        </p:spPr>
      </p:pic>
      <p:pic>
        <p:nvPicPr>
          <p:cNvPr id="12" name="Graphic 28" descr="Supply And Demand with solid fill">
            <a:extLst>
              <a:ext uri="{FF2B5EF4-FFF2-40B4-BE49-F238E27FC236}">
                <a16:creationId xmlns:a16="http://schemas.microsoft.com/office/drawing/2014/main" id="{C7959EC8-2AF8-ECDE-9303-BB786FB275A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60401" y="3489939"/>
            <a:ext cx="821993" cy="821993"/>
          </a:xfrm>
          <a:prstGeom prst="rect">
            <a:avLst/>
          </a:prstGeom>
        </p:spPr>
      </p:pic>
      <p:pic>
        <p:nvPicPr>
          <p:cNvPr id="13" name="Graphic 35" descr="Syncing cloud with solid fill">
            <a:extLst>
              <a:ext uri="{FF2B5EF4-FFF2-40B4-BE49-F238E27FC236}">
                <a16:creationId xmlns:a16="http://schemas.microsoft.com/office/drawing/2014/main" id="{8EE785AA-BEC2-D318-A099-C6407BDA9FC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82846" y="3273110"/>
            <a:ext cx="1099763" cy="1099763"/>
          </a:xfrm>
          <a:prstGeom prst="rect">
            <a:avLst/>
          </a:prstGeom>
        </p:spPr>
      </p:pic>
      <p:sp>
        <p:nvSpPr>
          <p:cNvPr id="14" name="文本框 10">
            <a:extLst>
              <a:ext uri="{FF2B5EF4-FFF2-40B4-BE49-F238E27FC236}">
                <a16:creationId xmlns:a16="http://schemas.microsoft.com/office/drawing/2014/main" id="{C2E730C7-5996-C03A-F763-917A21ED7A4D}"/>
              </a:ext>
            </a:extLst>
          </p:cNvPr>
          <p:cNvSpPr txBox="1"/>
          <p:nvPr/>
        </p:nvSpPr>
        <p:spPr>
          <a:xfrm>
            <a:off x="132933" y="4998543"/>
            <a:ext cx="2275723" cy="707886"/>
          </a:xfrm>
          <a:prstGeom prst="rect">
            <a:avLst/>
          </a:prstGeom>
          <a:noFill/>
        </p:spPr>
        <p:txBody>
          <a:bodyPr wrap="square" lIns="91440" tIns="45720" rIns="91440" bIns="45720" rtlCol="0" anchor="t">
            <a:spAutoFit/>
          </a:bodyPr>
          <a:lstStyle/>
          <a:p>
            <a:pPr algn="ctr" defTabSz="1219170"/>
            <a:r>
              <a:rPr lang="en-US" altLang="zh-CN" sz="2000" b="1">
                <a:solidFill>
                  <a:srgbClr val="002060"/>
                </a:solidFill>
                <a:latin typeface="Poppins" pitchFamily="2" charset="77"/>
                <a:ea typeface="Source Sans Pro Light"/>
                <a:cs typeface="Poppins" pitchFamily="2" charset="77"/>
              </a:rPr>
              <a:t>EVIDENCE</a:t>
            </a:r>
            <a:r>
              <a:rPr lang="en-US" altLang="zh-CN" sz="2000">
                <a:solidFill>
                  <a:srgbClr val="002060"/>
                </a:solidFill>
                <a:latin typeface="Poppins" pitchFamily="2" charset="77"/>
                <a:ea typeface="Source Sans Pro Light"/>
                <a:cs typeface="Poppins" pitchFamily="2" charset="77"/>
              </a:rPr>
              <a:t> based</a:t>
            </a:r>
          </a:p>
        </p:txBody>
      </p:sp>
      <p:sp>
        <p:nvSpPr>
          <p:cNvPr id="15" name="文本框 10">
            <a:extLst>
              <a:ext uri="{FF2B5EF4-FFF2-40B4-BE49-F238E27FC236}">
                <a16:creationId xmlns:a16="http://schemas.microsoft.com/office/drawing/2014/main" id="{CFA4A1BC-BC83-4DBB-49C7-E7F2AFA91C6A}"/>
              </a:ext>
            </a:extLst>
          </p:cNvPr>
          <p:cNvSpPr txBox="1"/>
          <p:nvPr/>
        </p:nvSpPr>
        <p:spPr>
          <a:xfrm>
            <a:off x="2408656" y="2406820"/>
            <a:ext cx="2275723" cy="707886"/>
          </a:xfrm>
          <a:prstGeom prst="rect">
            <a:avLst/>
          </a:prstGeom>
          <a:noFill/>
        </p:spPr>
        <p:txBody>
          <a:bodyPr wrap="square" lIns="91440" tIns="45720" rIns="91440" bIns="45720" rtlCol="0" anchor="t">
            <a:spAutoFit/>
          </a:bodyPr>
          <a:lstStyle/>
          <a:p>
            <a:pPr algn="ctr" defTabSz="1219170"/>
            <a:r>
              <a:rPr lang="en-US" altLang="zh-CN" sz="2000" b="1">
                <a:solidFill>
                  <a:srgbClr val="002060"/>
                </a:solidFill>
                <a:latin typeface="Poppins" pitchFamily="2" charset="77"/>
                <a:ea typeface="Source Sans Pro Light"/>
                <a:cs typeface="Poppins" pitchFamily="2" charset="77"/>
              </a:rPr>
              <a:t>LEARNING</a:t>
            </a:r>
            <a:r>
              <a:rPr lang="en-US" altLang="zh-CN" sz="2000">
                <a:solidFill>
                  <a:srgbClr val="002060"/>
                </a:solidFill>
                <a:latin typeface="Poppins" pitchFamily="2" charset="77"/>
                <a:ea typeface="Source Sans Pro Light"/>
                <a:cs typeface="Poppins" pitchFamily="2" charset="77"/>
              </a:rPr>
              <a:t> driven</a:t>
            </a:r>
          </a:p>
        </p:txBody>
      </p:sp>
      <p:sp>
        <p:nvSpPr>
          <p:cNvPr id="16" name="文本框 10">
            <a:extLst>
              <a:ext uri="{FF2B5EF4-FFF2-40B4-BE49-F238E27FC236}">
                <a16:creationId xmlns:a16="http://schemas.microsoft.com/office/drawing/2014/main" id="{F5970C6A-FC7C-80CF-4B20-F0E425C7B863}"/>
              </a:ext>
            </a:extLst>
          </p:cNvPr>
          <p:cNvSpPr txBox="1"/>
          <p:nvPr/>
        </p:nvSpPr>
        <p:spPr>
          <a:xfrm>
            <a:off x="9333535" y="4766228"/>
            <a:ext cx="2275723" cy="1015663"/>
          </a:xfrm>
          <a:prstGeom prst="rect">
            <a:avLst/>
          </a:prstGeom>
          <a:noFill/>
        </p:spPr>
        <p:txBody>
          <a:bodyPr wrap="square" lIns="91440" tIns="45720" rIns="91440" bIns="45720" rtlCol="0" anchor="t">
            <a:spAutoFit/>
          </a:bodyPr>
          <a:lstStyle/>
          <a:p>
            <a:pPr algn="ctr" defTabSz="1219170"/>
            <a:r>
              <a:rPr lang="en-US" altLang="zh-CN" sz="2000">
                <a:solidFill>
                  <a:srgbClr val="1E4381"/>
                </a:solidFill>
                <a:latin typeface="Poppins" pitchFamily="2" charset="77"/>
                <a:cs typeface="Poppins" pitchFamily="2" charset="77"/>
              </a:rPr>
              <a:t>Inter-national and sectorial </a:t>
            </a:r>
            <a:r>
              <a:rPr lang="en-US" altLang="zh-CN" sz="2000" b="1">
                <a:solidFill>
                  <a:srgbClr val="1E4381"/>
                </a:solidFill>
                <a:latin typeface="Poppins" pitchFamily="2" charset="77"/>
                <a:cs typeface="Poppins" pitchFamily="2" charset="77"/>
              </a:rPr>
              <a:t>COMPARABILITY</a:t>
            </a:r>
          </a:p>
        </p:txBody>
      </p:sp>
      <p:sp>
        <p:nvSpPr>
          <p:cNvPr id="17" name="文本框 10">
            <a:extLst>
              <a:ext uri="{FF2B5EF4-FFF2-40B4-BE49-F238E27FC236}">
                <a16:creationId xmlns:a16="http://schemas.microsoft.com/office/drawing/2014/main" id="{E468806A-179C-71BD-044D-AE4D766902A6}"/>
              </a:ext>
            </a:extLst>
          </p:cNvPr>
          <p:cNvSpPr txBox="1"/>
          <p:nvPr/>
        </p:nvSpPr>
        <p:spPr>
          <a:xfrm>
            <a:off x="4741425" y="4825666"/>
            <a:ext cx="2275723" cy="707886"/>
          </a:xfrm>
          <a:prstGeom prst="rect">
            <a:avLst/>
          </a:prstGeom>
          <a:noFill/>
        </p:spPr>
        <p:txBody>
          <a:bodyPr wrap="square" lIns="91440" tIns="45720" rIns="91440" bIns="45720" rtlCol="0" anchor="t">
            <a:spAutoFit/>
          </a:bodyPr>
          <a:lstStyle/>
          <a:p>
            <a:pPr algn="ctr" defTabSz="1219170"/>
            <a:r>
              <a:rPr lang="en-US" altLang="zh-CN" sz="2000">
                <a:solidFill>
                  <a:srgbClr val="002060"/>
                </a:solidFill>
                <a:latin typeface="Poppins" pitchFamily="2" charset="77"/>
                <a:cs typeface="Poppins" pitchFamily="2" charset="77"/>
              </a:rPr>
              <a:t>Permanent </a:t>
            </a:r>
            <a:r>
              <a:rPr lang="en-US" altLang="zh-CN" sz="2000" b="1">
                <a:solidFill>
                  <a:srgbClr val="002060"/>
                </a:solidFill>
                <a:latin typeface="Poppins" pitchFamily="2" charset="77"/>
                <a:cs typeface="Poppins" pitchFamily="2" charset="77"/>
              </a:rPr>
              <a:t>SUPPORT</a:t>
            </a:r>
          </a:p>
        </p:txBody>
      </p:sp>
      <p:pic>
        <p:nvPicPr>
          <p:cNvPr id="21" name="Imagen 20" descr="Icono&#10;&#10;Descripción generada automáticamente">
            <a:extLst>
              <a:ext uri="{FF2B5EF4-FFF2-40B4-BE49-F238E27FC236}">
                <a16:creationId xmlns:a16="http://schemas.microsoft.com/office/drawing/2014/main" id="{DEAEF282-CFDC-B8C1-F6C9-455D5FAAA62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916873" y="3389985"/>
            <a:ext cx="860938" cy="824148"/>
          </a:xfrm>
          <a:prstGeom prst="rect">
            <a:avLst/>
          </a:prstGeom>
        </p:spPr>
      </p:pic>
      <p:sp>
        <p:nvSpPr>
          <p:cNvPr id="22" name="文本框 10">
            <a:extLst>
              <a:ext uri="{FF2B5EF4-FFF2-40B4-BE49-F238E27FC236}">
                <a16:creationId xmlns:a16="http://schemas.microsoft.com/office/drawing/2014/main" id="{BB066BDA-729B-41A6-33E6-99D449AB0F59}"/>
              </a:ext>
            </a:extLst>
          </p:cNvPr>
          <p:cNvSpPr txBox="1"/>
          <p:nvPr/>
        </p:nvSpPr>
        <p:spPr>
          <a:xfrm>
            <a:off x="7440988" y="2581529"/>
            <a:ext cx="2275723" cy="400110"/>
          </a:xfrm>
          <a:prstGeom prst="rect">
            <a:avLst/>
          </a:prstGeom>
          <a:noFill/>
        </p:spPr>
        <p:txBody>
          <a:bodyPr wrap="square" lIns="91440" tIns="45720" rIns="91440" bIns="45720" rtlCol="0" anchor="t">
            <a:spAutoFit/>
          </a:bodyPr>
          <a:lstStyle/>
          <a:p>
            <a:pPr algn="ctr" defTabSz="1219170"/>
            <a:r>
              <a:rPr lang="en-US" altLang="zh-CN" sz="2000" b="1">
                <a:solidFill>
                  <a:srgbClr val="1E4381"/>
                </a:solidFill>
                <a:latin typeface="Poppins" pitchFamily="2" charset="77"/>
                <a:ea typeface="Source Sans Pro Light"/>
                <a:cs typeface="Poppins" pitchFamily="2" charset="77"/>
              </a:rPr>
              <a:t>ONLINE </a:t>
            </a:r>
            <a:r>
              <a:rPr lang="en-US" altLang="zh-CN" sz="2000">
                <a:solidFill>
                  <a:srgbClr val="1E4381"/>
                </a:solidFill>
                <a:latin typeface="Poppins" pitchFamily="2" charset="77"/>
                <a:ea typeface="Source Sans Pro Light"/>
                <a:cs typeface="Poppins" pitchFamily="2" charset="77"/>
              </a:rPr>
              <a:t>based</a:t>
            </a:r>
          </a:p>
        </p:txBody>
      </p:sp>
    </p:spTree>
    <p:extLst>
      <p:ext uri="{BB962C8B-B14F-4D97-AF65-F5344CB8AC3E}">
        <p14:creationId xmlns:p14="http://schemas.microsoft.com/office/powerpoint/2010/main" val="319340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616527" y="1373199"/>
            <a:ext cx="8853055" cy="4624302"/>
          </a:xfrm>
          <a:prstGeom prst="rect">
            <a:avLst/>
          </a:prstGeom>
          <a:noFill/>
          <a:ln>
            <a:noFill/>
          </a:ln>
        </p:spPr>
        <p:txBody>
          <a:bodyPr spcFirstLastPara="1" wrap="square" lIns="91425" tIns="45700" rIns="91425" bIns="45700" anchor="t" anchorCtr="0">
            <a:spAutoFit/>
          </a:bodyPr>
          <a:lstStyle/>
          <a:p>
            <a:r>
              <a:rPr lang="en-US" sz="1800">
                <a:solidFill>
                  <a:srgbClr val="002060"/>
                </a:solidFill>
                <a:latin typeface="Poppins" pitchFamily="2" charset="77"/>
                <a:cs typeface="Poppins" pitchFamily="2" charset="77"/>
              </a:rPr>
              <a:t>Provide knowledge and awareness of the Seal process to country office teams, regional experts, consultants and partner institutions that are implementing the Seal or thinking about doing so.</a:t>
            </a:r>
          </a:p>
          <a:p>
            <a:endParaRPr lang="en-US" sz="1800">
              <a:solidFill>
                <a:srgbClr val="002060"/>
              </a:solidFill>
              <a:latin typeface="Poppins" pitchFamily="2" charset="77"/>
              <a:cs typeface="Poppins" pitchFamily="2" charset="77"/>
            </a:endParaRPr>
          </a:p>
          <a:p>
            <a:r>
              <a:rPr lang="en-US" sz="1800" b="1">
                <a:solidFill>
                  <a:srgbClr val="002060"/>
                </a:solidFill>
                <a:latin typeface="Poppins" pitchFamily="2" charset="77"/>
                <a:cs typeface="Poppins" pitchFamily="2" charset="77"/>
              </a:rPr>
              <a:t>Specific objectives for participants:</a:t>
            </a:r>
          </a:p>
          <a:p>
            <a:pPr lvl="0"/>
            <a:endParaRPr lang="en-US" sz="1800">
              <a:solidFill>
                <a:srgbClr val="002060"/>
              </a:solidFill>
              <a:latin typeface="Poppins" pitchFamily="2" charset="77"/>
              <a:cs typeface="Poppins" pitchFamily="2" charset="77"/>
            </a:endParaRPr>
          </a:p>
          <a:p>
            <a:pPr marL="285750" indent="-285750">
              <a:buClr>
                <a:schemeClr val="accent2"/>
              </a:buClr>
              <a:buFont typeface="Wingdings" pitchFamily="2" charset="2"/>
              <a:buChar char="ü"/>
            </a:pPr>
            <a:r>
              <a:rPr lang="en-US" sz="1800">
                <a:solidFill>
                  <a:srgbClr val="002060"/>
                </a:solidFill>
                <a:latin typeface="Poppins"/>
                <a:cs typeface="Poppins"/>
              </a:rPr>
              <a:t>Understand the logic, reasoning and the Theory of Change of the Seal.</a:t>
            </a:r>
          </a:p>
          <a:p>
            <a:pPr marL="285750" lvl="0" indent="-285750">
              <a:buClr>
                <a:schemeClr val="accent2"/>
              </a:buClr>
              <a:buFont typeface="Wingdings" pitchFamily="2" charset="2"/>
              <a:buChar char="ü"/>
            </a:pPr>
            <a:endParaRPr lang="en-US" sz="1800">
              <a:solidFill>
                <a:srgbClr val="002060"/>
              </a:solidFill>
              <a:latin typeface="Poppins" pitchFamily="2" charset="77"/>
              <a:cs typeface="Poppins" pitchFamily="2" charset="77"/>
            </a:endParaRPr>
          </a:p>
          <a:p>
            <a:pPr marL="285750" indent="-285750">
              <a:buClr>
                <a:schemeClr val="accent2"/>
              </a:buClr>
              <a:buFont typeface="Wingdings" pitchFamily="2" charset="2"/>
              <a:buChar char="ü"/>
            </a:pPr>
            <a:r>
              <a:rPr lang="en-US" sz="1800">
                <a:solidFill>
                  <a:srgbClr val="002060"/>
                </a:solidFill>
                <a:latin typeface="Poppins" pitchFamily="2" charset="77"/>
                <a:cs typeface="Poppins" pitchFamily="2" charset="77"/>
              </a:rPr>
              <a:t>Clarify roles and responsibilities of involved actors.</a:t>
            </a:r>
          </a:p>
          <a:p>
            <a:pPr marL="285750" indent="-285750">
              <a:buClr>
                <a:schemeClr val="accent2"/>
              </a:buClr>
              <a:buFont typeface="Wingdings" pitchFamily="2" charset="2"/>
              <a:buChar char="ü"/>
            </a:pPr>
            <a:endParaRPr lang="en-US" sz="1800">
              <a:solidFill>
                <a:srgbClr val="002060"/>
              </a:solidFill>
              <a:latin typeface="Poppins" pitchFamily="2" charset="77"/>
              <a:cs typeface="Poppins" pitchFamily="2" charset="77"/>
            </a:endParaRPr>
          </a:p>
          <a:p>
            <a:pPr marL="285750" indent="-285750">
              <a:buClr>
                <a:schemeClr val="accent2"/>
              </a:buClr>
              <a:buFont typeface="Wingdings" pitchFamily="2" charset="2"/>
              <a:buChar char="ü"/>
            </a:pPr>
            <a:r>
              <a:rPr lang="en-US" sz="1800">
                <a:solidFill>
                  <a:srgbClr val="002060"/>
                </a:solidFill>
                <a:latin typeface="Poppins" pitchFamily="2" charset="77"/>
                <a:cs typeface="Poppins" pitchFamily="2" charset="77"/>
              </a:rPr>
              <a:t>Understand the process and steps of Seal implementation.</a:t>
            </a:r>
          </a:p>
          <a:p>
            <a:pPr>
              <a:buClr>
                <a:schemeClr val="accent2"/>
              </a:buClr>
            </a:pPr>
            <a:endParaRPr lang="en-US" sz="1800">
              <a:solidFill>
                <a:srgbClr val="002060"/>
              </a:solidFill>
              <a:latin typeface="Poppins" pitchFamily="2" charset="77"/>
              <a:cs typeface="Poppins" pitchFamily="2" charset="77"/>
            </a:endParaRPr>
          </a:p>
          <a:p>
            <a:pPr marL="285750" lvl="0" indent="-285750">
              <a:buClr>
                <a:schemeClr val="accent2"/>
              </a:buClr>
              <a:buFont typeface="Wingdings" pitchFamily="2" charset="2"/>
              <a:buChar char="ü"/>
            </a:pPr>
            <a:r>
              <a:rPr lang="en-US" sz="1800">
                <a:solidFill>
                  <a:srgbClr val="002060"/>
                </a:solidFill>
                <a:latin typeface="Poppins" pitchFamily="2" charset="77"/>
                <a:cs typeface="Poppins" pitchFamily="2" charset="77"/>
              </a:rPr>
              <a:t>Overview of different dimensions, standards and benchmarks.</a:t>
            </a:r>
          </a:p>
          <a:p>
            <a:pPr lvl="0">
              <a:buClr>
                <a:schemeClr val="accent2"/>
              </a:buClr>
            </a:pPr>
            <a:endParaRPr lang="en-US" sz="1800">
              <a:solidFill>
                <a:srgbClr val="002060"/>
              </a:solidFill>
              <a:latin typeface="Poppins" pitchFamily="2" charset="77"/>
              <a:cs typeface="Poppins" pitchFamily="2" charset="77"/>
            </a:endParaRPr>
          </a:p>
          <a:p>
            <a:pPr marL="342900" lvl="0" indent="-152400">
              <a:spcBef>
                <a:spcPts val="1500"/>
              </a:spcBef>
              <a:buClr>
                <a:srgbClr val="00B0F0"/>
              </a:buClr>
              <a:buSzPts val="3000"/>
              <a:buFont typeface="Noto Sans Symbols"/>
            </a:pPr>
            <a:endParaRPr lang="en-US" sz="3000" b="1">
              <a:solidFill>
                <a:srgbClr val="1F3864"/>
              </a:solidFill>
              <a:latin typeface="Poppins" pitchFamily="2" charset="77"/>
              <a:cs typeface="Poppins" pitchFamily="2" charset="77"/>
            </a:endParaRPr>
          </a:p>
        </p:txBody>
      </p:sp>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i="0" u="none" strike="noStrike" cap="none">
                <a:solidFill>
                  <a:schemeClr val="accent2"/>
                </a:solidFill>
                <a:latin typeface="Poppins"/>
                <a:ea typeface="Poppins"/>
                <a:cs typeface="Poppins"/>
                <a:sym typeface="Poppins"/>
              </a:rPr>
              <a:t>Objectives</a:t>
            </a:r>
            <a:endParaRPr>
              <a:solidFill>
                <a:schemeClr val="accent2"/>
              </a:solidFill>
            </a:endParaRPr>
          </a:p>
        </p:txBody>
      </p:sp>
      <p:pic>
        <p:nvPicPr>
          <p:cNvPr id="2050" name="Picture 2" descr="Let's Get It Done! - Apps on Google Play">
            <a:extLst>
              <a:ext uri="{FF2B5EF4-FFF2-40B4-BE49-F238E27FC236}">
                <a16:creationId xmlns:a16="http://schemas.microsoft.com/office/drawing/2014/main" id="{3B2571AA-8F84-BD1A-F31C-B8F95D33B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493" y="2661557"/>
            <a:ext cx="2908300" cy="290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5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C088D28A-38B4-AF0F-C8C4-39FEC40D6C99}"/>
              </a:ext>
            </a:extLst>
          </p:cNvPr>
          <p:cNvGraphicFramePr/>
          <p:nvPr>
            <p:extLst>
              <p:ext uri="{D42A27DB-BD31-4B8C-83A1-F6EECF244321}">
                <p14:modId xmlns:p14="http://schemas.microsoft.com/office/powerpoint/2010/main" val="943160699"/>
              </p:ext>
            </p:extLst>
          </p:nvPr>
        </p:nvGraphicFramePr>
        <p:xfrm>
          <a:off x="141342" y="-1041400"/>
          <a:ext cx="11725585" cy="8266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4">
            <a:extLst>
              <a:ext uri="{FF2B5EF4-FFF2-40B4-BE49-F238E27FC236}">
                <a16:creationId xmlns:a16="http://schemas.microsoft.com/office/drawing/2014/main" id="{39949C63-2C26-B3B0-66F0-8AAC36365CFE}"/>
              </a:ext>
            </a:extLst>
          </p:cNvPr>
          <p:cNvSpPr txBox="1"/>
          <p:nvPr/>
        </p:nvSpPr>
        <p:spPr>
          <a:xfrm>
            <a:off x="166224" y="243164"/>
            <a:ext cx="95591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r>
              <a:rPr lang="en-US" sz="4000">
                <a:solidFill>
                  <a:srgbClr val="002060"/>
                </a:solidFill>
                <a:latin typeface="Poppins" pitchFamily="2" charset="77"/>
                <a:cs typeface="Poppins" pitchFamily="2" charset="77"/>
              </a:rPr>
              <a:t>UNDP service to institutions</a:t>
            </a:r>
          </a:p>
        </p:txBody>
      </p:sp>
    </p:spTree>
    <p:extLst>
      <p:ext uri="{BB962C8B-B14F-4D97-AF65-F5344CB8AC3E}">
        <p14:creationId xmlns:p14="http://schemas.microsoft.com/office/powerpoint/2010/main" val="17691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26"/>
          <p:cNvSpPr txBox="1"/>
          <p:nvPr/>
        </p:nvSpPr>
        <p:spPr>
          <a:xfrm>
            <a:off x="1177214" y="2669318"/>
            <a:ext cx="10515613" cy="21441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1E4E79"/>
              </a:buClr>
              <a:buSzPct val="100000"/>
              <a:buFont typeface="Poppins"/>
              <a:buNone/>
            </a:pPr>
            <a:r>
              <a:rPr lang="en-GB" sz="4500" b="1">
                <a:solidFill>
                  <a:schemeClr val="bg1">
                    <a:lumMod val="95000"/>
                  </a:schemeClr>
                </a:solidFill>
                <a:latin typeface="Poppins"/>
                <a:ea typeface="Poppins"/>
                <a:cs typeface="Poppins"/>
                <a:sym typeface="Poppins"/>
              </a:rPr>
              <a:t>Implementing partners</a:t>
            </a:r>
            <a:endParaRPr sz="4500" b="1">
              <a:solidFill>
                <a:schemeClr val="bg1">
                  <a:lumMod val="95000"/>
                </a:schemeClr>
              </a:solidFill>
              <a:latin typeface="Poppins"/>
              <a:ea typeface="Poppins"/>
              <a:cs typeface="Poppins"/>
              <a:sym typeface="Poppins"/>
            </a:endParaRPr>
          </a:p>
        </p:txBody>
      </p:sp>
    </p:spTree>
    <p:extLst>
      <p:ext uri="{BB962C8B-B14F-4D97-AF65-F5344CB8AC3E}">
        <p14:creationId xmlns:p14="http://schemas.microsoft.com/office/powerpoint/2010/main" val="1050638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79AB8563-DB19-436E-5176-E47BA752BF0F}"/>
              </a:ext>
            </a:extLst>
          </p:cNvPr>
          <p:cNvSpPr txBox="1"/>
          <p:nvPr/>
        </p:nvSpPr>
        <p:spPr>
          <a:xfrm>
            <a:off x="8032243" y="3113017"/>
            <a:ext cx="3470644" cy="2862322"/>
          </a:xfrm>
          <a:prstGeom prst="rect">
            <a:avLst/>
          </a:prstGeom>
          <a:noFill/>
          <a:ln>
            <a:solidFill>
              <a:srgbClr val="0070C0"/>
            </a:solidFill>
          </a:ln>
        </p:spPr>
        <p:txBody>
          <a:bodyPr wrap="square" rtlCol="0">
            <a:spAutoFit/>
          </a:bodyPr>
          <a:lstStyle/>
          <a:p>
            <a:pPr marL="342900" lvl="0" indent="-342900">
              <a:buClr>
                <a:srgbClr val="EF7E20"/>
              </a:buClr>
              <a:buSzPts val="1800"/>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Leads the programme with the national co-lead institution</a:t>
            </a:r>
            <a:endParaRPr lang="en-GB" sz="1800" kern="1200">
              <a:solidFill>
                <a:srgbClr val="002060"/>
              </a:solidFill>
              <a:latin typeface="Montserrat" panose="00000500000000000000" pitchFamily="50" charset="0"/>
              <a:ea typeface="+mn-ea"/>
              <a:cs typeface="Poppins" pitchFamily="2" charset="77"/>
            </a:endParaRPr>
          </a:p>
          <a:p>
            <a:pPr marL="342900" lvl="0" indent="-342900">
              <a:buClr>
                <a:srgbClr val="EF7E20"/>
              </a:buClr>
              <a:buSzPts val="1800"/>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Ensures integrity of the programme implementation</a:t>
            </a:r>
            <a:endParaRPr lang="en-GB" sz="1800" kern="1200">
              <a:solidFill>
                <a:srgbClr val="002060"/>
              </a:solidFill>
              <a:latin typeface="Montserrat" panose="00000500000000000000" pitchFamily="50" charset="0"/>
              <a:ea typeface="+mn-ea"/>
              <a:cs typeface="Poppins" pitchFamily="2" charset="77"/>
            </a:endParaRPr>
          </a:p>
          <a:p>
            <a:pPr marL="342900" lvl="0" indent="-342900">
              <a:buClr>
                <a:srgbClr val="EF7E20"/>
              </a:buClr>
              <a:buSzPts val="1800"/>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Provides access to the online platform</a:t>
            </a:r>
            <a:endParaRPr lang="en-GB" sz="1800" kern="1200">
              <a:solidFill>
                <a:srgbClr val="002060"/>
              </a:solidFill>
              <a:latin typeface="Montserrat" panose="00000500000000000000" pitchFamily="50" charset="0"/>
              <a:ea typeface="+mn-ea"/>
              <a:cs typeface="Poppins" pitchFamily="2" charset="77"/>
            </a:endParaRPr>
          </a:p>
          <a:p>
            <a:pPr marL="342900" lvl="0" indent="-342900">
              <a:buClr>
                <a:srgbClr val="EF7E20"/>
              </a:buClr>
              <a:buSzPts val="1800"/>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Dedicates resources, staff and technical support</a:t>
            </a:r>
            <a:endParaRPr lang="en-GB" sz="1800" kern="1200">
              <a:solidFill>
                <a:srgbClr val="002060"/>
              </a:solidFill>
              <a:latin typeface="Montserrat" panose="00000500000000000000" pitchFamily="50" charset="0"/>
              <a:ea typeface="+mn-ea"/>
              <a:cs typeface="Poppins" pitchFamily="2" charset="77"/>
            </a:endParaRPr>
          </a:p>
        </p:txBody>
      </p:sp>
      <p:sp>
        <p:nvSpPr>
          <p:cNvPr id="3" name="CuadroTexto 6">
            <a:extLst>
              <a:ext uri="{FF2B5EF4-FFF2-40B4-BE49-F238E27FC236}">
                <a16:creationId xmlns:a16="http://schemas.microsoft.com/office/drawing/2014/main" id="{F97582F9-500F-59DE-2039-8A13BB3346F2}"/>
              </a:ext>
            </a:extLst>
          </p:cNvPr>
          <p:cNvSpPr txBox="1"/>
          <p:nvPr/>
        </p:nvSpPr>
        <p:spPr>
          <a:xfrm>
            <a:off x="4018900" y="3286197"/>
            <a:ext cx="3654753" cy="1477328"/>
          </a:xfrm>
          <a:prstGeom prst="rect">
            <a:avLst/>
          </a:prstGeom>
          <a:noFill/>
          <a:ln>
            <a:solidFill>
              <a:srgbClr val="FF0F4F"/>
            </a:solidFill>
          </a:ln>
        </p:spPr>
        <p:txBody>
          <a:bodyPr wrap="square" rtlCol="0">
            <a:spAutoFit/>
          </a:bodyPr>
          <a:lstStyle/>
          <a:p>
            <a:pPr marL="342900" indent="-342900">
              <a:buClr>
                <a:srgbClr val="EF7E20"/>
              </a:buClr>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Co-leads and promotes the programme in the country</a:t>
            </a:r>
            <a:endParaRPr lang="en-GB" sz="1800" kern="1200">
              <a:solidFill>
                <a:srgbClr val="002060"/>
              </a:solidFill>
              <a:latin typeface="Montserrat" panose="00000500000000000000" pitchFamily="50" charset="0"/>
              <a:ea typeface="+mn-ea"/>
              <a:cs typeface="Poppins" pitchFamily="2" charset="77"/>
            </a:endParaRPr>
          </a:p>
          <a:p>
            <a:pPr marL="342900" indent="-342900">
              <a:buClr>
                <a:srgbClr val="EF7E20"/>
              </a:buClr>
              <a:buFont typeface="Wingdings" pitchFamily="2" charset="2"/>
              <a:buChar char="ü"/>
              <a:defRPr/>
            </a:pPr>
            <a:r>
              <a:rPr lang="en-GB" sz="1800" kern="1200">
                <a:solidFill>
                  <a:srgbClr val="002060"/>
                </a:solidFill>
                <a:latin typeface="Montserrat" panose="00000500000000000000" pitchFamily="50" charset="0"/>
                <a:ea typeface="+mn-ea"/>
                <a:cs typeface="Poppins" pitchFamily="2" charset="77"/>
                <a:sym typeface="Poppins"/>
              </a:rPr>
              <a:t>Dedicates specific resources and staff </a:t>
            </a:r>
            <a:endParaRPr lang="en-GB" sz="1800" kern="1200">
              <a:solidFill>
                <a:srgbClr val="002060"/>
              </a:solidFill>
              <a:latin typeface="Montserrat" panose="00000500000000000000" pitchFamily="50" charset="0"/>
              <a:ea typeface="+mn-ea"/>
              <a:cs typeface="Poppins" pitchFamily="2" charset="77"/>
            </a:endParaRPr>
          </a:p>
          <a:p>
            <a:pPr marR="0" lvl="0" algn="l" defTabSz="914400" rtl="0" eaLnBrk="1" fontAlgn="auto" latinLnBrk="0" hangingPunct="1">
              <a:lnSpc>
                <a:spcPct val="100000"/>
              </a:lnSpc>
              <a:spcBef>
                <a:spcPts val="0"/>
              </a:spcBef>
              <a:spcAft>
                <a:spcPts val="0"/>
              </a:spcAft>
              <a:buClr>
                <a:srgbClr val="EF7E20"/>
              </a:buClr>
              <a:buSzTx/>
              <a:tabLst/>
              <a:defRPr/>
            </a:pPr>
            <a:endParaRPr kumimoji="0" lang="en-GB" sz="1800" b="0" i="0" u="none" strike="noStrike" kern="1200" cap="none" spc="0" normalizeH="0" baseline="0" noProof="0">
              <a:ln>
                <a:noFill/>
              </a:ln>
              <a:solidFill>
                <a:srgbClr val="000000"/>
              </a:solidFill>
              <a:effectLst/>
              <a:uLnTx/>
              <a:uFillTx/>
              <a:latin typeface="Montserrat" panose="00000500000000000000" pitchFamily="50" charset="0"/>
              <a:ea typeface="+mn-ea"/>
              <a:cs typeface="Poppins" pitchFamily="2" charset="77"/>
            </a:endParaRPr>
          </a:p>
        </p:txBody>
      </p:sp>
      <p:sp>
        <p:nvSpPr>
          <p:cNvPr id="4" name="CuadroTexto 7">
            <a:extLst>
              <a:ext uri="{FF2B5EF4-FFF2-40B4-BE49-F238E27FC236}">
                <a16:creationId xmlns:a16="http://schemas.microsoft.com/office/drawing/2014/main" id="{BA859E01-E7D4-7654-05AC-40303405FC64}"/>
              </a:ext>
            </a:extLst>
          </p:cNvPr>
          <p:cNvSpPr txBox="1"/>
          <p:nvPr/>
        </p:nvSpPr>
        <p:spPr>
          <a:xfrm>
            <a:off x="311160" y="2916772"/>
            <a:ext cx="3301836" cy="2585323"/>
          </a:xfrm>
          <a:prstGeom prst="rect">
            <a:avLst/>
          </a:prstGeom>
          <a:noFill/>
          <a:ln>
            <a:solidFill>
              <a:schemeClr val="accent2"/>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EF7E20"/>
              </a:buClr>
              <a:buSzTx/>
              <a:buFont typeface="Wingdings" pitchFamily="2" charset="2"/>
              <a:buChar char="ü"/>
              <a:tabLst/>
              <a:defRPr/>
            </a:pPr>
            <a:r>
              <a:rPr kumimoji="0" lang="en-AU" sz="1800" b="0" i="0" u="none" strike="noStrike" kern="1200" cap="none" spc="0" normalizeH="0" baseline="0">
                <a:ln>
                  <a:noFill/>
                </a:ln>
                <a:solidFill>
                  <a:srgbClr val="002060"/>
                </a:solidFill>
                <a:effectLst/>
                <a:uLnTx/>
                <a:uFillTx/>
                <a:latin typeface="Montserrat" panose="00000500000000000000" pitchFamily="50" charset="0"/>
                <a:ea typeface="+mn-ea"/>
                <a:cs typeface="Poppins" pitchFamily="2" charset="77"/>
              </a:rPr>
              <a:t>Apply for the Seal</a:t>
            </a:r>
          </a:p>
          <a:p>
            <a:pPr marL="342900" marR="0" lvl="0" indent="-342900" algn="l" defTabSz="914400" rtl="0" eaLnBrk="1" fontAlgn="auto" latinLnBrk="0" hangingPunct="1">
              <a:lnSpc>
                <a:spcPct val="100000"/>
              </a:lnSpc>
              <a:spcBef>
                <a:spcPts val="0"/>
              </a:spcBef>
              <a:spcAft>
                <a:spcPts val="0"/>
              </a:spcAft>
              <a:buClr>
                <a:srgbClr val="EF7E20"/>
              </a:buClr>
              <a:buSzTx/>
              <a:buFont typeface="Wingdings" pitchFamily="2" charset="2"/>
              <a:buChar char="ü"/>
              <a:tabLst/>
              <a:defRPr/>
            </a:pPr>
            <a:r>
              <a:rPr kumimoji="0" lang="en-AU" sz="1800" b="0" i="0" u="none" strike="noStrike" kern="1200" cap="none" spc="0" normalizeH="0" baseline="0">
                <a:ln>
                  <a:noFill/>
                </a:ln>
                <a:solidFill>
                  <a:srgbClr val="002060"/>
                </a:solidFill>
                <a:effectLst/>
                <a:uLnTx/>
                <a:uFillTx/>
                <a:latin typeface="Montserrat" panose="00000500000000000000" pitchFamily="50" charset="0"/>
                <a:ea typeface="+mn-ea"/>
                <a:cs typeface="Poppins" pitchFamily="2" charset="77"/>
              </a:rPr>
              <a:t>Follows the Gender Equality Seal process</a:t>
            </a:r>
          </a:p>
          <a:p>
            <a:pPr marL="342900" marR="0" lvl="0" indent="-342900" algn="l" defTabSz="914400" rtl="0" eaLnBrk="1" fontAlgn="auto" latinLnBrk="0" hangingPunct="1">
              <a:lnSpc>
                <a:spcPct val="100000"/>
              </a:lnSpc>
              <a:spcBef>
                <a:spcPts val="0"/>
              </a:spcBef>
              <a:spcAft>
                <a:spcPts val="0"/>
              </a:spcAft>
              <a:buClr>
                <a:srgbClr val="EF7E20"/>
              </a:buClr>
              <a:buSzTx/>
              <a:buFont typeface="Wingdings" pitchFamily="2" charset="2"/>
              <a:buChar char="ü"/>
              <a:tabLst/>
              <a:defRPr/>
            </a:pPr>
            <a:r>
              <a:rPr kumimoji="0" lang="en-AU" sz="1800" b="0" i="0" u="none" strike="noStrike" kern="1200" cap="none" spc="0" normalizeH="0" baseline="0">
                <a:ln>
                  <a:noFill/>
                </a:ln>
                <a:solidFill>
                  <a:srgbClr val="002060"/>
                </a:solidFill>
                <a:effectLst/>
                <a:uLnTx/>
                <a:uFillTx/>
                <a:latin typeface="Montserrat" panose="00000500000000000000" pitchFamily="50" charset="0"/>
                <a:ea typeface="+mn-ea"/>
                <a:cs typeface="Poppins" pitchFamily="2" charset="77"/>
              </a:rPr>
              <a:t>Make changes and improvements</a:t>
            </a:r>
          </a:p>
          <a:p>
            <a:pPr marL="342900" marR="0" lvl="0" indent="-342900" algn="l" defTabSz="914400" rtl="0" eaLnBrk="1" fontAlgn="auto" latinLnBrk="0" hangingPunct="1">
              <a:lnSpc>
                <a:spcPct val="100000"/>
              </a:lnSpc>
              <a:spcBef>
                <a:spcPts val="0"/>
              </a:spcBef>
              <a:spcAft>
                <a:spcPts val="0"/>
              </a:spcAft>
              <a:buClr>
                <a:srgbClr val="EF7E20"/>
              </a:buClr>
              <a:buSzTx/>
              <a:buFont typeface="Wingdings" pitchFamily="2" charset="2"/>
              <a:buChar char="ü"/>
              <a:tabLst/>
              <a:defRPr/>
            </a:pPr>
            <a:r>
              <a:rPr kumimoji="0" lang="en-AU" sz="1800" b="0" i="0" u="none" strike="noStrike" kern="1200" cap="none" spc="0" normalizeH="0" baseline="0">
                <a:ln>
                  <a:noFill/>
                </a:ln>
                <a:solidFill>
                  <a:srgbClr val="002060"/>
                </a:solidFill>
                <a:effectLst/>
                <a:uLnTx/>
                <a:uFillTx/>
                <a:latin typeface="Montserrat" panose="00000500000000000000" pitchFamily="50" charset="0"/>
                <a:ea typeface="+mn-ea"/>
                <a:cs typeface="Poppins" pitchFamily="2" charset="77"/>
              </a:rPr>
              <a:t>Dedicates specific technical and financial resources</a:t>
            </a:r>
          </a:p>
          <a:p>
            <a:pPr marR="0" lvl="0" algn="l" defTabSz="914400" rtl="0" eaLnBrk="1" fontAlgn="auto" latinLnBrk="0" hangingPunct="1">
              <a:lnSpc>
                <a:spcPct val="100000"/>
              </a:lnSpc>
              <a:spcBef>
                <a:spcPts val="0"/>
              </a:spcBef>
              <a:spcAft>
                <a:spcPts val="0"/>
              </a:spcAft>
              <a:buClr>
                <a:srgbClr val="EF7E20"/>
              </a:buClr>
              <a:buSzTx/>
              <a:tabLst/>
              <a:defRPr/>
            </a:pPr>
            <a:endParaRPr kumimoji="0" lang="en-GB" sz="1800" b="0" i="0" u="none" strike="noStrike" kern="1200" cap="none" spc="0" normalizeH="0" baseline="0" noProof="0">
              <a:ln>
                <a:noFill/>
              </a:ln>
              <a:solidFill>
                <a:srgbClr val="000000"/>
              </a:solidFill>
              <a:effectLst/>
              <a:uLnTx/>
              <a:uFillTx/>
              <a:latin typeface="Montserrat" panose="00000500000000000000" pitchFamily="50" charset="0"/>
              <a:ea typeface="+mn-ea"/>
              <a:cs typeface="Poppins" pitchFamily="2" charset="77"/>
            </a:endParaRPr>
          </a:p>
        </p:txBody>
      </p:sp>
      <p:sp>
        <p:nvSpPr>
          <p:cNvPr id="5" name="CuadroTexto 3">
            <a:extLst>
              <a:ext uri="{FF2B5EF4-FFF2-40B4-BE49-F238E27FC236}">
                <a16:creationId xmlns:a16="http://schemas.microsoft.com/office/drawing/2014/main" id="{1C30886B-6A60-979E-690D-633B5789AE4B}"/>
              </a:ext>
            </a:extLst>
          </p:cNvPr>
          <p:cNvSpPr txBox="1"/>
          <p:nvPr/>
        </p:nvSpPr>
        <p:spPr>
          <a:xfrm>
            <a:off x="334816" y="1862637"/>
            <a:ext cx="3301837" cy="861774"/>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EF7E20"/>
              </a:buClr>
              <a:buSzTx/>
              <a:buFontTx/>
              <a:buNone/>
              <a:tabLst/>
              <a:defRPr/>
            </a:pPr>
            <a:r>
              <a:rPr kumimoji="0" lang="en-US" sz="2500" i="0" u="none" strike="noStrike" kern="1200" cap="none" spc="0" normalizeH="0" baseline="0">
                <a:ln>
                  <a:noFill/>
                </a:ln>
                <a:solidFill>
                  <a:schemeClr val="bg1"/>
                </a:solidFill>
                <a:effectLst/>
                <a:uLnTx/>
                <a:uFillTx/>
                <a:latin typeface="Poppins" pitchFamily="2" charset="77"/>
                <a:ea typeface="+mn-ea"/>
                <a:cs typeface="Poppins" pitchFamily="2" charset="77"/>
              </a:rPr>
              <a:t>Implementing public institution</a:t>
            </a:r>
          </a:p>
        </p:txBody>
      </p:sp>
      <p:sp>
        <p:nvSpPr>
          <p:cNvPr id="6" name="Rectángulo 4">
            <a:extLst>
              <a:ext uri="{FF2B5EF4-FFF2-40B4-BE49-F238E27FC236}">
                <a16:creationId xmlns:a16="http://schemas.microsoft.com/office/drawing/2014/main" id="{7991B45E-CF54-4C81-C9A2-E22A2594A172}"/>
              </a:ext>
            </a:extLst>
          </p:cNvPr>
          <p:cNvSpPr/>
          <p:nvPr/>
        </p:nvSpPr>
        <p:spPr>
          <a:xfrm>
            <a:off x="4018900" y="1947370"/>
            <a:ext cx="3631096" cy="1246495"/>
          </a:xfrm>
          <a:prstGeom prst="rect">
            <a:avLst/>
          </a:prstGeom>
          <a:solidFill>
            <a:srgbClr val="E8377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EF7E20"/>
              </a:buClr>
              <a:buSzTx/>
              <a:buFontTx/>
              <a:buNone/>
              <a:tabLst/>
              <a:defRPr/>
            </a:pPr>
            <a:r>
              <a:rPr kumimoji="0" lang="en-US" sz="2500" b="0" i="0" u="none" strike="noStrike" kern="1200" cap="none" spc="0" normalizeH="0" baseline="0">
                <a:ln>
                  <a:noFill/>
                </a:ln>
                <a:solidFill>
                  <a:schemeClr val="bg1"/>
                </a:solidFill>
                <a:effectLst/>
                <a:uLnTx/>
                <a:uFillTx/>
                <a:latin typeface="Poppins" pitchFamily="2" charset="77"/>
                <a:ea typeface="+mn-ea"/>
                <a:cs typeface="Poppins" pitchFamily="2" charset="77"/>
              </a:rPr>
              <a:t>National Co-Lead Institution/</a:t>
            </a:r>
          </a:p>
          <a:p>
            <a:pPr marL="0" marR="0" lvl="0" indent="0" algn="ctr" defTabSz="914400" rtl="0" eaLnBrk="1" fontAlgn="auto" latinLnBrk="0" hangingPunct="1">
              <a:lnSpc>
                <a:spcPct val="100000"/>
              </a:lnSpc>
              <a:spcBef>
                <a:spcPts val="0"/>
              </a:spcBef>
              <a:spcAft>
                <a:spcPts val="0"/>
              </a:spcAft>
              <a:buClr>
                <a:srgbClr val="EF7E20"/>
              </a:buClr>
              <a:buSzTx/>
              <a:buFontTx/>
              <a:buNone/>
              <a:tabLst/>
              <a:defRPr/>
            </a:pPr>
            <a:r>
              <a:rPr kumimoji="0" lang="en-US" sz="2500" b="0" i="0" u="none" strike="noStrike" kern="1200" cap="none" spc="0" normalizeH="0" baseline="0">
                <a:ln>
                  <a:noFill/>
                </a:ln>
                <a:solidFill>
                  <a:schemeClr val="bg1"/>
                </a:solidFill>
                <a:effectLst/>
                <a:uLnTx/>
                <a:uFillTx/>
                <a:latin typeface="Poppins" pitchFamily="2" charset="77"/>
                <a:ea typeface="+mn-ea"/>
                <a:cs typeface="Poppins" pitchFamily="2" charset="77"/>
              </a:rPr>
              <a:t>Women</a:t>
            </a:r>
            <a:r>
              <a:rPr lang="en-US" sz="2500">
                <a:solidFill>
                  <a:schemeClr val="bg1"/>
                </a:solidFill>
                <a:latin typeface="Poppins" pitchFamily="2" charset="77"/>
                <a:cs typeface="Poppins" pitchFamily="2" charset="77"/>
              </a:rPr>
              <a:t>’s Machinery</a:t>
            </a:r>
            <a:endParaRPr kumimoji="0" lang="en-US" sz="2500" b="0" i="0" u="none" strike="noStrike" kern="1200" cap="none" spc="0" normalizeH="0" baseline="0">
              <a:ln>
                <a:noFill/>
              </a:ln>
              <a:solidFill>
                <a:schemeClr val="bg1"/>
              </a:solidFill>
              <a:effectLst/>
              <a:uLnTx/>
              <a:uFillTx/>
              <a:latin typeface="Poppins" pitchFamily="2" charset="77"/>
              <a:ea typeface="+mn-ea"/>
              <a:cs typeface="Poppins" pitchFamily="2" charset="77"/>
            </a:endParaRPr>
          </a:p>
        </p:txBody>
      </p:sp>
      <p:sp>
        <p:nvSpPr>
          <p:cNvPr id="7" name="Rectángulo 10">
            <a:extLst>
              <a:ext uri="{FF2B5EF4-FFF2-40B4-BE49-F238E27FC236}">
                <a16:creationId xmlns:a16="http://schemas.microsoft.com/office/drawing/2014/main" id="{1BE577EE-DBD2-2BFF-CEC3-D6CF2113F9BB}"/>
              </a:ext>
            </a:extLst>
          </p:cNvPr>
          <p:cNvSpPr/>
          <p:nvPr/>
        </p:nvSpPr>
        <p:spPr>
          <a:xfrm>
            <a:off x="8055900" y="1969300"/>
            <a:ext cx="3470644" cy="861774"/>
          </a:xfrm>
          <a:prstGeom prst="rect">
            <a:avLst/>
          </a:prstGeom>
          <a:solidFill>
            <a:srgbClr val="0070C0"/>
          </a:solid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
                <a:srgbClr val="EB5C30">
                  <a:lumMod val="75000"/>
                </a:srgbClr>
              </a:buClr>
              <a:buSzTx/>
              <a:buFontTx/>
              <a:buNone/>
              <a:tabLst/>
              <a:defRPr/>
            </a:pPr>
            <a:r>
              <a:rPr kumimoji="0" lang="es-ES" sz="2500" i="0" u="none" strike="noStrike" kern="1200" cap="none" spc="0" normalizeH="0" baseline="0" noProof="0">
                <a:ln>
                  <a:noFill/>
                </a:ln>
                <a:solidFill>
                  <a:schemeClr val="bg1"/>
                </a:solidFill>
                <a:effectLst/>
                <a:uLnTx/>
                <a:uFillTx/>
                <a:latin typeface="Poppins" pitchFamily="2" charset="77"/>
                <a:ea typeface="+mn-ea"/>
                <a:cs typeface="Poppins" pitchFamily="2" charset="77"/>
              </a:rPr>
              <a:t>UNDP</a:t>
            </a:r>
          </a:p>
          <a:p>
            <a:pPr marL="0" marR="0" lvl="0" indent="0" algn="ctr" defTabSz="914400" rtl="0" eaLnBrk="1" fontAlgn="auto" latinLnBrk="0" hangingPunct="1">
              <a:lnSpc>
                <a:spcPct val="100000"/>
              </a:lnSpc>
              <a:spcBef>
                <a:spcPts val="0"/>
              </a:spcBef>
              <a:spcAft>
                <a:spcPts val="0"/>
              </a:spcAft>
              <a:buClr>
                <a:srgbClr val="EB5C30">
                  <a:lumMod val="75000"/>
                </a:srgbClr>
              </a:buClr>
              <a:buSzTx/>
              <a:buFontTx/>
              <a:buNone/>
              <a:tabLst/>
              <a:defRPr/>
            </a:pPr>
            <a:endParaRPr kumimoji="0" lang="es-ES" sz="2500" b="0" i="0" u="none" strike="noStrike" kern="1200" cap="none" spc="0" normalizeH="0" baseline="0" noProof="0">
              <a:ln>
                <a:noFill/>
              </a:ln>
              <a:solidFill>
                <a:schemeClr val="bg1"/>
              </a:solidFill>
              <a:effectLst/>
              <a:uLnTx/>
              <a:uFillTx/>
              <a:latin typeface="Poppins" pitchFamily="2" charset="77"/>
              <a:ea typeface="+mn-ea"/>
              <a:cs typeface="Poppins" pitchFamily="2" charset="77"/>
            </a:endParaRPr>
          </a:p>
        </p:txBody>
      </p:sp>
      <p:sp>
        <p:nvSpPr>
          <p:cNvPr id="8" name="Google Shape;333;p19">
            <a:extLst>
              <a:ext uri="{FF2B5EF4-FFF2-40B4-BE49-F238E27FC236}">
                <a16:creationId xmlns:a16="http://schemas.microsoft.com/office/drawing/2014/main" id="{1BF62B2C-BA3E-7B68-F967-2A4E5858B947}"/>
              </a:ext>
            </a:extLst>
          </p:cNvPr>
          <p:cNvSpPr/>
          <p:nvPr/>
        </p:nvSpPr>
        <p:spPr>
          <a:xfrm>
            <a:off x="610489" y="663313"/>
            <a:ext cx="6886822" cy="707886"/>
          </a:xfrm>
          <a:prstGeom prst="rect">
            <a:avLst/>
          </a:prstGeom>
          <a:noFill/>
          <a:ln>
            <a:noFill/>
          </a:ln>
        </p:spPr>
        <p:txBody>
          <a:bodyPr spcFirstLastPara="1" wrap="square" lIns="91425" tIns="45700" rIns="91425" bIns="45700" anchor="t" anchorCtr="0">
            <a:spAutoFit/>
          </a:bodyPr>
          <a:lstStyle/>
          <a:p>
            <a:r>
              <a:rPr lang="en-US" sz="4000">
                <a:solidFill>
                  <a:schemeClr val="accent1">
                    <a:lumMod val="75000"/>
                  </a:schemeClr>
                </a:solidFill>
                <a:latin typeface="Arial"/>
                <a:cs typeface="Arial"/>
              </a:rPr>
              <a:t>Key actors</a:t>
            </a:r>
            <a:endParaRPr lang="es-ES" sz="4000">
              <a:solidFill>
                <a:schemeClr val="accent1">
                  <a:lumMod val="75000"/>
                </a:schemeClr>
              </a:solidFill>
              <a:latin typeface="Arial"/>
              <a:cs typeface="Arial"/>
            </a:endParaRPr>
          </a:p>
        </p:txBody>
      </p:sp>
      <p:sp>
        <p:nvSpPr>
          <p:cNvPr id="12" name="TextBox 11">
            <a:extLst>
              <a:ext uri="{FF2B5EF4-FFF2-40B4-BE49-F238E27FC236}">
                <a16:creationId xmlns:a16="http://schemas.microsoft.com/office/drawing/2014/main" id="{09D75234-CB62-7518-DC37-A06BD5A1E214}"/>
              </a:ext>
            </a:extLst>
          </p:cNvPr>
          <p:cNvSpPr txBox="1"/>
          <p:nvPr/>
        </p:nvSpPr>
        <p:spPr>
          <a:xfrm rot="1529620">
            <a:off x="4226371" y="5507824"/>
            <a:ext cx="2959465" cy="707886"/>
          </a:xfrm>
          <a:prstGeom prst="rect">
            <a:avLst/>
          </a:prstGeom>
          <a:noFill/>
        </p:spPr>
        <p:txBody>
          <a:bodyPr wrap="none" rtlCol="0">
            <a:spAutoFit/>
          </a:bodyPr>
          <a:lstStyle/>
          <a:p>
            <a:r>
              <a:rPr lang="en-US" sz="2000" b="1">
                <a:solidFill>
                  <a:srgbClr val="E8377E"/>
                </a:solidFill>
              </a:rPr>
              <a:t>TORs available for the </a:t>
            </a:r>
          </a:p>
          <a:p>
            <a:r>
              <a:rPr lang="en-US" sz="2000" b="1">
                <a:solidFill>
                  <a:srgbClr val="E8377E"/>
                </a:solidFill>
              </a:rPr>
              <a:t>co-lead institution</a:t>
            </a:r>
          </a:p>
        </p:txBody>
      </p:sp>
    </p:spTree>
    <p:extLst>
      <p:ext uri="{BB962C8B-B14F-4D97-AF65-F5344CB8AC3E}">
        <p14:creationId xmlns:p14="http://schemas.microsoft.com/office/powerpoint/2010/main" val="396682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2"/>
          <p:cNvSpPr txBox="1">
            <a:spLocks noGrp="1"/>
          </p:cNvSpPr>
          <p:nvPr>
            <p:ph type="title" idx="4294967295"/>
          </p:nvPr>
        </p:nvSpPr>
        <p:spPr>
          <a:xfrm>
            <a:off x="558800" y="356556"/>
            <a:ext cx="6160655" cy="804862"/>
          </a:xfrm>
          <a:prstGeom prst="rect">
            <a:avLst/>
          </a:prstGeom>
          <a:noFill/>
          <a:ln>
            <a:noFill/>
          </a:ln>
        </p:spPr>
        <p:txBody>
          <a:bodyPr spcFirstLastPara="1" wrap="square" lIns="91425" tIns="45700" rIns="91425" bIns="45700" anchor="ctr" anchorCtr="0">
            <a:normAutofit fontScale="90000"/>
          </a:bodyPr>
          <a:lstStyle/>
          <a:p>
            <a:pPr lvl="0">
              <a:buClr>
                <a:srgbClr val="1E4E79"/>
              </a:buClr>
              <a:buSzPts val="4000"/>
            </a:pPr>
            <a:r>
              <a:rPr lang="en-GB" sz="4000">
                <a:solidFill>
                  <a:schemeClr val="accent2"/>
                </a:solidFill>
                <a:latin typeface="Poppins"/>
                <a:cs typeface="Poppins"/>
                <a:sym typeface="Poppins"/>
              </a:rPr>
              <a:t>UNDP coordination</a:t>
            </a:r>
            <a:br>
              <a:rPr lang="en-GB" sz="4000">
                <a:solidFill>
                  <a:schemeClr val="accent2"/>
                </a:solidFill>
                <a:latin typeface="Poppins"/>
                <a:cs typeface="Poppins"/>
                <a:sym typeface="Poppins"/>
              </a:rPr>
            </a:br>
            <a:endParaRPr lang="en-GB" sz="4000">
              <a:solidFill>
                <a:schemeClr val="accent2"/>
              </a:solidFill>
              <a:latin typeface="Poppins"/>
              <a:cs typeface="Poppins"/>
              <a:sym typeface="Poppins"/>
            </a:endParaRPr>
          </a:p>
        </p:txBody>
      </p:sp>
      <p:graphicFrame>
        <p:nvGraphicFramePr>
          <p:cNvPr id="4" name="Diagrama 3">
            <a:extLst>
              <a:ext uri="{FF2B5EF4-FFF2-40B4-BE49-F238E27FC236}">
                <a16:creationId xmlns:a16="http://schemas.microsoft.com/office/drawing/2014/main" id="{CFBF8DEE-DA82-D942-B645-D6E255065D86}"/>
              </a:ext>
            </a:extLst>
          </p:cNvPr>
          <p:cNvGraphicFramePr/>
          <p:nvPr>
            <p:extLst>
              <p:ext uri="{D42A27DB-BD31-4B8C-83A1-F6EECF244321}">
                <p14:modId xmlns:p14="http://schemas.microsoft.com/office/powerpoint/2010/main" val="3894595017"/>
              </p:ext>
            </p:extLst>
          </p:nvPr>
        </p:nvGraphicFramePr>
        <p:xfrm>
          <a:off x="3000270" y="1328625"/>
          <a:ext cx="7808352" cy="522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brir corchete 4">
            <a:extLst>
              <a:ext uri="{FF2B5EF4-FFF2-40B4-BE49-F238E27FC236}">
                <a16:creationId xmlns:a16="http://schemas.microsoft.com/office/drawing/2014/main" id="{20CCDDE2-5902-B94E-958E-76982AD35B89}"/>
              </a:ext>
            </a:extLst>
          </p:cNvPr>
          <p:cNvSpPr/>
          <p:nvPr/>
        </p:nvSpPr>
        <p:spPr>
          <a:xfrm>
            <a:off x="2777070" y="1245022"/>
            <a:ext cx="223200" cy="5392800"/>
          </a:xfrm>
          <a:prstGeom prst="leftBracket">
            <a:avLst/>
          </a:prstGeom>
          <a:ln w="92075">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graphicFrame>
        <p:nvGraphicFramePr>
          <p:cNvPr id="7" name="Tabla 7">
            <a:extLst>
              <a:ext uri="{FF2B5EF4-FFF2-40B4-BE49-F238E27FC236}">
                <a16:creationId xmlns:a16="http://schemas.microsoft.com/office/drawing/2014/main" id="{2C2A963C-EAB1-114F-916C-71B4AF13E667}"/>
              </a:ext>
            </a:extLst>
          </p:cNvPr>
          <p:cNvGraphicFramePr>
            <a:graphicFrameLocks noGrp="1"/>
          </p:cNvGraphicFramePr>
          <p:nvPr>
            <p:extLst>
              <p:ext uri="{D42A27DB-BD31-4B8C-83A1-F6EECF244321}">
                <p14:modId xmlns:p14="http://schemas.microsoft.com/office/powerpoint/2010/main" val="1327810891"/>
              </p:ext>
            </p:extLst>
          </p:nvPr>
        </p:nvGraphicFramePr>
        <p:xfrm>
          <a:off x="204725" y="1986299"/>
          <a:ext cx="2218765" cy="2423160"/>
        </p:xfrm>
        <a:graphic>
          <a:graphicData uri="http://schemas.openxmlformats.org/drawingml/2006/table">
            <a:tbl>
              <a:tblPr firstRow="1" bandRow="1">
                <a:tableStyleId>{5C22544A-7EE6-4342-B048-85BDC9FD1C3A}</a:tableStyleId>
              </a:tblPr>
              <a:tblGrid>
                <a:gridCol w="2218765">
                  <a:extLst>
                    <a:ext uri="{9D8B030D-6E8A-4147-A177-3AD203B41FA5}">
                      <a16:colId xmlns:a16="http://schemas.microsoft.com/office/drawing/2014/main" val="2002016979"/>
                    </a:ext>
                  </a:extLst>
                </a:gridCol>
              </a:tblGrid>
              <a:tr h="370840">
                <a:tc>
                  <a:txBody>
                    <a:bodyPr/>
                    <a:lstStyle/>
                    <a:p>
                      <a:pPr algn="ctr"/>
                      <a:r>
                        <a:rPr lang="en-US" sz="3000" b="0" noProof="0" dirty="0">
                          <a:latin typeface="Poppins"/>
                          <a:cs typeface="Poppins"/>
                        </a:rPr>
                        <a:t>UNDP Regional experts</a:t>
                      </a:r>
                    </a:p>
                  </a:txBody>
                  <a:tcPr/>
                </a:tc>
                <a:extLst>
                  <a:ext uri="{0D108BD9-81ED-4DB2-BD59-A6C34878D82A}">
                    <a16:rowId xmlns:a16="http://schemas.microsoft.com/office/drawing/2014/main" val="2394849577"/>
                  </a:ext>
                </a:extLst>
              </a:tr>
              <a:tr h="370840">
                <a:tc>
                  <a:txBody>
                    <a:bodyPr/>
                    <a:lstStyle/>
                    <a:p>
                      <a:pPr algn="ctr"/>
                      <a:r>
                        <a:rPr lang="en-US" sz="1800" b="1" noProof="0" dirty="0">
                          <a:latin typeface="Poppins"/>
                          <a:cs typeface="Poppins"/>
                        </a:rPr>
                        <a:t> </a:t>
                      </a:r>
                      <a:r>
                        <a:rPr lang="en-US" sz="1300" b="0" noProof="0" dirty="0">
                          <a:latin typeface="Poppins"/>
                          <a:cs typeface="Poppins"/>
                        </a:rPr>
                        <a:t>Advises the process</a:t>
                      </a:r>
                    </a:p>
                    <a:p>
                      <a:pPr algn="ctr"/>
                      <a:endParaRPr lang="en-US" sz="1300" b="0" noProof="0">
                        <a:latin typeface="Poppins" pitchFamily="2" charset="77"/>
                        <a:cs typeface="Poppins" pitchFamily="2" charset="77"/>
                      </a:endParaRPr>
                    </a:p>
                    <a:p>
                      <a:pPr algn="ctr"/>
                      <a:r>
                        <a:rPr lang="en-US" sz="1300" b="0" noProof="0" dirty="0">
                          <a:latin typeface="Poppins"/>
                          <a:cs typeface="Poppins"/>
                        </a:rPr>
                        <a:t>Supports implementation</a:t>
                      </a:r>
                    </a:p>
                  </a:txBody>
                  <a:tcPr/>
                </a:tc>
                <a:extLst>
                  <a:ext uri="{0D108BD9-81ED-4DB2-BD59-A6C34878D82A}">
                    <a16:rowId xmlns:a16="http://schemas.microsoft.com/office/drawing/2014/main" val="1780839890"/>
                  </a:ext>
                </a:extLst>
              </a:tr>
            </a:tbl>
          </a:graphicData>
        </a:graphic>
      </p:graphicFrame>
    </p:spTree>
    <p:extLst>
      <p:ext uri="{BB962C8B-B14F-4D97-AF65-F5344CB8AC3E}">
        <p14:creationId xmlns:p14="http://schemas.microsoft.com/office/powerpoint/2010/main" val="4212067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29;p13">
            <a:extLst>
              <a:ext uri="{FF2B5EF4-FFF2-40B4-BE49-F238E27FC236}">
                <a16:creationId xmlns:a16="http://schemas.microsoft.com/office/drawing/2014/main" id="{184F15BA-5519-05AF-6EC2-7212AD9242A2}"/>
              </a:ext>
            </a:extLst>
          </p:cNvPr>
          <p:cNvSpPr txBox="1"/>
          <p:nvPr/>
        </p:nvSpPr>
        <p:spPr>
          <a:xfrm>
            <a:off x="0" y="170409"/>
            <a:ext cx="8918489" cy="5908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3600">
                <a:solidFill>
                  <a:srgbClr val="002060"/>
                </a:solidFill>
                <a:latin typeface="Poppins"/>
                <a:ea typeface="Poppins"/>
                <a:cs typeface="Poppins"/>
                <a:sym typeface="Poppins"/>
              </a:rPr>
              <a:t>The role of the Seal external advisor</a:t>
            </a:r>
            <a:endParaRPr sz="1200">
              <a:solidFill>
                <a:srgbClr val="002060"/>
              </a:solidFill>
            </a:endParaRPr>
          </a:p>
        </p:txBody>
      </p:sp>
      <p:sp>
        <p:nvSpPr>
          <p:cNvPr id="9" name="TextBox 8">
            <a:extLst>
              <a:ext uri="{FF2B5EF4-FFF2-40B4-BE49-F238E27FC236}">
                <a16:creationId xmlns:a16="http://schemas.microsoft.com/office/drawing/2014/main" id="{AEBBD768-9B9E-A5A2-B805-EF106D40B5F0}"/>
              </a:ext>
            </a:extLst>
          </p:cNvPr>
          <p:cNvSpPr txBox="1"/>
          <p:nvPr/>
        </p:nvSpPr>
        <p:spPr>
          <a:xfrm>
            <a:off x="6415971" y="1758690"/>
            <a:ext cx="4692751" cy="1323439"/>
          </a:xfrm>
          <a:prstGeom prst="rect">
            <a:avLst/>
          </a:prstGeom>
          <a:noFill/>
          <a:ln>
            <a:solidFill>
              <a:schemeClr val="accent2"/>
            </a:solidFill>
          </a:ln>
        </p:spPr>
        <p:txBody>
          <a:bodyPr wrap="square" rtlCol="0">
            <a:spAutoFit/>
          </a:bodyPr>
          <a:lstStyle/>
          <a:p>
            <a:pPr>
              <a:spcBef>
                <a:spcPts val="500"/>
              </a:spcBef>
              <a:spcAft>
                <a:spcPts val="500"/>
              </a:spcAft>
            </a:pPr>
            <a:r>
              <a:rPr lang="en-IE" sz="1600">
                <a:solidFill>
                  <a:srgbClr val="002060"/>
                </a:solidFill>
                <a:latin typeface="Poppins" pitchFamily="2" charset="77"/>
                <a:cs typeface="Poppins" pitchFamily="2" charset="77"/>
              </a:rPr>
              <a:t>B. </a:t>
            </a:r>
            <a:r>
              <a:rPr lang="en-IE" sz="1600" b="1">
                <a:solidFill>
                  <a:srgbClr val="002060"/>
                </a:solidFill>
                <a:latin typeface="Poppins" pitchFamily="2" charset="77"/>
                <a:cs typeface="Poppins" pitchFamily="2" charset="77"/>
              </a:rPr>
              <a:t>Participate in all capacity building activities organized by the Gender Equality Seal Team</a:t>
            </a:r>
            <a:r>
              <a:rPr lang="en-IE" sz="1600">
                <a:solidFill>
                  <a:srgbClr val="002060"/>
                </a:solidFill>
                <a:latin typeface="Poppins" pitchFamily="2" charset="77"/>
                <a:cs typeface="Poppins" pitchFamily="2" charset="77"/>
              </a:rPr>
              <a:t>, </a:t>
            </a:r>
            <a:r>
              <a:rPr lang="en-IE" sz="1600">
                <a:latin typeface="Poppins" pitchFamily="2" charset="77"/>
                <a:cs typeface="Poppins" pitchFamily="2" charset="77"/>
              </a:rPr>
              <a:t>necessary for the advisor to provide adequate support to the institutions advised. </a:t>
            </a:r>
          </a:p>
        </p:txBody>
      </p:sp>
      <p:sp>
        <p:nvSpPr>
          <p:cNvPr id="10" name="TextBox 9">
            <a:extLst>
              <a:ext uri="{FF2B5EF4-FFF2-40B4-BE49-F238E27FC236}">
                <a16:creationId xmlns:a16="http://schemas.microsoft.com/office/drawing/2014/main" id="{CCE00A8E-1464-7A16-1BAA-2641A97A31D7}"/>
              </a:ext>
            </a:extLst>
          </p:cNvPr>
          <p:cNvSpPr txBox="1"/>
          <p:nvPr/>
        </p:nvSpPr>
        <p:spPr>
          <a:xfrm>
            <a:off x="6415972" y="3278202"/>
            <a:ext cx="4692752" cy="1323439"/>
          </a:xfrm>
          <a:prstGeom prst="rect">
            <a:avLst/>
          </a:prstGeom>
          <a:noFill/>
          <a:ln>
            <a:solidFill>
              <a:schemeClr val="accent2"/>
            </a:solidFill>
          </a:ln>
        </p:spPr>
        <p:txBody>
          <a:bodyPr wrap="square" rtlCol="0">
            <a:spAutoFit/>
          </a:bodyPr>
          <a:lstStyle/>
          <a:p>
            <a:pPr lvl="0">
              <a:spcBef>
                <a:spcPts val="500"/>
              </a:spcBef>
              <a:spcAft>
                <a:spcPts val="500"/>
              </a:spcAft>
            </a:pPr>
            <a:r>
              <a:rPr lang="en-IE" sz="1600">
                <a:solidFill>
                  <a:srgbClr val="002060"/>
                </a:solidFill>
                <a:latin typeface="Poppins" pitchFamily="2" charset="77"/>
                <a:cs typeface="Poppins" pitchFamily="2" charset="77"/>
              </a:rPr>
              <a:t>C. </a:t>
            </a:r>
            <a:r>
              <a:rPr lang="en-IE" sz="1600" b="1">
                <a:solidFill>
                  <a:srgbClr val="002060"/>
                </a:solidFill>
                <a:latin typeface="Poppins" pitchFamily="2" charset="77"/>
                <a:cs typeface="Poppins" pitchFamily="2" charset="77"/>
              </a:rPr>
              <a:t>Conduct training sessions </a:t>
            </a:r>
            <a:r>
              <a:rPr lang="en-IE" sz="1600">
                <a:latin typeface="Poppins" pitchFamily="2" charset="77"/>
                <a:cs typeface="Poppins" pitchFamily="2" charset="77"/>
              </a:rPr>
              <a:t>on gender equality and the Gender Equality Seal for Public Institutions, to institutional staff, under the coordination of the Global Gender Equality Seal Team.</a:t>
            </a:r>
          </a:p>
        </p:txBody>
      </p:sp>
      <p:sp>
        <p:nvSpPr>
          <p:cNvPr id="11" name="TextBox 10">
            <a:extLst>
              <a:ext uri="{FF2B5EF4-FFF2-40B4-BE49-F238E27FC236}">
                <a16:creationId xmlns:a16="http://schemas.microsoft.com/office/drawing/2014/main" id="{3722F047-7655-BB93-C585-4282303D708D}"/>
              </a:ext>
            </a:extLst>
          </p:cNvPr>
          <p:cNvSpPr txBox="1"/>
          <p:nvPr/>
        </p:nvSpPr>
        <p:spPr>
          <a:xfrm>
            <a:off x="204074" y="1294552"/>
            <a:ext cx="5788953" cy="5047536"/>
          </a:xfrm>
          <a:prstGeom prst="rect">
            <a:avLst/>
          </a:prstGeom>
          <a:solidFill>
            <a:schemeClr val="bg1"/>
          </a:solidFill>
          <a:ln>
            <a:solidFill>
              <a:schemeClr val="accent2"/>
            </a:solidFill>
          </a:ln>
        </p:spPr>
        <p:txBody>
          <a:bodyPr wrap="square" rtlCol="0">
            <a:spAutoFit/>
          </a:bodyPr>
          <a:lstStyle/>
          <a:p>
            <a:pPr lvl="0">
              <a:spcBef>
                <a:spcPts val="500"/>
              </a:spcBef>
              <a:spcAft>
                <a:spcPts val="500"/>
              </a:spcAft>
            </a:pPr>
            <a:r>
              <a:rPr lang="en-IE" sz="1600" b="1">
                <a:solidFill>
                  <a:srgbClr val="002060"/>
                </a:solidFill>
                <a:latin typeface="Poppins" pitchFamily="2" charset="77"/>
                <a:cs typeface="Poppins" pitchFamily="2" charset="77"/>
              </a:rPr>
              <a:t>A. Support MOF/tax administration in the development of the Gender Seal process </a:t>
            </a:r>
            <a:r>
              <a:rPr lang="en-IE" sz="1600">
                <a:latin typeface="Poppins" pitchFamily="2" charset="77"/>
                <a:cs typeface="Poppins" pitchFamily="2" charset="77"/>
              </a:rPr>
              <a:t>throughout all its steps: </a:t>
            </a:r>
          </a:p>
          <a:p>
            <a:pPr lvl="5">
              <a:spcBef>
                <a:spcPts val="500"/>
              </a:spcBef>
              <a:spcAft>
                <a:spcPts val="500"/>
              </a:spcAft>
            </a:pPr>
            <a:r>
              <a:rPr lang="en-IE" sz="1600">
                <a:latin typeface="Poppins" pitchFamily="2" charset="77"/>
                <a:cs typeface="Poppins" pitchFamily="2" charset="77"/>
              </a:rPr>
              <a:t>1) </a:t>
            </a:r>
            <a:r>
              <a:rPr lang="en-IE" sz="1600" b="1">
                <a:solidFill>
                  <a:srgbClr val="00B0F0"/>
                </a:solidFill>
                <a:latin typeface="Poppins" pitchFamily="2" charset="77"/>
                <a:cs typeface="Poppins" pitchFamily="2" charset="77"/>
              </a:rPr>
              <a:t>Online self-assessment baseline</a:t>
            </a:r>
            <a:r>
              <a:rPr lang="en-IE" sz="1600">
                <a:solidFill>
                  <a:srgbClr val="00B0F0"/>
                </a:solidFill>
                <a:latin typeface="Poppins" pitchFamily="2" charset="77"/>
                <a:cs typeface="Poppins" pitchFamily="2" charset="77"/>
              </a:rPr>
              <a:t>: </a:t>
            </a:r>
          </a:p>
          <a:p>
            <a:pPr marL="285750" lvl="6" indent="-285750">
              <a:spcBef>
                <a:spcPts val="500"/>
              </a:spcBef>
              <a:spcAft>
                <a:spcPts val="500"/>
              </a:spcAft>
              <a:buClr>
                <a:schemeClr val="accent2"/>
              </a:buClr>
              <a:buFont typeface="Wingdings" pitchFamily="2" charset="2"/>
              <a:buChar char="ü"/>
            </a:pPr>
            <a:r>
              <a:rPr lang="en-IE" sz="1600">
                <a:latin typeface="Poppins" pitchFamily="2" charset="77"/>
                <a:cs typeface="Poppins" pitchFamily="2" charset="77"/>
              </a:rPr>
              <a:t>Accompany PIs in the implementation of staff surveys and the collection of quantitative data.</a:t>
            </a:r>
          </a:p>
          <a:p>
            <a:pPr marL="285750" lvl="6" indent="-285750">
              <a:spcBef>
                <a:spcPts val="500"/>
              </a:spcBef>
              <a:spcAft>
                <a:spcPts val="500"/>
              </a:spcAft>
              <a:buClr>
                <a:schemeClr val="accent2"/>
              </a:buClr>
              <a:buFont typeface="Wingdings" pitchFamily="2" charset="2"/>
              <a:buChar char="ü"/>
            </a:pPr>
            <a:r>
              <a:rPr lang="en-IE" sz="1600">
                <a:latin typeface="Poppins" pitchFamily="2" charset="77"/>
                <a:cs typeface="Poppins" pitchFamily="2" charset="77"/>
              </a:rPr>
              <a:t>Provide permanent advice and technical assistance to the PI in the collection of evidence.</a:t>
            </a:r>
          </a:p>
          <a:p>
            <a:pPr marL="285750" lvl="6" indent="-285750">
              <a:spcBef>
                <a:spcPts val="500"/>
              </a:spcBef>
              <a:spcAft>
                <a:spcPts val="500"/>
              </a:spcAft>
              <a:buClr>
                <a:schemeClr val="accent2"/>
              </a:buClr>
              <a:buFont typeface="Wingdings" pitchFamily="2" charset="2"/>
              <a:buChar char="ü"/>
            </a:pPr>
            <a:r>
              <a:rPr lang="en-IE" sz="1600">
                <a:latin typeface="Poppins" pitchFamily="2" charset="77"/>
                <a:cs typeface="Poppins" pitchFamily="2" charset="77"/>
              </a:rPr>
              <a:t>Support PIs in the use of the GES online platform</a:t>
            </a:r>
          </a:p>
          <a:p>
            <a:pPr lvl="5">
              <a:spcBef>
                <a:spcPts val="500"/>
              </a:spcBef>
              <a:spcAft>
                <a:spcPts val="500"/>
              </a:spcAft>
            </a:pPr>
            <a:r>
              <a:rPr lang="en-IE" sz="1600">
                <a:latin typeface="Poppins" pitchFamily="2" charset="77"/>
                <a:cs typeface="Poppins" pitchFamily="2" charset="77"/>
              </a:rPr>
              <a:t>2) </a:t>
            </a:r>
            <a:r>
              <a:rPr lang="en-IE" sz="1600" b="1">
                <a:solidFill>
                  <a:srgbClr val="00B0F0"/>
                </a:solidFill>
                <a:latin typeface="Poppins" pitchFamily="2" charset="77"/>
                <a:cs typeface="Poppins" pitchFamily="2" charset="77"/>
              </a:rPr>
              <a:t>Development, implementation, and monitoring of the Action Plan </a:t>
            </a:r>
            <a:r>
              <a:rPr lang="en-IE" sz="1600">
                <a:latin typeface="Poppins" pitchFamily="2" charset="77"/>
                <a:cs typeface="Poppins" pitchFamily="2" charset="77"/>
              </a:rPr>
              <a:t>for Improvement: accompany the development and implementation of the gender equality policy and action plan. </a:t>
            </a:r>
          </a:p>
          <a:p>
            <a:pPr lvl="5">
              <a:spcBef>
                <a:spcPts val="500"/>
              </a:spcBef>
              <a:spcAft>
                <a:spcPts val="500"/>
              </a:spcAft>
            </a:pPr>
            <a:r>
              <a:rPr lang="en-IE" sz="1600">
                <a:latin typeface="Poppins" pitchFamily="2" charset="77"/>
                <a:cs typeface="Poppins" pitchFamily="2" charset="77"/>
              </a:rPr>
              <a:t>3) </a:t>
            </a:r>
            <a:r>
              <a:rPr lang="en-IE" sz="1600" b="1">
                <a:solidFill>
                  <a:srgbClr val="00B0F0"/>
                </a:solidFill>
                <a:latin typeface="Poppins" pitchFamily="2" charset="77"/>
                <a:cs typeface="Poppins" pitchFamily="2" charset="77"/>
              </a:rPr>
              <a:t>Preparation for the external evaluation</a:t>
            </a:r>
            <a:r>
              <a:rPr lang="en-IE" sz="1600">
                <a:latin typeface="Poppins" pitchFamily="2" charset="77"/>
                <a:cs typeface="Poppins" pitchFamily="2" charset="77"/>
              </a:rPr>
              <a:t>: Support the PI in the evaluation process to obtain the Gender Equality Seal, working on the requirements of evidence and necessary documentation of the institution. </a:t>
            </a:r>
          </a:p>
        </p:txBody>
      </p:sp>
      <p:sp>
        <p:nvSpPr>
          <p:cNvPr id="12" name="TextBox 11">
            <a:extLst>
              <a:ext uri="{FF2B5EF4-FFF2-40B4-BE49-F238E27FC236}">
                <a16:creationId xmlns:a16="http://schemas.microsoft.com/office/drawing/2014/main" id="{F60737B9-AD0F-119F-DE82-8482F402C8BE}"/>
              </a:ext>
            </a:extLst>
          </p:cNvPr>
          <p:cNvSpPr txBox="1"/>
          <p:nvPr/>
        </p:nvSpPr>
        <p:spPr>
          <a:xfrm>
            <a:off x="6415971" y="4926316"/>
            <a:ext cx="4692751" cy="584775"/>
          </a:xfrm>
          <a:prstGeom prst="rect">
            <a:avLst/>
          </a:prstGeom>
          <a:noFill/>
          <a:ln>
            <a:solidFill>
              <a:schemeClr val="accent2"/>
            </a:solidFill>
          </a:ln>
        </p:spPr>
        <p:txBody>
          <a:bodyPr wrap="square" rtlCol="0">
            <a:spAutoFit/>
          </a:bodyPr>
          <a:lstStyle/>
          <a:p>
            <a:pPr lvl="0">
              <a:spcBef>
                <a:spcPts val="500"/>
              </a:spcBef>
              <a:spcAft>
                <a:spcPts val="500"/>
              </a:spcAft>
            </a:pPr>
            <a:r>
              <a:rPr lang="en-IE" sz="1600">
                <a:latin typeface="Poppins" pitchFamily="2" charset="77"/>
                <a:cs typeface="Poppins" pitchFamily="2" charset="77"/>
              </a:rPr>
              <a:t>D</a:t>
            </a:r>
            <a:r>
              <a:rPr lang="en-IE" sz="1600">
                <a:solidFill>
                  <a:srgbClr val="002060"/>
                </a:solidFill>
                <a:latin typeface="Poppins" pitchFamily="2" charset="77"/>
                <a:cs typeface="Poppins" pitchFamily="2" charset="77"/>
              </a:rPr>
              <a:t>. Any </a:t>
            </a:r>
            <a:r>
              <a:rPr lang="en-IE" sz="1600" b="1">
                <a:solidFill>
                  <a:srgbClr val="002060"/>
                </a:solidFill>
                <a:latin typeface="Poppins" pitchFamily="2" charset="77"/>
                <a:cs typeface="Poppins" pitchFamily="2" charset="77"/>
              </a:rPr>
              <a:t>other activities </a:t>
            </a:r>
            <a:r>
              <a:rPr lang="en-IE" sz="1600">
                <a:latin typeface="Poppins" pitchFamily="2" charset="77"/>
                <a:cs typeface="Poppins" pitchFamily="2" charset="77"/>
              </a:rPr>
              <a:t>required to ensure support to the participant public institutions.</a:t>
            </a:r>
          </a:p>
        </p:txBody>
      </p:sp>
      <p:sp>
        <p:nvSpPr>
          <p:cNvPr id="3" name="TextBox 2">
            <a:extLst>
              <a:ext uri="{FF2B5EF4-FFF2-40B4-BE49-F238E27FC236}">
                <a16:creationId xmlns:a16="http://schemas.microsoft.com/office/drawing/2014/main" id="{5F1BE9FC-33A2-D3E7-B074-267CAE5009B5}"/>
              </a:ext>
            </a:extLst>
          </p:cNvPr>
          <p:cNvSpPr txBox="1"/>
          <p:nvPr/>
        </p:nvSpPr>
        <p:spPr>
          <a:xfrm rot="1316073">
            <a:off x="3121187" y="2738251"/>
            <a:ext cx="5548824" cy="1569660"/>
          </a:xfrm>
          <a:prstGeom prst="rect">
            <a:avLst/>
          </a:prstGeom>
          <a:solidFill>
            <a:schemeClr val="bg1"/>
          </a:solidFill>
        </p:spPr>
        <p:txBody>
          <a:bodyPr wrap="square" rtlCol="0">
            <a:spAutoFit/>
          </a:bodyPr>
          <a:lstStyle/>
          <a:p>
            <a:r>
              <a:rPr lang="en-US" sz="4800" b="1">
                <a:solidFill>
                  <a:srgbClr val="E8377E"/>
                </a:solidFill>
              </a:rPr>
              <a:t>TOR template has been shared!</a:t>
            </a:r>
          </a:p>
        </p:txBody>
      </p:sp>
    </p:spTree>
    <p:extLst>
      <p:ext uri="{BB962C8B-B14F-4D97-AF65-F5344CB8AC3E}">
        <p14:creationId xmlns:p14="http://schemas.microsoft.com/office/powerpoint/2010/main" val="78453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26"/>
          <p:cNvSpPr txBox="1"/>
          <p:nvPr/>
        </p:nvSpPr>
        <p:spPr>
          <a:xfrm>
            <a:off x="1177214" y="2669318"/>
            <a:ext cx="10515613" cy="21441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1E4E79"/>
              </a:buClr>
              <a:buSzPct val="100000"/>
              <a:buFont typeface="Poppins"/>
              <a:buNone/>
            </a:pPr>
            <a:r>
              <a:rPr lang="en-GB" sz="5000" b="1">
                <a:solidFill>
                  <a:schemeClr val="bg1"/>
                </a:solidFill>
                <a:latin typeface="Poppins"/>
                <a:ea typeface="Poppins"/>
                <a:cs typeface="Poppins"/>
                <a:sym typeface="Poppins"/>
              </a:rPr>
              <a:t>Seal Branding Guidelines</a:t>
            </a:r>
          </a:p>
        </p:txBody>
      </p:sp>
    </p:spTree>
    <p:extLst>
      <p:ext uri="{BB962C8B-B14F-4D97-AF65-F5344CB8AC3E}">
        <p14:creationId xmlns:p14="http://schemas.microsoft.com/office/powerpoint/2010/main" val="2581514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9;p28">
            <a:extLst>
              <a:ext uri="{FF2B5EF4-FFF2-40B4-BE49-F238E27FC236}">
                <a16:creationId xmlns:a16="http://schemas.microsoft.com/office/drawing/2014/main" id="{42D59AA0-6358-5FD2-8E80-50B12A3B76F8}"/>
              </a:ext>
            </a:extLst>
          </p:cNvPr>
          <p:cNvSpPr txBox="1"/>
          <p:nvPr/>
        </p:nvSpPr>
        <p:spPr>
          <a:xfrm>
            <a:off x="311159" y="382965"/>
            <a:ext cx="6980519" cy="66172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rgbClr val="1E4E79"/>
                </a:solidFill>
                <a:latin typeface="Poppins"/>
                <a:ea typeface="Poppins"/>
                <a:cs typeface="Poppins"/>
                <a:sym typeface="Poppins"/>
              </a:rPr>
              <a:t>Seal branding</a:t>
            </a:r>
            <a:endParaRPr/>
          </a:p>
        </p:txBody>
      </p:sp>
      <p:pic>
        <p:nvPicPr>
          <p:cNvPr id="3" name="Picture 2" descr="Logo&#10;&#10;Description automatically generated with medium confidence">
            <a:extLst>
              <a:ext uri="{FF2B5EF4-FFF2-40B4-BE49-F238E27FC236}">
                <a16:creationId xmlns:a16="http://schemas.microsoft.com/office/drawing/2014/main" id="{AA9639F0-3BB8-FB24-3A1C-1C90207229EF}"/>
              </a:ext>
            </a:extLst>
          </p:cNvPr>
          <p:cNvPicPr>
            <a:picLocks noChangeAspect="1"/>
          </p:cNvPicPr>
          <p:nvPr/>
        </p:nvPicPr>
        <p:blipFill>
          <a:blip r:embed="rId3"/>
          <a:stretch>
            <a:fillRect/>
          </a:stretch>
        </p:blipFill>
        <p:spPr>
          <a:xfrm>
            <a:off x="311158" y="1265274"/>
            <a:ext cx="5800713" cy="3072810"/>
          </a:xfrm>
          <a:prstGeom prst="rect">
            <a:avLst/>
          </a:prstGeom>
        </p:spPr>
      </p:pic>
      <p:pic>
        <p:nvPicPr>
          <p:cNvPr id="4" name="Picture 3" descr="A picture containing qr code&#10;&#10;Description automatically generated">
            <a:extLst>
              <a:ext uri="{FF2B5EF4-FFF2-40B4-BE49-F238E27FC236}">
                <a16:creationId xmlns:a16="http://schemas.microsoft.com/office/drawing/2014/main" id="{91277294-E0D8-BCC0-F3D1-6DCE67644928}"/>
              </a:ext>
            </a:extLst>
          </p:cNvPr>
          <p:cNvPicPr>
            <a:picLocks noChangeAspect="1"/>
          </p:cNvPicPr>
          <p:nvPr/>
        </p:nvPicPr>
        <p:blipFill>
          <a:blip r:embed="rId4"/>
          <a:stretch>
            <a:fillRect/>
          </a:stretch>
        </p:blipFill>
        <p:spPr>
          <a:xfrm>
            <a:off x="6251944" y="1394277"/>
            <a:ext cx="5053151" cy="2948028"/>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FBA68266-7F4B-5941-6BC5-8D8E3A843242}"/>
              </a:ext>
            </a:extLst>
          </p:cNvPr>
          <p:cNvPicPr>
            <a:picLocks noChangeAspect="1"/>
          </p:cNvPicPr>
          <p:nvPr/>
        </p:nvPicPr>
        <p:blipFill>
          <a:blip r:embed="rId5"/>
          <a:stretch>
            <a:fillRect/>
          </a:stretch>
        </p:blipFill>
        <p:spPr>
          <a:xfrm>
            <a:off x="2209800" y="4426098"/>
            <a:ext cx="6537158" cy="2020528"/>
          </a:xfrm>
          <a:prstGeom prst="rect">
            <a:avLst/>
          </a:prstGeom>
        </p:spPr>
      </p:pic>
    </p:spTree>
    <p:extLst>
      <p:ext uri="{BB962C8B-B14F-4D97-AF65-F5344CB8AC3E}">
        <p14:creationId xmlns:p14="http://schemas.microsoft.com/office/powerpoint/2010/main" val="2586475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9;p28">
            <a:extLst>
              <a:ext uri="{FF2B5EF4-FFF2-40B4-BE49-F238E27FC236}">
                <a16:creationId xmlns:a16="http://schemas.microsoft.com/office/drawing/2014/main" id="{C8CC20ED-FE96-2EBB-4161-306B40145D4E}"/>
              </a:ext>
            </a:extLst>
          </p:cNvPr>
          <p:cNvSpPr txBox="1"/>
          <p:nvPr/>
        </p:nvSpPr>
        <p:spPr>
          <a:xfrm>
            <a:off x="311159" y="382965"/>
            <a:ext cx="6980519" cy="66172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rgbClr val="1E4E79"/>
                </a:solidFill>
                <a:latin typeface="Poppins"/>
                <a:ea typeface="Poppins"/>
                <a:cs typeface="Poppins"/>
                <a:sym typeface="Poppins"/>
              </a:rPr>
              <a:t>Seal branding (ii)</a:t>
            </a:r>
            <a:endParaRPr/>
          </a:p>
        </p:txBody>
      </p:sp>
      <p:pic>
        <p:nvPicPr>
          <p:cNvPr id="3" name="Picture 2" descr="Graphical user interface&#10;&#10;Description automatically generated with low confidence">
            <a:extLst>
              <a:ext uri="{FF2B5EF4-FFF2-40B4-BE49-F238E27FC236}">
                <a16:creationId xmlns:a16="http://schemas.microsoft.com/office/drawing/2014/main" id="{5317CEE7-50DE-73DA-52A1-DBD0274F2523}"/>
              </a:ext>
            </a:extLst>
          </p:cNvPr>
          <p:cNvPicPr>
            <a:picLocks noChangeAspect="1"/>
          </p:cNvPicPr>
          <p:nvPr/>
        </p:nvPicPr>
        <p:blipFill>
          <a:blip r:embed="rId2"/>
          <a:stretch>
            <a:fillRect/>
          </a:stretch>
        </p:blipFill>
        <p:spPr>
          <a:xfrm>
            <a:off x="103792" y="1818196"/>
            <a:ext cx="5681747" cy="3687118"/>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CB8FA92C-D059-CD7C-F784-5C3E43931713}"/>
              </a:ext>
            </a:extLst>
          </p:cNvPr>
          <p:cNvPicPr>
            <a:picLocks noChangeAspect="1"/>
          </p:cNvPicPr>
          <p:nvPr/>
        </p:nvPicPr>
        <p:blipFill>
          <a:blip r:embed="rId3"/>
          <a:stretch>
            <a:fillRect/>
          </a:stretch>
        </p:blipFill>
        <p:spPr>
          <a:xfrm>
            <a:off x="6406462" y="1818196"/>
            <a:ext cx="5681747" cy="3221608"/>
          </a:xfrm>
          <a:prstGeom prst="rect">
            <a:avLst/>
          </a:prstGeom>
        </p:spPr>
      </p:pic>
    </p:spTree>
    <p:extLst>
      <p:ext uri="{BB962C8B-B14F-4D97-AF65-F5344CB8AC3E}">
        <p14:creationId xmlns:p14="http://schemas.microsoft.com/office/powerpoint/2010/main" val="1743861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5"/>
          <p:cNvPicPr preferRelativeResize="0"/>
          <p:nvPr/>
        </p:nvPicPr>
        <p:blipFill rotWithShape="1">
          <a:blip r:embed="rId3">
            <a:alphaModFix/>
          </a:blip>
          <a:srcRect/>
          <a:stretch/>
        </p:blipFill>
        <p:spPr>
          <a:xfrm>
            <a:off x="4955628" y="0"/>
            <a:ext cx="7236372" cy="6858000"/>
          </a:xfrm>
          <a:prstGeom prst="rect">
            <a:avLst/>
          </a:prstGeom>
          <a:noFill/>
          <a:ln>
            <a:noFill/>
          </a:ln>
        </p:spPr>
      </p:pic>
      <p:sp>
        <p:nvSpPr>
          <p:cNvPr id="517" name="Google Shape;517;p35"/>
          <p:cNvSpPr txBox="1"/>
          <p:nvPr/>
        </p:nvSpPr>
        <p:spPr>
          <a:xfrm>
            <a:off x="424102" y="5077090"/>
            <a:ext cx="4190851" cy="1070973"/>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120000"/>
              </a:lnSpc>
              <a:spcBef>
                <a:spcPts val="0"/>
              </a:spcBef>
              <a:spcAft>
                <a:spcPts val="0"/>
              </a:spcAft>
              <a:buClr>
                <a:srgbClr val="000000"/>
              </a:buClr>
              <a:buSzPct val="100000"/>
              <a:buFont typeface="Calibri"/>
              <a:buNone/>
            </a:pPr>
            <a:br>
              <a:rPr lang="en-GB" sz="3200">
                <a:solidFill>
                  <a:srgbClr val="000000"/>
                </a:solidFill>
                <a:latin typeface="Calibri"/>
                <a:ea typeface="Calibri"/>
                <a:cs typeface="Calibri"/>
                <a:sym typeface="Calibri"/>
              </a:rPr>
            </a:br>
            <a:endParaRPr sz="3200">
              <a:solidFill>
                <a:srgbClr val="000000"/>
              </a:solidFill>
              <a:latin typeface="Calibri"/>
              <a:ea typeface="Calibri"/>
              <a:cs typeface="Calibri"/>
              <a:sym typeface="Calibri"/>
            </a:endParaRPr>
          </a:p>
        </p:txBody>
      </p:sp>
      <p:pic>
        <p:nvPicPr>
          <p:cNvPr id="518" name="Google Shape;518;p35"/>
          <p:cNvPicPr preferRelativeResize="0"/>
          <p:nvPr/>
        </p:nvPicPr>
        <p:blipFill rotWithShape="1">
          <a:blip r:embed="rId4">
            <a:alphaModFix/>
          </a:blip>
          <a:srcRect/>
          <a:stretch/>
        </p:blipFill>
        <p:spPr>
          <a:xfrm>
            <a:off x="11380731" y="207165"/>
            <a:ext cx="556436" cy="1126960"/>
          </a:xfrm>
          <a:prstGeom prst="rect">
            <a:avLst/>
          </a:prstGeom>
          <a:noFill/>
          <a:ln>
            <a:noFill/>
          </a:ln>
        </p:spPr>
      </p:pic>
      <p:sp>
        <p:nvSpPr>
          <p:cNvPr id="519" name="Google Shape;519;p35"/>
          <p:cNvSpPr txBox="1">
            <a:spLocks noGrp="1"/>
          </p:cNvSpPr>
          <p:nvPr>
            <p:ph idx="1"/>
          </p:nvPr>
        </p:nvSpPr>
        <p:spPr>
          <a:xfrm>
            <a:off x="604543" y="5192890"/>
            <a:ext cx="3829968" cy="955174"/>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lnSpc>
                <a:spcPct val="90000"/>
              </a:lnSpc>
              <a:spcBef>
                <a:spcPts val="0"/>
              </a:spcBef>
              <a:spcAft>
                <a:spcPts val="0"/>
              </a:spcAft>
              <a:buClr>
                <a:schemeClr val="dk1"/>
              </a:buClr>
              <a:buSzPct val="100000"/>
              <a:buNone/>
            </a:pPr>
            <a:endParaRPr sz="3500" b="1"/>
          </a:p>
          <a:p>
            <a:pPr marL="0" lvl="0" indent="0" algn="ctr" rtl="0">
              <a:lnSpc>
                <a:spcPct val="90000"/>
              </a:lnSpc>
              <a:spcBef>
                <a:spcPts val="1000"/>
              </a:spcBef>
              <a:spcAft>
                <a:spcPts val="0"/>
              </a:spcAft>
              <a:buClr>
                <a:srgbClr val="1E4E79"/>
              </a:buClr>
              <a:buSzPct val="100000"/>
              <a:buNone/>
            </a:pPr>
            <a:r>
              <a:rPr lang="en-GB" sz="8000" b="1">
                <a:solidFill>
                  <a:srgbClr val="1E4E79"/>
                </a:solidFill>
              </a:rPr>
              <a:t>Thanks!</a:t>
            </a:r>
            <a:endParaRPr/>
          </a:p>
        </p:txBody>
      </p:sp>
      <p:pic>
        <p:nvPicPr>
          <p:cNvPr id="520" name="Google Shape;520;p35" descr="Texto&#10;&#10;Descripción generada automáticamente con confianza baja"/>
          <p:cNvPicPr preferRelativeResize="0"/>
          <p:nvPr/>
        </p:nvPicPr>
        <p:blipFill rotWithShape="1">
          <a:blip r:embed="rId5">
            <a:alphaModFix/>
          </a:blip>
          <a:srcRect/>
          <a:stretch/>
        </p:blipFill>
        <p:spPr>
          <a:xfrm>
            <a:off x="956440" y="1697920"/>
            <a:ext cx="3321270" cy="33212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631065" y="1710445"/>
            <a:ext cx="9150330" cy="4685858"/>
          </a:xfrm>
          <a:prstGeom prst="rect">
            <a:avLst/>
          </a:prstGeom>
          <a:noFill/>
          <a:ln>
            <a:noFill/>
          </a:ln>
        </p:spPr>
        <p:txBody>
          <a:bodyPr spcFirstLastPara="1" wrap="square" lIns="91425" tIns="45700" rIns="91425" bIns="45700" anchor="t" anchorCtr="0">
            <a:spAutoFit/>
          </a:bodyPr>
          <a:lstStyle/>
          <a:p>
            <a:endParaRPr lang="en-US" sz="1800">
              <a:latin typeface="Poppins" pitchFamily="2" charset="77"/>
              <a:cs typeface="Poppins" pitchFamily="2" charset="77"/>
            </a:endParaRPr>
          </a:p>
          <a:p>
            <a:endParaRPr lang="en-US" sz="1800">
              <a:latin typeface="Poppins" pitchFamily="2" charset="77"/>
              <a:cs typeface="Poppins" pitchFamily="2" charset="77"/>
            </a:endParaRPr>
          </a:p>
          <a:p>
            <a:pPr marL="342900" indent="-342900">
              <a:buFont typeface="Arial" panose="020B0604020202020204" pitchFamily="34" charset="0"/>
              <a:buChar char="•"/>
            </a:pPr>
            <a:r>
              <a:rPr lang="en-US" sz="2200" dirty="0">
                <a:solidFill>
                  <a:srgbClr val="002060"/>
                </a:solidFill>
                <a:latin typeface="Poppins"/>
                <a:cs typeface="Poppins"/>
              </a:rPr>
              <a:t>UNDP CO, regional and global experts (gender, governance, tax, finance, …)</a:t>
            </a:r>
          </a:p>
          <a:p>
            <a:endParaRPr lang="en-US" sz="2200" dirty="0">
              <a:solidFill>
                <a:srgbClr val="002060"/>
              </a:solidFill>
              <a:latin typeface="Poppins"/>
              <a:cs typeface="Poppins"/>
            </a:endParaRPr>
          </a:p>
          <a:p>
            <a:pPr marL="342900" indent="-342900">
              <a:buFont typeface="Arial" panose="020B0604020202020204" pitchFamily="34" charset="0"/>
              <a:buChar char="•"/>
            </a:pPr>
            <a:r>
              <a:rPr lang="en-US" sz="2200" dirty="0">
                <a:solidFill>
                  <a:srgbClr val="002060"/>
                </a:solidFill>
                <a:latin typeface="Poppins"/>
                <a:cs typeface="Poppins"/>
              </a:rPr>
              <a:t>Consultants and advisors supporting Seal implementation in public institutions</a:t>
            </a:r>
          </a:p>
          <a:p>
            <a:pPr marL="342900" indent="-342900">
              <a:buFont typeface="Arial" panose="020B0604020202020204" pitchFamily="34" charset="0"/>
              <a:buChar char="•"/>
            </a:pPr>
            <a:endParaRPr lang="en-US" sz="2200">
              <a:solidFill>
                <a:srgbClr val="002060"/>
              </a:solidFill>
              <a:latin typeface="Poppins" pitchFamily="2" charset="77"/>
              <a:cs typeface="Poppins" pitchFamily="2" charset="77"/>
            </a:endParaRPr>
          </a:p>
          <a:p>
            <a:pPr marL="342900" indent="-342900">
              <a:buFont typeface="Arial" panose="020B0604020202020204" pitchFamily="34" charset="0"/>
              <a:buChar char="•"/>
            </a:pPr>
            <a:r>
              <a:rPr lang="en-US" sz="2200" dirty="0">
                <a:solidFill>
                  <a:srgbClr val="002060"/>
                </a:solidFill>
                <a:latin typeface="Poppins"/>
                <a:cs typeface="Poppins"/>
              </a:rPr>
              <a:t>Members of the Gender Equality Committees of public institutions that are implementing the Seal</a:t>
            </a:r>
          </a:p>
          <a:p>
            <a:pPr marL="342900" indent="-342900">
              <a:buFont typeface="Arial" panose="020B0604020202020204" pitchFamily="34" charset="0"/>
              <a:buChar char="•"/>
            </a:pPr>
            <a:endParaRPr lang="en-US" sz="2200">
              <a:solidFill>
                <a:srgbClr val="002060"/>
              </a:solidFill>
              <a:latin typeface="Poppins" pitchFamily="2" charset="77"/>
              <a:cs typeface="Poppins" pitchFamily="2" charset="77"/>
            </a:endParaRPr>
          </a:p>
          <a:p>
            <a:pPr marL="342900" indent="-342900">
              <a:buFont typeface="Arial" panose="020B0604020202020204" pitchFamily="34" charset="0"/>
              <a:buChar char="•"/>
            </a:pPr>
            <a:r>
              <a:rPr lang="en-US" sz="2200" dirty="0">
                <a:solidFill>
                  <a:srgbClr val="002060"/>
                </a:solidFill>
                <a:latin typeface="Poppins"/>
                <a:cs typeface="Poppins"/>
              </a:rPr>
              <a:t>Other if considered</a:t>
            </a:r>
          </a:p>
          <a:p>
            <a:pPr marL="342900" marR="0" lvl="0" indent="-152400" algn="l" rtl="0">
              <a:spcBef>
                <a:spcPts val="1500"/>
              </a:spcBef>
              <a:spcAft>
                <a:spcPts val="0"/>
              </a:spcAft>
              <a:buClr>
                <a:srgbClr val="00B0F0"/>
              </a:buClr>
              <a:buSzPts val="3000"/>
              <a:buFont typeface="Noto Sans Symbols"/>
              <a:buNone/>
            </a:pPr>
            <a:endParaRPr sz="3000" b="1" i="0" u="none" strike="noStrike" cap="none">
              <a:solidFill>
                <a:srgbClr val="1F3864"/>
              </a:solidFill>
              <a:latin typeface="Poppins"/>
              <a:ea typeface="Poppins"/>
              <a:cs typeface="Poppins"/>
              <a:sym typeface="Poppins"/>
            </a:endParaRPr>
          </a:p>
        </p:txBody>
      </p:sp>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chemeClr val="accent2"/>
                </a:solidFill>
                <a:latin typeface="Poppins"/>
                <a:cs typeface="Poppins"/>
                <a:sym typeface="Poppins"/>
              </a:rPr>
              <a:t>Target audience &amp; participants</a:t>
            </a:r>
            <a:endParaRPr>
              <a:solidFill>
                <a:schemeClr val="accent2"/>
              </a:solidFill>
            </a:endParaRPr>
          </a:p>
        </p:txBody>
      </p:sp>
    </p:spTree>
    <p:extLst>
      <p:ext uri="{BB962C8B-B14F-4D97-AF65-F5344CB8AC3E}">
        <p14:creationId xmlns:p14="http://schemas.microsoft.com/office/powerpoint/2010/main" val="360169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p:nvPr/>
        </p:nvSpPr>
        <p:spPr>
          <a:xfrm>
            <a:off x="726261" y="1433478"/>
            <a:ext cx="11465739" cy="6363240"/>
          </a:xfrm>
          <a:prstGeom prst="rect">
            <a:avLst/>
          </a:prstGeom>
          <a:noFill/>
          <a:ln>
            <a:noFill/>
          </a:ln>
        </p:spPr>
        <p:txBody>
          <a:bodyPr spcFirstLastPara="1" wrap="square" lIns="91425" tIns="45700" rIns="91425" bIns="45700" anchor="t" anchorCtr="0">
            <a:spAutoFit/>
          </a:bodyPr>
          <a:lstStyle/>
          <a:p>
            <a:endParaRPr lang="en-US" sz="2200">
              <a:solidFill>
                <a:schemeClr val="accent5">
                  <a:lumMod val="50000"/>
                </a:schemeClr>
              </a:solidFill>
              <a:latin typeface="Poppins" pitchFamily="2" charset="77"/>
              <a:cs typeface="Poppins" pitchFamily="2" charset="77"/>
            </a:endParaRPr>
          </a:p>
          <a:p>
            <a:pPr marL="342900" lvl="0" indent="-342900">
              <a:spcBef>
                <a:spcPts val="300"/>
              </a:spcBef>
              <a:spcAft>
                <a:spcPts val="300"/>
              </a:spcAft>
              <a:buClr>
                <a:srgbClr val="C0504D"/>
              </a:buClr>
              <a:buFont typeface="Courier New" panose="02070309020205020404" pitchFamily="49" charset="0"/>
              <a:buChar char="o"/>
            </a:pPr>
            <a:r>
              <a:rPr lang="en-US" sz="2200">
                <a:solidFill>
                  <a:schemeClr val="accent5">
                    <a:lumMod val="50000"/>
                  </a:schemeClr>
                </a:solidFill>
                <a:latin typeface="Poppins" pitchFamily="2" charset="77"/>
                <a:cs typeface="Poppins" pitchFamily="2" charset="77"/>
              </a:rPr>
              <a:t>4 webinars, 1.5 hours each</a:t>
            </a:r>
          </a:p>
          <a:p>
            <a:pPr lvl="0">
              <a:spcBef>
                <a:spcPts val="300"/>
              </a:spcBef>
              <a:spcAft>
                <a:spcPts val="300"/>
              </a:spcAft>
              <a:buClr>
                <a:srgbClr val="C0504D"/>
              </a:buClr>
            </a:pPr>
            <a:endParaRPr lang="es-ES" sz="2200">
              <a:solidFill>
                <a:schemeClr val="accent5">
                  <a:lumMod val="50000"/>
                </a:schemeClr>
              </a:solidFill>
              <a:latin typeface="Poppins" pitchFamily="2" charset="77"/>
              <a:cs typeface="Poppins" pitchFamily="2" charset="77"/>
            </a:endParaRPr>
          </a:p>
          <a:p>
            <a:pPr marL="342900" lvl="0" indent="-342900">
              <a:spcBef>
                <a:spcPts val="300"/>
              </a:spcBef>
              <a:spcAft>
                <a:spcPts val="300"/>
              </a:spcAft>
              <a:buClr>
                <a:srgbClr val="C0504D"/>
              </a:buClr>
              <a:buFont typeface="Courier New" panose="02070309020205020404" pitchFamily="49" charset="0"/>
              <a:buChar char="o"/>
            </a:pPr>
            <a:r>
              <a:rPr lang="en-US" sz="2200">
                <a:solidFill>
                  <a:schemeClr val="accent5">
                    <a:lumMod val="50000"/>
                  </a:schemeClr>
                </a:solidFill>
                <a:latin typeface="Poppins" pitchFamily="2" charset="77"/>
                <a:cs typeface="Poppins" pitchFamily="2" charset="77"/>
              </a:rPr>
              <a:t>Timing:</a:t>
            </a:r>
          </a:p>
          <a:p>
            <a:pPr marL="342900" lvl="6" indent="-342900">
              <a:spcBef>
                <a:spcPts val="300"/>
              </a:spcBef>
              <a:spcAft>
                <a:spcPts val="300"/>
              </a:spcAft>
              <a:buClr>
                <a:srgbClr val="C0504D"/>
              </a:buClr>
              <a:buFontTx/>
              <a:buChar char="-"/>
            </a:pPr>
            <a:r>
              <a:rPr lang="en-US" sz="2200">
                <a:solidFill>
                  <a:schemeClr val="accent5">
                    <a:lumMod val="50000"/>
                  </a:schemeClr>
                </a:solidFill>
                <a:latin typeface="Poppins" pitchFamily="2" charset="77"/>
                <a:cs typeface="Poppins" pitchFamily="2" charset="77"/>
              </a:rPr>
              <a:t>Tuesdays 7</a:t>
            </a:r>
            <a:r>
              <a:rPr lang="en-US" sz="2200" baseline="30000">
                <a:solidFill>
                  <a:schemeClr val="accent5">
                    <a:lumMod val="50000"/>
                  </a:schemeClr>
                </a:solidFill>
                <a:latin typeface="Poppins" pitchFamily="2" charset="77"/>
                <a:cs typeface="Poppins" pitchFamily="2" charset="77"/>
              </a:rPr>
              <a:t>th</a:t>
            </a:r>
            <a:r>
              <a:rPr lang="en-US" sz="2200">
                <a:solidFill>
                  <a:schemeClr val="accent5">
                    <a:lumMod val="50000"/>
                  </a:schemeClr>
                </a:solidFill>
                <a:latin typeface="Poppins" pitchFamily="2" charset="77"/>
                <a:cs typeface="Poppins" pitchFamily="2" charset="77"/>
              </a:rPr>
              <a:t> and 14</a:t>
            </a:r>
            <a:r>
              <a:rPr lang="en-US" sz="2200" baseline="30000">
                <a:solidFill>
                  <a:schemeClr val="accent5">
                    <a:lumMod val="50000"/>
                  </a:schemeClr>
                </a:solidFill>
                <a:latin typeface="Poppins" pitchFamily="2" charset="77"/>
                <a:cs typeface="Poppins" pitchFamily="2" charset="77"/>
              </a:rPr>
              <a:t>th</a:t>
            </a:r>
            <a:r>
              <a:rPr lang="en-US" sz="2200">
                <a:solidFill>
                  <a:schemeClr val="accent5">
                    <a:lumMod val="50000"/>
                  </a:schemeClr>
                </a:solidFill>
                <a:latin typeface="Poppins" pitchFamily="2" charset="77"/>
                <a:cs typeface="Poppins" pitchFamily="2" charset="77"/>
              </a:rPr>
              <a:t> May</a:t>
            </a:r>
          </a:p>
          <a:p>
            <a:pPr marL="342900" lvl="6" indent="-342900">
              <a:spcBef>
                <a:spcPts val="300"/>
              </a:spcBef>
              <a:spcAft>
                <a:spcPts val="300"/>
              </a:spcAft>
              <a:buClr>
                <a:srgbClr val="C0504D"/>
              </a:buClr>
              <a:buFontTx/>
              <a:buChar char="-"/>
            </a:pPr>
            <a:r>
              <a:rPr lang="en-US" sz="2200">
                <a:solidFill>
                  <a:schemeClr val="accent5">
                    <a:lumMod val="50000"/>
                  </a:schemeClr>
                </a:solidFill>
                <a:latin typeface="Poppins" pitchFamily="2" charset="77"/>
                <a:cs typeface="Poppins" pitchFamily="2" charset="77"/>
              </a:rPr>
              <a:t>Thursday 9</a:t>
            </a:r>
            <a:r>
              <a:rPr lang="en-US" sz="2200" baseline="30000">
                <a:solidFill>
                  <a:schemeClr val="accent5">
                    <a:lumMod val="50000"/>
                  </a:schemeClr>
                </a:solidFill>
                <a:latin typeface="Poppins" pitchFamily="2" charset="77"/>
                <a:cs typeface="Poppins" pitchFamily="2" charset="77"/>
              </a:rPr>
              <a:t>th</a:t>
            </a:r>
            <a:r>
              <a:rPr lang="en-US" sz="2200">
                <a:solidFill>
                  <a:schemeClr val="accent5">
                    <a:lumMod val="50000"/>
                  </a:schemeClr>
                </a:solidFill>
                <a:latin typeface="Poppins" pitchFamily="2" charset="77"/>
                <a:cs typeface="Poppins" pitchFamily="2" charset="77"/>
              </a:rPr>
              <a:t> and 16</a:t>
            </a:r>
            <a:r>
              <a:rPr lang="en-US" sz="2200" baseline="30000">
                <a:solidFill>
                  <a:schemeClr val="accent5">
                    <a:lumMod val="50000"/>
                  </a:schemeClr>
                </a:solidFill>
                <a:latin typeface="Poppins" pitchFamily="2" charset="77"/>
                <a:cs typeface="Poppins" pitchFamily="2" charset="77"/>
              </a:rPr>
              <a:t>th</a:t>
            </a:r>
            <a:r>
              <a:rPr lang="en-US" sz="2200">
                <a:solidFill>
                  <a:schemeClr val="accent5">
                    <a:lumMod val="50000"/>
                  </a:schemeClr>
                </a:solidFill>
                <a:latin typeface="Poppins" pitchFamily="2" charset="77"/>
                <a:cs typeface="Poppins" pitchFamily="2" charset="77"/>
              </a:rPr>
              <a:t> </a:t>
            </a:r>
          </a:p>
          <a:p>
            <a:pPr marL="342900" lvl="6" indent="-342900">
              <a:spcBef>
                <a:spcPts val="300"/>
              </a:spcBef>
              <a:spcAft>
                <a:spcPts val="300"/>
              </a:spcAft>
              <a:buClr>
                <a:srgbClr val="C0504D"/>
              </a:buClr>
              <a:buFontTx/>
              <a:buChar char="-"/>
            </a:pPr>
            <a:r>
              <a:rPr lang="en-US" sz="2200">
                <a:solidFill>
                  <a:schemeClr val="accent5">
                    <a:lumMod val="50000"/>
                  </a:schemeClr>
                </a:solidFill>
                <a:latin typeface="Poppins" pitchFamily="2" charset="77"/>
                <a:cs typeface="Poppins" pitchFamily="2" charset="77"/>
              </a:rPr>
              <a:t>7- 8.30 AM EDT</a:t>
            </a:r>
          </a:p>
          <a:p>
            <a:pPr>
              <a:spcBef>
                <a:spcPts val="300"/>
              </a:spcBef>
              <a:spcAft>
                <a:spcPts val="300"/>
              </a:spcAft>
              <a:buClr>
                <a:srgbClr val="C0504D"/>
              </a:buClr>
            </a:pPr>
            <a:r>
              <a:rPr lang="en-US" sz="2000" b="1" i="1">
                <a:solidFill>
                  <a:schemeClr val="accent5">
                    <a:lumMod val="50000"/>
                  </a:schemeClr>
                </a:solidFill>
                <a:latin typeface="Poppins" pitchFamily="2" charset="77"/>
                <a:cs typeface="Poppins" pitchFamily="2" charset="77"/>
              </a:rPr>
              <a:t>Bonus Q&amp;A session in early June subject to demand</a:t>
            </a:r>
          </a:p>
          <a:p>
            <a:pPr marL="342900" lvl="0" indent="-342900">
              <a:spcBef>
                <a:spcPts val="300"/>
              </a:spcBef>
              <a:spcAft>
                <a:spcPts val="300"/>
              </a:spcAft>
              <a:buClr>
                <a:srgbClr val="C0504D"/>
              </a:buClr>
              <a:buFont typeface="Courier New" panose="02070309020205020404" pitchFamily="49" charset="0"/>
              <a:buChar char="o"/>
            </a:pPr>
            <a:endParaRPr lang="en-US" sz="2200">
              <a:solidFill>
                <a:schemeClr val="accent5">
                  <a:lumMod val="50000"/>
                </a:schemeClr>
              </a:solidFill>
              <a:latin typeface="Poppins" pitchFamily="2" charset="77"/>
              <a:cs typeface="Poppins" pitchFamily="2" charset="77"/>
            </a:endParaRPr>
          </a:p>
          <a:p>
            <a:pPr marL="342900" lvl="0" indent="-342900">
              <a:spcBef>
                <a:spcPts val="300"/>
              </a:spcBef>
              <a:spcAft>
                <a:spcPts val="300"/>
              </a:spcAft>
              <a:buClr>
                <a:srgbClr val="C0504D"/>
              </a:buClr>
              <a:buFont typeface="Courier New" panose="02070309020205020404" pitchFamily="49" charset="0"/>
              <a:buChar char="o"/>
            </a:pPr>
            <a:r>
              <a:rPr lang="en-US" sz="2200">
                <a:solidFill>
                  <a:schemeClr val="accent5">
                    <a:lumMod val="50000"/>
                  </a:schemeClr>
                </a:solidFill>
                <a:latin typeface="Poppins" pitchFamily="2" charset="77"/>
                <a:cs typeface="Poppins" pitchFamily="2" charset="77"/>
              </a:rPr>
              <a:t>Microsoft Teams – same link every time!</a:t>
            </a:r>
          </a:p>
          <a:p>
            <a:pPr marL="342900" lvl="0" indent="-342900">
              <a:spcBef>
                <a:spcPts val="300"/>
              </a:spcBef>
              <a:spcAft>
                <a:spcPts val="300"/>
              </a:spcAft>
              <a:buClr>
                <a:srgbClr val="C0504D"/>
              </a:buClr>
              <a:buFont typeface="Courier New" panose="02070309020205020404" pitchFamily="49" charset="0"/>
              <a:buChar char="o"/>
            </a:pPr>
            <a:endParaRPr lang="en-US" sz="2200">
              <a:solidFill>
                <a:schemeClr val="accent5">
                  <a:lumMod val="50000"/>
                </a:schemeClr>
              </a:solidFill>
              <a:latin typeface="Poppins" pitchFamily="2" charset="77"/>
              <a:cs typeface="Poppins" pitchFamily="2" charset="77"/>
            </a:endParaRPr>
          </a:p>
          <a:p>
            <a:pPr marL="342900" lvl="0" indent="-342900">
              <a:spcBef>
                <a:spcPts val="300"/>
              </a:spcBef>
              <a:spcAft>
                <a:spcPts val="300"/>
              </a:spcAft>
              <a:buClr>
                <a:srgbClr val="C0504D"/>
              </a:buClr>
              <a:buFont typeface="Courier New" panose="02070309020205020404" pitchFamily="49" charset="0"/>
              <a:buChar char="o"/>
            </a:pPr>
            <a:r>
              <a:rPr lang="en-US" sz="2400">
                <a:solidFill>
                  <a:schemeClr val="accent5">
                    <a:lumMod val="50000"/>
                  </a:schemeClr>
                </a:solidFill>
                <a:latin typeface="Poppins" pitchFamily="2" charset="77"/>
                <a:cs typeface="Poppins" pitchFamily="2" charset="77"/>
              </a:rPr>
              <a:t>PPTs and recordings will be shared</a:t>
            </a:r>
          </a:p>
          <a:p>
            <a:endParaRPr lang="en-US" sz="2400">
              <a:solidFill>
                <a:schemeClr val="accent5">
                  <a:lumMod val="50000"/>
                </a:schemeClr>
              </a:solidFill>
              <a:latin typeface="Poppins" pitchFamily="2" charset="77"/>
              <a:cs typeface="Poppins" pitchFamily="2" charset="77"/>
            </a:endParaRPr>
          </a:p>
          <a:p>
            <a:endParaRPr lang="en-US" sz="2200">
              <a:solidFill>
                <a:schemeClr val="accent5">
                  <a:lumMod val="50000"/>
                </a:schemeClr>
              </a:solidFill>
              <a:latin typeface="Poppins" pitchFamily="2" charset="77"/>
              <a:cs typeface="Poppins" pitchFamily="2" charset="77"/>
            </a:endParaRPr>
          </a:p>
          <a:p>
            <a:pPr marL="342900" marR="0" lvl="0" indent="-152400" algn="l" rtl="0">
              <a:spcBef>
                <a:spcPts val="1500"/>
              </a:spcBef>
              <a:spcAft>
                <a:spcPts val="0"/>
              </a:spcAft>
              <a:buClr>
                <a:srgbClr val="00B0F0"/>
              </a:buClr>
              <a:buSzPts val="3000"/>
              <a:buFont typeface="Noto Sans Symbols"/>
              <a:buNone/>
            </a:pPr>
            <a:endParaRPr sz="3000" b="1" i="0" u="none" strike="noStrike" cap="none">
              <a:solidFill>
                <a:srgbClr val="1F3864"/>
              </a:solidFill>
              <a:latin typeface="Poppins"/>
              <a:ea typeface="Poppins"/>
              <a:cs typeface="Poppins"/>
              <a:sym typeface="Poppins"/>
            </a:endParaRPr>
          </a:p>
        </p:txBody>
      </p:sp>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chemeClr val="accent2"/>
                </a:solidFill>
                <a:latin typeface="Poppins"/>
                <a:ea typeface="Poppins"/>
                <a:cs typeface="Poppins"/>
                <a:sym typeface="Poppins"/>
              </a:rPr>
              <a:t>Logistic</a:t>
            </a:r>
            <a:r>
              <a:rPr lang="en-GB" sz="4000" i="0" u="none" strike="noStrike" cap="none">
                <a:solidFill>
                  <a:schemeClr val="accent2"/>
                </a:solidFill>
                <a:latin typeface="Poppins"/>
                <a:ea typeface="Poppins"/>
                <a:cs typeface="Poppins"/>
                <a:sym typeface="Poppins"/>
              </a:rPr>
              <a:t>s</a:t>
            </a:r>
            <a:endParaRPr>
              <a:solidFill>
                <a:schemeClr val="accent2"/>
              </a:solidFill>
            </a:endParaRPr>
          </a:p>
        </p:txBody>
      </p:sp>
    </p:spTree>
    <p:extLst>
      <p:ext uri="{BB962C8B-B14F-4D97-AF65-F5344CB8AC3E}">
        <p14:creationId xmlns:p14="http://schemas.microsoft.com/office/powerpoint/2010/main" val="3098015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481563" y="446069"/>
            <a:ext cx="10138899" cy="6462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4000">
                <a:solidFill>
                  <a:schemeClr val="accent2"/>
                </a:solidFill>
                <a:latin typeface="Poppins"/>
                <a:cs typeface="Poppins"/>
                <a:sym typeface="Poppins"/>
              </a:rPr>
              <a:t>Agenda (indicative!)</a:t>
            </a:r>
            <a:endParaRPr>
              <a:solidFill>
                <a:schemeClr val="accent2"/>
              </a:solidFill>
            </a:endParaRPr>
          </a:p>
        </p:txBody>
      </p:sp>
      <p:graphicFrame>
        <p:nvGraphicFramePr>
          <p:cNvPr id="2" name="Table 3">
            <a:extLst>
              <a:ext uri="{FF2B5EF4-FFF2-40B4-BE49-F238E27FC236}">
                <a16:creationId xmlns:a16="http://schemas.microsoft.com/office/drawing/2014/main" id="{C8914147-8645-29CA-282F-36BC8F6CA793}"/>
              </a:ext>
            </a:extLst>
          </p:cNvPr>
          <p:cNvGraphicFramePr>
            <a:graphicFrameLocks noGrp="1"/>
          </p:cNvGraphicFramePr>
          <p:nvPr>
            <p:extLst>
              <p:ext uri="{D42A27DB-BD31-4B8C-83A1-F6EECF244321}">
                <p14:modId xmlns:p14="http://schemas.microsoft.com/office/powerpoint/2010/main" val="3953613167"/>
              </p:ext>
            </p:extLst>
          </p:nvPr>
        </p:nvGraphicFramePr>
        <p:xfrm>
          <a:off x="244764" y="1571721"/>
          <a:ext cx="5715000" cy="2580894"/>
        </p:xfrm>
        <a:graphic>
          <a:graphicData uri="http://schemas.openxmlformats.org/drawingml/2006/table">
            <a:tbl>
              <a:tblPr firstRow="1" bandRow="1">
                <a:tableStyleId>{5940675A-B579-460E-94D1-54222C63F5DA}</a:tableStyleId>
              </a:tblPr>
              <a:tblGrid>
                <a:gridCol w="5715000">
                  <a:extLst>
                    <a:ext uri="{9D8B030D-6E8A-4147-A177-3AD203B41FA5}">
                      <a16:colId xmlns:a16="http://schemas.microsoft.com/office/drawing/2014/main" val="1081871065"/>
                    </a:ext>
                  </a:extLst>
                </a:gridCol>
              </a:tblGrid>
              <a:tr h="287863">
                <a:tc>
                  <a:txBody>
                    <a:bodyPr/>
                    <a:lstStyle/>
                    <a:p>
                      <a:pPr algn="ctr"/>
                      <a:r>
                        <a:rPr lang="is-IS" sz="1500" b="1">
                          <a:solidFill>
                            <a:srgbClr val="002060"/>
                          </a:solidFill>
                          <a:latin typeface="Poppins" panose="00000500000000000000" pitchFamily="2" charset="0"/>
                          <a:cs typeface="Poppins" panose="00000500000000000000" pitchFamily="2" charset="0"/>
                        </a:rPr>
                        <a:t>7 May, 7:00 – 8:30 (EDT)</a:t>
                      </a:r>
                      <a:endParaRPr lang="en-US" sz="1500" b="1">
                        <a:solidFill>
                          <a:srgbClr val="002060"/>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11725831"/>
                  </a:ext>
                </a:extLst>
              </a:tr>
              <a:tr h="2033543">
                <a:tc>
                  <a:txBody>
                    <a:bodyPr/>
                    <a:lstStyle/>
                    <a:p>
                      <a:pPr marL="0" marR="0" algn="l">
                        <a:lnSpc>
                          <a:spcPct val="107000"/>
                        </a:lnSpc>
                        <a:spcBef>
                          <a:spcPts val="0"/>
                        </a:spcBef>
                        <a:spcAft>
                          <a:spcPts val="600"/>
                        </a:spcAft>
                      </a:pPr>
                      <a:r>
                        <a:rPr lang="en-US" sz="1500" b="1" kern="1200" spc="20">
                          <a:solidFill>
                            <a:srgbClr val="002060"/>
                          </a:solidFill>
                          <a:effectLst/>
                          <a:latin typeface="Poppins" panose="00000500000000000000" pitchFamily="2" charset="0"/>
                          <a:cs typeface="Poppins" panose="00000500000000000000" pitchFamily="2" charset="0"/>
                        </a:rPr>
                        <a:t>Gender Equality Seal – Part 1</a:t>
                      </a:r>
                      <a:endParaRPr lang="en-US" sz="1500" kern="1200" spc="20">
                        <a:solidFill>
                          <a:srgbClr val="002060"/>
                        </a:solidFill>
                        <a:effectLst/>
                        <a:latin typeface="Poppins" panose="00000500000000000000" pitchFamily="2" charset="0"/>
                        <a:cs typeface="Poppins" panose="00000500000000000000" pitchFamily="2" charset="0"/>
                      </a:endParaRPr>
                    </a:p>
                    <a:p>
                      <a:pPr marL="342900" marR="0" lvl="0" indent="-342900" algn="l">
                        <a:lnSpc>
                          <a:spcPct val="107000"/>
                        </a:lnSpc>
                        <a:spcBef>
                          <a:spcPts val="0"/>
                        </a:spcBef>
                        <a:spcAft>
                          <a:spcPts val="0"/>
                        </a:spcAft>
                        <a:buFont typeface="Calibri" panose="020F0502020204030204" pitchFamily="34" charset="0"/>
                        <a:buChar char="-"/>
                      </a:pPr>
                      <a:r>
                        <a:rPr lang="en-US" sz="1500" i="1" kern="1200" spc="20">
                          <a:solidFill>
                            <a:schemeClr val="accent1"/>
                          </a:solidFill>
                          <a:effectLst/>
                          <a:latin typeface="Poppins" panose="00000500000000000000" pitchFamily="2" charset="0"/>
                          <a:cs typeface="Poppins" panose="00000500000000000000" pitchFamily="2" charset="0"/>
                        </a:rPr>
                        <a:t>Basics of the Seal</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panose="00000500000000000000" pitchFamily="2" charset="0"/>
                          <a:cs typeface="Poppins" panose="00000500000000000000" pitchFamily="2" charset="0"/>
                        </a:rPr>
                        <a:t>What and why</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a:cs typeface="Poppins"/>
                        </a:rPr>
                        <a:t>Theory of Change, Dimensions and standards</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panose="00000500000000000000" pitchFamily="2" charset="0"/>
                          <a:cs typeface="Poppins" panose="00000500000000000000" pitchFamily="2" charset="0"/>
                        </a:rPr>
                        <a:t>Process, steps and roles</a:t>
                      </a:r>
                    </a:p>
                    <a:p>
                      <a:pPr marL="742950" marR="0" lvl="1" indent="-285750" algn="l">
                        <a:lnSpc>
                          <a:spcPct val="107000"/>
                        </a:lnSpc>
                        <a:spcBef>
                          <a:spcPts val="0"/>
                        </a:spcBef>
                        <a:spcAft>
                          <a:spcPts val="600"/>
                        </a:spcAft>
                        <a:buFont typeface="Courier New" panose="02070309020205020404" pitchFamily="49" charset="0"/>
                        <a:buChar char="o"/>
                      </a:pPr>
                      <a:r>
                        <a:rPr lang="en-US" sz="1500" kern="1200" spc="20">
                          <a:solidFill>
                            <a:schemeClr val="accent1"/>
                          </a:solidFill>
                          <a:effectLst/>
                          <a:latin typeface="Poppins" panose="00000500000000000000" pitchFamily="2" charset="0"/>
                          <a:cs typeface="Poppins" panose="00000500000000000000" pitchFamily="2" charset="0"/>
                        </a:rPr>
                        <a:t>Branding</a:t>
                      </a:r>
                    </a:p>
                    <a:p>
                      <a:pPr marL="742950" marR="0" lvl="1" indent="-285750" algn="l">
                        <a:lnSpc>
                          <a:spcPct val="107000"/>
                        </a:lnSpc>
                        <a:spcBef>
                          <a:spcPts val="0"/>
                        </a:spcBef>
                        <a:spcAft>
                          <a:spcPts val="600"/>
                        </a:spcAft>
                        <a:buFont typeface="Courier New" panose="02070309020205020404" pitchFamily="49" charset="0"/>
                        <a:buChar char="o"/>
                      </a:pPr>
                      <a:r>
                        <a:rPr lang="en-US" sz="1500" kern="1200" spc="20">
                          <a:solidFill>
                            <a:schemeClr val="bg1"/>
                          </a:solidFill>
                          <a:effectLst/>
                          <a:latin typeface="Poppins" panose="00000500000000000000" pitchFamily="2" charset="0"/>
                          <a:cs typeface="Poppins" panose="00000500000000000000" pitchFamily="2" charset="0"/>
                        </a:rPr>
                        <a:t>Branding</a:t>
                      </a:r>
                    </a:p>
                    <a:p>
                      <a:endParaRPr lang="en-US" sz="15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8199045"/>
                  </a:ext>
                </a:extLst>
              </a:tr>
            </a:tbl>
          </a:graphicData>
        </a:graphic>
      </p:graphicFrame>
      <p:graphicFrame>
        <p:nvGraphicFramePr>
          <p:cNvPr id="4" name="Table 3">
            <a:extLst>
              <a:ext uri="{FF2B5EF4-FFF2-40B4-BE49-F238E27FC236}">
                <a16:creationId xmlns:a16="http://schemas.microsoft.com/office/drawing/2014/main" id="{9655BB6C-E28C-B501-F0D6-8D0FD2F60CBE}"/>
              </a:ext>
            </a:extLst>
          </p:cNvPr>
          <p:cNvGraphicFramePr>
            <a:graphicFrameLocks noGrp="1"/>
          </p:cNvGraphicFramePr>
          <p:nvPr>
            <p:extLst>
              <p:ext uri="{D42A27DB-BD31-4B8C-83A1-F6EECF244321}">
                <p14:modId xmlns:p14="http://schemas.microsoft.com/office/powerpoint/2010/main" val="1586656386"/>
              </p:ext>
            </p:extLst>
          </p:nvPr>
        </p:nvGraphicFramePr>
        <p:xfrm>
          <a:off x="6042891" y="1571721"/>
          <a:ext cx="5851236" cy="2580894"/>
        </p:xfrm>
        <a:graphic>
          <a:graphicData uri="http://schemas.openxmlformats.org/drawingml/2006/table">
            <a:tbl>
              <a:tblPr firstRow="1" bandRow="1">
                <a:tableStyleId>{5940675A-B579-460E-94D1-54222C63F5DA}</a:tableStyleId>
              </a:tblPr>
              <a:tblGrid>
                <a:gridCol w="5851236">
                  <a:extLst>
                    <a:ext uri="{9D8B030D-6E8A-4147-A177-3AD203B41FA5}">
                      <a16:colId xmlns:a16="http://schemas.microsoft.com/office/drawing/2014/main" val="1081871065"/>
                    </a:ext>
                  </a:extLst>
                </a:gridCol>
              </a:tblGrid>
              <a:tr h="301616">
                <a:tc>
                  <a:txBody>
                    <a:bodyPr/>
                    <a:lstStyle/>
                    <a:p>
                      <a:pPr algn="ctr"/>
                      <a:r>
                        <a:rPr lang="is-IS" sz="1500" b="1">
                          <a:solidFill>
                            <a:srgbClr val="002060"/>
                          </a:solidFill>
                          <a:latin typeface="Poppins" panose="00000500000000000000" pitchFamily="2" charset="0"/>
                          <a:cs typeface="Poppins" panose="00000500000000000000" pitchFamily="2" charset="0"/>
                        </a:rPr>
                        <a:t>9 May, 7:00 – 8:30 (EDT)</a:t>
                      </a:r>
                      <a:endParaRPr lang="en-US" sz="1500" b="1">
                        <a:solidFill>
                          <a:srgbClr val="002060"/>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11725831"/>
                  </a:ext>
                </a:extLst>
              </a:tr>
              <a:tr h="2026718">
                <a:tc>
                  <a:txBody>
                    <a:bodyPr/>
                    <a:lstStyle/>
                    <a:p>
                      <a:pPr marL="0" marR="0" algn="l">
                        <a:lnSpc>
                          <a:spcPct val="107000"/>
                        </a:lnSpc>
                        <a:spcBef>
                          <a:spcPts val="0"/>
                        </a:spcBef>
                        <a:spcAft>
                          <a:spcPts val="600"/>
                        </a:spcAft>
                      </a:pPr>
                      <a:r>
                        <a:rPr lang="en-US" sz="1500" b="1" kern="1200" spc="20">
                          <a:solidFill>
                            <a:srgbClr val="002060"/>
                          </a:solidFill>
                          <a:effectLst/>
                          <a:latin typeface="Poppins" panose="00000500000000000000" pitchFamily="2" charset="0"/>
                          <a:ea typeface="Arial" panose="020B0604020202020204" pitchFamily="34" charset="0"/>
                          <a:cs typeface="Poppins" panose="00000500000000000000" pitchFamily="2" charset="0"/>
                        </a:rPr>
                        <a:t>Gender Equality Seal – Part 2</a:t>
                      </a:r>
                      <a:endParaRPr lang="en-US" sz="1500" kern="1200" spc="20">
                        <a:solidFill>
                          <a:srgbClr val="002060"/>
                        </a:solidFill>
                        <a:effectLst/>
                        <a:latin typeface="Poppins" panose="00000500000000000000" pitchFamily="2" charset="0"/>
                        <a:ea typeface="Arial" panose="020B0604020202020204" pitchFamily="34" charset="0"/>
                        <a:cs typeface="Poppins" panose="00000500000000000000" pitchFamily="2" charset="0"/>
                      </a:endParaRPr>
                    </a:p>
                    <a:p>
                      <a:pPr marL="342900" marR="0" lvl="0" indent="-342900" algn="l">
                        <a:lnSpc>
                          <a:spcPct val="107000"/>
                        </a:lnSpc>
                        <a:spcBef>
                          <a:spcPts val="0"/>
                        </a:spcBef>
                        <a:spcAft>
                          <a:spcPts val="0"/>
                        </a:spcAft>
                        <a:buFont typeface="Calibri" panose="020F0502020204030204" pitchFamily="34" charset="0"/>
                        <a:buChar char="-"/>
                      </a:pPr>
                      <a:r>
                        <a:rPr lang="en-US" sz="1500" i="1"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rPr>
                        <a:t>Step 1: Engage</a:t>
                      </a:r>
                      <a:endParaRPr lang="en-US" sz="1500"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rPr>
                        <a:t>Letter of commitment</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rPr>
                        <a:t>Forming and training the Gender Equality Committee</a:t>
                      </a:r>
                    </a:p>
                    <a:p>
                      <a:pPr marL="742950" marR="0" lvl="1" indent="-285750" algn="l">
                        <a:lnSpc>
                          <a:spcPct val="107000"/>
                        </a:lnSpc>
                        <a:spcBef>
                          <a:spcPts val="0"/>
                        </a:spcBef>
                        <a:spcAft>
                          <a:spcPts val="600"/>
                        </a:spcAft>
                        <a:buFont typeface="Courier New" panose="02070309020205020404" pitchFamily="49" charset="0"/>
                        <a:buChar char="o"/>
                      </a:pPr>
                      <a:r>
                        <a:rPr lang="en-US" sz="1500"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rPr>
                        <a:t>Communicating the institutional commitment</a:t>
                      </a:r>
                    </a:p>
                    <a:p>
                      <a:pPr marL="742950" marR="0" lvl="1" indent="-285750" algn="l">
                        <a:lnSpc>
                          <a:spcPct val="107000"/>
                        </a:lnSpc>
                        <a:spcBef>
                          <a:spcPts val="0"/>
                        </a:spcBef>
                        <a:spcAft>
                          <a:spcPts val="600"/>
                        </a:spcAft>
                        <a:buFont typeface="Courier New" panose="02070309020205020404" pitchFamily="49" charset="0"/>
                        <a:buChar char="o"/>
                      </a:pPr>
                      <a:r>
                        <a:rPr lang="en-US" sz="1500" kern="1200" spc="20">
                          <a:solidFill>
                            <a:schemeClr val="accent1"/>
                          </a:solidFill>
                          <a:effectLst/>
                          <a:latin typeface="Poppins" panose="00000500000000000000" pitchFamily="2" charset="0"/>
                          <a:ea typeface="Arial" panose="020B0604020202020204" pitchFamily="34" charset="0"/>
                          <a:cs typeface="Poppins" panose="00000500000000000000" pitchFamily="2" charset="0"/>
                        </a:rPr>
                        <a:t>Seal work plan</a:t>
                      </a:r>
                    </a:p>
                    <a:p>
                      <a:endParaRPr lang="en-US" sz="15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8199045"/>
                  </a:ext>
                </a:extLst>
              </a:tr>
            </a:tbl>
          </a:graphicData>
        </a:graphic>
      </p:graphicFrame>
      <p:graphicFrame>
        <p:nvGraphicFramePr>
          <p:cNvPr id="6" name="Table 3">
            <a:extLst>
              <a:ext uri="{FF2B5EF4-FFF2-40B4-BE49-F238E27FC236}">
                <a16:creationId xmlns:a16="http://schemas.microsoft.com/office/drawing/2014/main" id="{0BDEF770-4AFC-57AD-C659-7CEBF2CE703B}"/>
              </a:ext>
            </a:extLst>
          </p:cNvPr>
          <p:cNvGraphicFramePr>
            <a:graphicFrameLocks noGrp="1"/>
          </p:cNvGraphicFramePr>
          <p:nvPr>
            <p:extLst>
              <p:ext uri="{D42A27DB-BD31-4B8C-83A1-F6EECF244321}">
                <p14:modId xmlns:p14="http://schemas.microsoft.com/office/powerpoint/2010/main" val="2674244077"/>
              </p:ext>
            </p:extLst>
          </p:nvPr>
        </p:nvGraphicFramePr>
        <p:xfrm>
          <a:off x="244764" y="4152615"/>
          <a:ext cx="5715000" cy="2504694"/>
        </p:xfrm>
        <a:graphic>
          <a:graphicData uri="http://schemas.openxmlformats.org/drawingml/2006/table">
            <a:tbl>
              <a:tblPr firstRow="1" bandRow="1">
                <a:tableStyleId>{5940675A-B579-460E-94D1-54222C63F5DA}</a:tableStyleId>
              </a:tblPr>
              <a:tblGrid>
                <a:gridCol w="5715000">
                  <a:extLst>
                    <a:ext uri="{9D8B030D-6E8A-4147-A177-3AD203B41FA5}">
                      <a16:colId xmlns:a16="http://schemas.microsoft.com/office/drawing/2014/main" val="1081871065"/>
                    </a:ext>
                  </a:extLst>
                </a:gridCol>
              </a:tblGrid>
              <a:tr h="314202">
                <a:tc>
                  <a:txBody>
                    <a:bodyPr/>
                    <a:lstStyle/>
                    <a:p>
                      <a:pPr algn="ctr"/>
                      <a:r>
                        <a:rPr lang="is-IS" sz="1500" b="1">
                          <a:solidFill>
                            <a:srgbClr val="002060"/>
                          </a:solidFill>
                          <a:latin typeface="Poppins" panose="00000500000000000000" pitchFamily="2" charset="0"/>
                          <a:cs typeface="Poppins" panose="00000500000000000000" pitchFamily="2" charset="0"/>
                        </a:rPr>
                        <a:t>14 May, 7:00 – 8:30 (EDT)</a:t>
                      </a:r>
                      <a:endParaRPr lang="en-US" sz="1500" b="1">
                        <a:solidFill>
                          <a:srgbClr val="002060"/>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11725831"/>
                  </a:ext>
                </a:extLst>
              </a:tr>
              <a:tr h="2069550">
                <a:tc>
                  <a:txBody>
                    <a:bodyPr/>
                    <a:lstStyle/>
                    <a:p>
                      <a:pPr marL="0" marR="0" algn="l">
                        <a:lnSpc>
                          <a:spcPct val="107000"/>
                        </a:lnSpc>
                        <a:spcBef>
                          <a:spcPts val="0"/>
                        </a:spcBef>
                        <a:spcAft>
                          <a:spcPts val="600"/>
                        </a:spcAft>
                      </a:pPr>
                      <a:r>
                        <a:rPr lang="en-US" sz="1500" b="1" kern="1200" spc="20">
                          <a:solidFill>
                            <a:srgbClr val="002060"/>
                          </a:solidFill>
                          <a:effectLst/>
                          <a:latin typeface="Poppins"/>
                          <a:ea typeface="Arial" panose="020B0604020202020204" pitchFamily="34" charset="0"/>
                          <a:cs typeface="Calibri"/>
                        </a:rPr>
                        <a:t>Gender Equality Seal – Part 3</a:t>
                      </a:r>
                      <a:endParaRPr lang="en-US" sz="1500" kern="1200" spc="20">
                        <a:solidFill>
                          <a:srgbClr val="002060"/>
                        </a:solidFill>
                        <a:effectLst/>
                        <a:latin typeface="Poppins"/>
                        <a:ea typeface="Arial" panose="020B0604020202020204" pitchFamily="34" charset="0"/>
                        <a:cs typeface="Calibri"/>
                      </a:endParaRPr>
                    </a:p>
                    <a:p>
                      <a:pPr marL="342900" marR="0" lvl="0" indent="-342900" algn="l">
                        <a:lnSpc>
                          <a:spcPct val="107000"/>
                        </a:lnSpc>
                        <a:spcBef>
                          <a:spcPts val="0"/>
                        </a:spcBef>
                        <a:spcAft>
                          <a:spcPts val="0"/>
                        </a:spcAft>
                        <a:buFont typeface="Calibri" panose="020F0502020204030204" pitchFamily="34" charset="0"/>
                        <a:buChar char="-"/>
                      </a:pPr>
                      <a:r>
                        <a:rPr lang="en-US" sz="1500" i="1" kern="1200" spc="20">
                          <a:solidFill>
                            <a:schemeClr val="accent1"/>
                          </a:solidFill>
                          <a:effectLst/>
                          <a:latin typeface="Poppins"/>
                          <a:ea typeface="Arial" panose="020B0604020202020204" pitchFamily="34" charset="0"/>
                          <a:cs typeface="Calibri"/>
                        </a:rPr>
                        <a:t>Step 2: Setting the baseline</a:t>
                      </a:r>
                      <a:endParaRPr lang="en-US" sz="1500" kern="1200" spc="20">
                        <a:solidFill>
                          <a:schemeClr val="accent1"/>
                        </a:solidFill>
                        <a:effectLst/>
                        <a:latin typeface="Poppins"/>
                        <a:ea typeface="Arial" panose="020B0604020202020204" pitchFamily="34" charset="0"/>
                        <a:cs typeface="Calibri"/>
                      </a:endParaRP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a:ea typeface="Arial" panose="020B0604020202020204" pitchFamily="34" charset="0"/>
                          <a:cs typeface="Calibri"/>
                        </a:rPr>
                        <a:t>Seal toolbox</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a:ea typeface="Arial" panose="020B0604020202020204" pitchFamily="34" charset="0"/>
                          <a:cs typeface="Calibri"/>
                        </a:rPr>
                        <a:t>Self-assessment methodology</a:t>
                      </a:r>
                    </a:p>
                    <a:p>
                      <a:pPr marL="742950" marR="0" lvl="1" indent="-285750" algn="l">
                        <a:lnSpc>
                          <a:spcPct val="107000"/>
                        </a:lnSpc>
                        <a:spcBef>
                          <a:spcPts val="0"/>
                        </a:spcBef>
                        <a:spcAft>
                          <a:spcPts val="0"/>
                        </a:spcAft>
                        <a:buFont typeface="Courier New" panose="02070309020205020404" pitchFamily="49" charset="0"/>
                        <a:buChar char="o"/>
                      </a:pPr>
                      <a:r>
                        <a:rPr lang="en-US" sz="1500" kern="1200" spc="20">
                          <a:solidFill>
                            <a:schemeClr val="accent1"/>
                          </a:solidFill>
                          <a:effectLst/>
                          <a:latin typeface="Poppins"/>
                          <a:ea typeface="Arial" panose="020B0604020202020204" pitchFamily="34" charset="0"/>
                          <a:cs typeface="Calibri"/>
                        </a:rPr>
                        <a:t>Dimensions and benchmarks </a:t>
                      </a:r>
                      <a:endParaRPr lang="en-US" sz="1500" kern="1200" spc="20">
                        <a:solidFill>
                          <a:schemeClr val="accent1"/>
                        </a:solidFill>
                        <a:effectLst/>
                        <a:latin typeface="Poppins"/>
                        <a:ea typeface="Arial" panose="020B0604020202020204" pitchFamily="34" charset="0"/>
                        <a:cs typeface="Arial"/>
                      </a:endParaRPr>
                    </a:p>
                    <a:p>
                      <a:pPr marL="1143000" marR="0" lvl="2" indent="-228600" algn="l">
                        <a:lnSpc>
                          <a:spcPct val="107000"/>
                        </a:lnSpc>
                        <a:spcBef>
                          <a:spcPts val="0"/>
                        </a:spcBef>
                        <a:spcAft>
                          <a:spcPts val="0"/>
                        </a:spcAft>
                        <a:buFont typeface="Wingdings" panose="05000000000000000000" pitchFamily="2" charset="2"/>
                        <a:buChar char=""/>
                      </a:pPr>
                      <a:r>
                        <a:rPr lang="en-US" sz="1500" kern="1200" spc="20">
                          <a:solidFill>
                            <a:schemeClr val="accent1"/>
                          </a:solidFill>
                          <a:effectLst/>
                          <a:latin typeface="Poppins"/>
                          <a:ea typeface="Arial" panose="020B0604020202020204" pitchFamily="34" charset="0"/>
                          <a:cs typeface="Calibri"/>
                        </a:rPr>
                        <a:t>Dimension 1: Planning and management</a:t>
                      </a:r>
                    </a:p>
                    <a:p>
                      <a:pPr marL="1143000" marR="0" lvl="2" indent="-228600" algn="l">
                        <a:lnSpc>
                          <a:spcPct val="107000"/>
                        </a:lnSpc>
                        <a:spcBef>
                          <a:spcPts val="0"/>
                        </a:spcBef>
                        <a:spcAft>
                          <a:spcPts val="600"/>
                        </a:spcAft>
                        <a:buFont typeface="Wingdings" panose="05000000000000000000" pitchFamily="2" charset="2"/>
                        <a:buChar char=""/>
                      </a:pPr>
                      <a:r>
                        <a:rPr lang="en-US" sz="1500" kern="1200" spc="20">
                          <a:solidFill>
                            <a:schemeClr val="accent1"/>
                          </a:solidFill>
                          <a:effectLst/>
                          <a:latin typeface="Poppins"/>
                          <a:ea typeface="Arial" panose="020B0604020202020204" pitchFamily="34" charset="0"/>
                          <a:cs typeface="Calibri"/>
                        </a:rPr>
                        <a:t>Dimension 2: Architecture and capacities</a:t>
                      </a:r>
                    </a:p>
                    <a:p>
                      <a:endParaRPr lang="en-US" sz="15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8199045"/>
                  </a:ext>
                </a:extLst>
              </a:tr>
            </a:tbl>
          </a:graphicData>
        </a:graphic>
      </p:graphicFrame>
      <p:graphicFrame>
        <p:nvGraphicFramePr>
          <p:cNvPr id="7" name="Table 3">
            <a:extLst>
              <a:ext uri="{FF2B5EF4-FFF2-40B4-BE49-F238E27FC236}">
                <a16:creationId xmlns:a16="http://schemas.microsoft.com/office/drawing/2014/main" id="{67476A30-B01F-F2CA-E69F-8B93816F3226}"/>
              </a:ext>
            </a:extLst>
          </p:cNvPr>
          <p:cNvGraphicFramePr>
            <a:graphicFrameLocks noGrp="1"/>
          </p:cNvGraphicFramePr>
          <p:nvPr>
            <p:extLst>
              <p:ext uri="{D42A27DB-BD31-4B8C-83A1-F6EECF244321}">
                <p14:modId xmlns:p14="http://schemas.microsoft.com/office/powerpoint/2010/main" val="3825821402"/>
              </p:ext>
            </p:extLst>
          </p:nvPr>
        </p:nvGraphicFramePr>
        <p:xfrm>
          <a:off x="6042890" y="4156357"/>
          <a:ext cx="5851237" cy="2504694"/>
        </p:xfrm>
        <a:graphic>
          <a:graphicData uri="http://schemas.openxmlformats.org/drawingml/2006/table">
            <a:tbl>
              <a:tblPr firstRow="1" bandRow="1">
                <a:tableStyleId>{5940675A-B579-460E-94D1-54222C63F5DA}</a:tableStyleId>
              </a:tblPr>
              <a:tblGrid>
                <a:gridCol w="5851237">
                  <a:extLst>
                    <a:ext uri="{9D8B030D-6E8A-4147-A177-3AD203B41FA5}">
                      <a16:colId xmlns:a16="http://schemas.microsoft.com/office/drawing/2014/main" val="1081871065"/>
                    </a:ext>
                  </a:extLst>
                </a:gridCol>
              </a:tblGrid>
              <a:tr h="330852">
                <a:tc>
                  <a:txBody>
                    <a:bodyPr/>
                    <a:lstStyle/>
                    <a:p>
                      <a:pPr algn="ctr"/>
                      <a:r>
                        <a:rPr lang="is-IS" sz="1500" b="1">
                          <a:solidFill>
                            <a:srgbClr val="002060"/>
                          </a:solidFill>
                          <a:latin typeface="Poppins" panose="00000500000000000000" pitchFamily="2" charset="0"/>
                          <a:cs typeface="Poppins" panose="00000500000000000000" pitchFamily="2" charset="0"/>
                        </a:rPr>
                        <a:t>16 May, 7:00 – 8:30 (EDT)</a:t>
                      </a:r>
                      <a:endParaRPr lang="en-US" sz="1500" b="1">
                        <a:solidFill>
                          <a:srgbClr val="002060"/>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11725831"/>
                  </a:ext>
                </a:extLst>
              </a:tr>
              <a:tr h="2173842">
                <a:tc>
                  <a:txBody>
                    <a:bodyPr/>
                    <a:lstStyle/>
                    <a:p>
                      <a:pPr marL="0" marR="0" algn="l">
                        <a:lnSpc>
                          <a:spcPct val="107000"/>
                        </a:lnSpc>
                        <a:spcBef>
                          <a:spcPts val="0"/>
                        </a:spcBef>
                        <a:spcAft>
                          <a:spcPts val="600"/>
                        </a:spcAft>
                      </a:pPr>
                      <a:r>
                        <a:rPr lang="en-US" sz="1400" b="1" kern="1200" spc="20">
                          <a:solidFill>
                            <a:srgbClr val="002060"/>
                          </a:solidFill>
                          <a:effectLst/>
                          <a:latin typeface="Poppins"/>
                          <a:ea typeface="Arial" panose="020B0604020202020204" pitchFamily="34" charset="0"/>
                          <a:cs typeface="Calibri"/>
                        </a:rPr>
                        <a:t>Gender Equality Seal – Part 4</a:t>
                      </a:r>
                      <a:endParaRPr lang="en-US" sz="1400" kern="1200" spc="20">
                        <a:solidFill>
                          <a:srgbClr val="002060"/>
                        </a:solidFill>
                        <a:effectLst/>
                        <a:latin typeface="Poppins"/>
                        <a:ea typeface="Arial" panose="020B0604020202020204" pitchFamily="34" charset="0"/>
                        <a:cs typeface="Calibri"/>
                      </a:endParaRPr>
                    </a:p>
                    <a:p>
                      <a:pPr marL="342900" marR="0" lvl="0" indent="-342900" algn="l">
                        <a:lnSpc>
                          <a:spcPct val="100000"/>
                        </a:lnSpc>
                        <a:spcBef>
                          <a:spcPts val="0"/>
                        </a:spcBef>
                        <a:spcAft>
                          <a:spcPts val="0"/>
                        </a:spcAft>
                        <a:buFont typeface="Calibri" panose="020F0502020204030204" pitchFamily="34" charset="0"/>
                        <a:buChar char="-"/>
                      </a:pPr>
                      <a:r>
                        <a:rPr lang="en-US" sz="1400" i="1" kern="1200" spc="20">
                          <a:solidFill>
                            <a:schemeClr val="accent1"/>
                          </a:solidFill>
                          <a:effectLst/>
                          <a:latin typeface="Poppins"/>
                          <a:ea typeface="Arial" panose="020B0604020202020204" pitchFamily="34" charset="0"/>
                          <a:cs typeface="Calibri"/>
                        </a:rPr>
                        <a:t>Step 2: Setting the baseline (cont.)</a:t>
                      </a:r>
                      <a:endParaRPr lang="en-US" sz="1400" kern="1200" spc="20">
                        <a:solidFill>
                          <a:schemeClr val="accent1"/>
                        </a:solidFill>
                        <a:effectLst/>
                        <a:latin typeface="Poppins"/>
                        <a:ea typeface="Arial" panose="020B0604020202020204" pitchFamily="34" charset="0"/>
                        <a:cs typeface="Calibri"/>
                      </a:endParaRPr>
                    </a:p>
                    <a:p>
                      <a:pPr marL="742950" marR="0" lvl="1" indent="-285750" algn="l">
                        <a:lnSpc>
                          <a:spcPct val="100000"/>
                        </a:lnSpc>
                        <a:spcBef>
                          <a:spcPts val="0"/>
                        </a:spcBef>
                        <a:spcAft>
                          <a:spcPts val="0"/>
                        </a:spcAft>
                        <a:buFont typeface="Courier New" panose="02070309020205020404" pitchFamily="49" charset="0"/>
                        <a:buChar char="o"/>
                      </a:pPr>
                      <a:r>
                        <a:rPr lang="en-US" sz="1400" kern="1200" spc="20">
                          <a:solidFill>
                            <a:schemeClr val="accent1"/>
                          </a:solidFill>
                          <a:effectLst/>
                          <a:latin typeface="Poppins"/>
                          <a:ea typeface="Arial" panose="020B0604020202020204" pitchFamily="34" charset="0"/>
                          <a:cs typeface="Calibri"/>
                        </a:rPr>
                        <a:t>Dimensions and benchmarks</a:t>
                      </a:r>
                    </a:p>
                    <a:p>
                      <a:pPr marL="1143000" marR="0" lvl="2" indent="-228600" algn="l">
                        <a:lnSpc>
                          <a:spcPct val="100000"/>
                        </a:lnSpc>
                        <a:spcBef>
                          <a:spcPts val="0"/>
                        </a:spcBef>
                        <a:spcAft>
                          <a:spcPts val="0"/>
                        </a:spcAft>
                        <a:buFont typeface="Wingdings" panose="05000000000000000000" pitchFamily="2" charset="2"/>
                        <a:buChar char=""/>
                      </a:pPr>
                      <a:r>
                        <a:rPr lang="en-US" sz="1400" kern="1200" spc="20">
                          <a:solidFill>
                            <a:schemeClr val="accent1"/>
                          </a:solidFill>
                          <a:effectLst/>
                          <a:latin typeface="Poppins"/>
                          <a:ea typeface="Arial" panose="020B0604020202020204" pitchFamily="34" charset="0"/>
                          <a:cs typeface="Calibri"/>
                        </a:rPr>
                        <a:t>Dimension 3: Enabling work environment</a:t>
                      </a:r>
                    </a:p>
                    <a:p>
                      <a:pPr marL="1143000" marR="0" lvl="2" indent="-228600" algn="l">
                        <a:lnSpc>
                          <a:spcPct val="100000"/>
                        </a:lnSpc>
                        <a:spcBef>
                          <a:spcPts val="0"/>
                        </a:spcBef>
                        <a:spcAft>
                          <a:spcPts val="0"/>
                        </a:spcAft>
                        <a:buFont typeface="Wingdings" panose="05000000000000000000" pitchFamily="2" charset="2"/>
                        <a:buChar char=""/>
                      </a:pPr>
                      <a:r>
                        <a:rPr lang="en-US" sz="1400" kern="1200" spc="20">
                          <a:solidFill>
                            <a:schemeClr val="accent1"/>
                          </a:solidFill>
                          <a:effectLst/>
                          <a:latin typeface="Poppins"/>
                          <a:ea typeface="Arial" panose="020B0604020202020204" pitchFamily="34" charset="0"/>
                          <a:cs typeface="Calibri"/>
                        </a:rPr>
                        <a:t>Dimension 4: Partnerships and accountability</a:t>
                      </a:r>
                    </a:p>
                    <a:p>
                      <a:pPr marL="1143000" marR="0" lvl="2" indent="-228600" algn="l">
                        <a:lnSpc>
                          <a:spcPct val="100000"/>
                        </a:lnSpc>
                        <a:spcBef>
                          <a:spcPts val="0"/>
                        </a:spcBef>
                        <a:spcAft>
                          <a:spcPts val="0"/>
                        </a:spcAft>
                        <a:buFont typeface="Wingdings" panose="05000000000000000000" pitchFamily="2" charset="2"/>
                        <a:buChar char=""/>
                      </a:pPr>
                      <a:r>
                        <a:rPr lang="en-US" sz="1400" kern="1200" spc="20">
                          <a:solidFill>
                            <a:schemeClr val="accent1"/>
                          </a:solidFill>
                          <a:effectLst/>
                          <a:latin typeface="Poppins"/>
                          <a:ea typeface="Arial" panose="020B0604020202020204" pitchFamily="34" charset="0"/>
                          <a:cs typeface="Calibri"/>
                        </a:rPr>
                        <a:t>Dimension 5: Results and impacts</a:t>
                      </a:r>
                    </a:p>
                    <a:p>
                      <a:pPr marL="342900" marR="0" lvl="0" indent="-342900" algn="l">
                        <a:lnSpc>
                          <a:spcPct val="100000"/>
                        </a:lnSpc>
                        <a:spcBef>
                          <a:spcPts val="0"/>
                        </a:spcBef>
                        <a:spcAft>
                          <a:spcPts val="0"/>
                        </a:spcAft>
                        <a:buFont typeface="Calibri" panose="020F0502020204030204" pitchFamily="34" charset="0"/>
                        <a:buChar char="-"/>
                      </a:pPr>
                      <a:r>
                        <a:rPr lang="en-US" sz="1400" i="1" kern="1200" spc="20">
                          <a:solidFill>
                            <a:schemeClr val="accent1"/>
                          </a:solidFill>
                          <a:effectLst/>
                          <a:latin typeface="Poppins"/>
                          <a:ea typeface="Arial" panose="020B0604020202020204" pitchFamily="34" charset="0"/>
                          <a:cs typeface="Calibri"/>
                        </a:rPr>
                        <a:t>Step 3: Learn and improve</a:t>
                      </a:r>
                      <a:endParaRPr lang="en-US" sz="1400" kern="1200" spc="20">
                        <a:solidFill>
                          <a:schemeClr val="accent1"/>
                        </a:solidFill>
                        <a:effectLst/>
                        <a:latin typeface="Poppins"/>
                        <a:ea typeface="Arial" panose="020B0604020202020204" pitchFamily="34" charset="0"/>
                        <a:cs typeface="Calibri"/>
                      </a:endParaRPr>
                    </a:p>
                    <a:p>
                      <a:pPr marL="342900" marR="0" lvl="0" indent="-342900" algn="l">
                        <a:lnSpc>
                          <a:spcPct val="100000"/>
                        </a:lnSpc>
                        <a:spcBef>
                          <a:spcPts val="0"/>
                        </a:spcBef>
                        <a:spcAft>
                          <a:spcPts val="0"/>
                        </a:spcAft>
                        <a:buFont typeface="Calibri" panose="020F0502020204030204" pitchFamily="34" charset="0"/>
                        <a:buChar char="-"/>
                      </a:pPr>
                      <a:r>
                        <a:rPr lang="en-US" sz="1400" i="1" kern="1200" spc="20">
                          <a:solidFill>
                            <a:schemeClr val="accent1"/>
                          </a:solidFill>
                          <a:effectLst/>
                          <a:latin typeface="Poppins"/>
                          <a:ea typeface="Arial" panose="020B0604020202020204" pitchFamily="34" charset="0"/>
                          <a:cs typeface="Calibri"/>
                        </a:rPr>
                        <a:t>Step 4: External assessment</a:t>
                      </a:r>
                      <a:endParaRPr lang="en-US" sz="1400" kern="1200" spc="20">
                        <a:solidFill>
                          <a:schemeClr val="accent1"/>
                        </a:solidFill>
                        <a:effectLst/>
                        <a:latin typeface="Poppins"/>
                        <a:ea typeface="Arial" panose="020B0604020202020204" pitchFamily="34" charset="0"/>
                        <a:cs typeface="Calibri"/>
                      </a:endParaRPr>
                    </a:p>
                    <a:p>
                      <a:pPr marL="342900" marR="0" lvl="0" indent="-342900" algn="l">
                        <a:lnSpc>
                          <a:spcPct val="100000"/>
                        </a:lnSpc>
                        <a:spcBef>
                          <a:spcPts val="0"/>
                        </a:spcBef>
                        <a:spcAft>
                          <a:spcPts val="600"/>
                        </a:spcAft>
                        <a:buFont typeface="Calibri" panose="020F0502020204030204" pitchFamily="34" charset="0"/>
                        <a:buChar char="-"/>
                      </a:pPr>
                      <a:r>
                        <a:rPr lang="en-US" sz="1400" kern="1200" spc="20">
                          <a:solidFill>
                            <a:schemeClr val="accent1"/>
                          </a:solidFill>
                          <a:effectLst/>
                          <a:latin typeface="Poppins"/>
                          <a:ea typeface="Arial" panose="020B0604020202020204" pitchFamily="34" charset="0"/>
                          <a:cs typeface="Calibri"/>
                        </a:rPr>
                        <a:t>Online platform</a:t>
                      </a:r>
                      <a:endParaRPr lang="en-US" sz="1500">
                        <a:solidFill>
                          <a:schemeClr val="accent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8199045"/>
                  </a:ext>
                </a:extLst>
              </a:tr>
            </a:tbl>
          </a:graphicData>
        </a:graphic>
      </p:graphicFrame>
      <p:sp>
        <p:nvSpPr>
          <p:cNvPr id="5" name="Rectangle 4">
            <a:extLst>
              <a:ext uri="{FF2B5EF4-FFF2-40B4-BE49-F238E27FC236}">
                <a16:creationId xmlns:a16="http://schemas.microsoft.com/office/drawing/2014/main" id="{57CCCAA4-3E65-579C-C763-682EF22F87A1}"/>
              </a:ext>
            </a:extLst>
          </p:cNvPr>
          <p:cNvSpPr/>
          <p:nvPr/>
        </p:nvSpPr>
        <p:spPr>
          <a:xfrm>
            <a:off x="108528" y="1397479"/>
            <a:ext cx="5851236" cy="2580894"/>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9208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97393" y="1644384"/>
            <a:ext cx="3701555" cy="252988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3200" b="1">
                <a:solidFill>
                  <a:srgbClr val="1E4E79"/>
                </a:solidFill>
                <a:latin typeface="Poppins"/>
                <a:cs typeface="Poppins"/>
                <a:sym typeface="Poppins"/>
              </a:rPr>
              <a:t>Session 1: </a:t>
            </a:r>
          </a:p>
          <a:p>
            <a:pPr marL="0" marR="0" lvl="0" indent="0" algn="l" rtl="0">
              <a:lnSpc>
                <a:spcPct val="90000"/>
              </a:lnSpc>
              <a:spcBef>
                <a:spcPts val="0"/>
              </a:spcBef>
              <a:spcAft>
                <a:spcPts val="0"/>
              </a:spcAft>
              <a:buNone/>
            </a:pPr>
            <a:r>
              <a:rPr lang="en-GB" sz="3200" b="1">
                <a:solidFill>
                  <a:srgbClr val="1E4E79"/>
                </a:solidFill>
                <a:latin typeface="Poppins"/>
                <a:cs typeface="Poppins"/>
                <a:sym typeface="Poppins"/>
              </a:rPr>
              <a:t>7 May 2024</a:t>
            </a:r>
            <a:r>
              <a:rPr lang="en-GB" sz="3600" b="1">
                <a:solidFill>
                  <a:srgbClr val="1E4E79"/>
                </a:solidFill>
                <a:latin typeface="Poppins"/>
                <a:cs typeface="Poppins"/>
                <a:sym typeface="Poppins"/>
              </a:rPr>
              <a:t> </a:t>
            </a:r>
          </a:p>
          <a:p>
            <a:pPr marL="0" marR="0" lvl="0" indent="0" algn="l" rtl="0">
              <a:lnSpc>
                <a:spcPct val="90000"/>
              </a:lnSpc>
              <a:spcBef>
                <a:spcPts val="0"/>
              </a:spcBef>
              <a:spcAft>
                <a:spcPts val="0"/>
              </a:spcAft>
              <a:buNone/>
            </a:pPr>
            <a:endParaRPr lang="en-GB" sz="3600">
              <a:solidFill>
                <a:srgbClr val="1E4E79"/>
              </a:solidFill>
              <a:latin typeface="Poppins"/>
              <a:cs typeface="Poppins"/>
              <a:sym typeface="Poppins"/>
            </a:endParaRPr>
          </a:p>
          <a:p>
            <a:pPr>
              <a:lnSpc>
                <a:spcPct val="90000"/>
              </a:lnSpc>
            </a:pPr>
            <a:r>
              <a:rPr lang="en-GB" sz="3600" b="1">
                <a:solidFill>
                  <a:schemeClr val="accent2"/>
                </a:solidFill>
                <a:latin typeface="Poppins"/>
                <a:cs typeface="Poppins"/>
                <a:sym typeface="Poppins"/>
              </a:rPr>
              <a:t>Basics of the Seal</a:t>
            </a:r>
            <a:endParaRPr lang="en-GB" sz="3600" b="1">
              <a:solidFill>
                <a:schemeClr val="accent2"/>
              </a:solidFill>
              <a:latin typeface="Poppins"/>
              <a:cs typeface="Poppins"/>
            </a:endParaRPr>
          </a:p>
        </p:txBody>
      </p:sp>
      <p:sp>
        <p:nvSpPr>
          <p:cNvPr id="2" name="Google Shape;109;p3">
            <a:extLst>
              <a:ext uri="{FF2B5EF4-FFF2-40B4-BE49-F238E27FC236}">
                <a16:creationId xmlns:a16="http://schemas.microsoft.com/office/drawing/2014/main" id="{2DAE5637-6CA2-D168-291B-8BFE0031A110}"/>
              </a:ext>
            </a:extLst>
          </p:cNvPr>
          <p:cNvSpPr/>
          <p:nvPr/>
        </p:nvSpPr>
        <p:spPr>
          <a:xfrm>
            <a:off x="4287551" y="1278450"/>
            <a:ext cx="7661994" cy="5201384"/>
          </a:xfrm>
          <a:prstGeom prst="rect">
            <a:avLst/>
          </a:prstGeom>
          <a:noFill/>
          <a:ln>
            <a:noFill/>
          </a:ln>
        </p:spPr>
        <p:txBody>
          <a:bodyPr spcFirstLastPara="1" wrap="square" lIns="91425" tIns="45700" rIns="91425" bIns="45700" anchor="t" anchorCtr="0">
            <a:spAutoFit/>
          </a:bodyPr>
          <a:lstStyle/>
          <a:p>
            <a:pPr>
              <a:buClr>
                <a:schemeClr val="accent2"/>
              </a:buClr>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Motivation and vision</a:t>
            </a:r>
          </a:p>
          <a:p>
            <a:pPr>
              <a:buClr>
                <a:schemeClr val="accent2"/>
              </a:buClr>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What is the Seal?</a:t>
            </a:r>
          </a:p>
          <a:p>
            <a:pPr>
              <a:buClr>
                <a:schemeClr val="accent2"/>
              </a:buClr>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Why implement the Seal?</a:t>
            </a:r>
          </a:p>
          <a:p>
            <a:pPr marL="457200" indent="-457200">
              <a:buClr>
                <a:schemeClr val="accent2"/>
              </a:buClr>
              <a:buFont typeface="Wingdings" pitchFamily="2" charset="2"/>
              <a:buChar char="ü"/>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Theory of Change, dimensions and standards </a:t>
            </a:r>
          </a:p>
          <a:p>
            <a:pPr marL="457200" indent="-457200">
              <a:buClr>
                <a:schemeClr val="accent2"/>
              </a:buClr>
              <a:buFont typeface="Wingdings" pitchFamily="2" charset="2"/>
              <a:buChar char="ü"/>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Process, steps and roles</a:t>
            </a:r>
          </a:p>
          <a:p>
            <a:pPr>
              <a:buClr>
                <a:schemeClr val="accent2"/>
              </a:buClr>
            </a:pPr>
            <a:endParaRPr lang="en-US" sz="24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r>
              <a:rPr lang="en-US" sz="2400">
                <a:solidFill>
                  <a:schemeClr val="accent5">
                    <a:lumMod val="50000"/>
                  </a:schemeClr>
                </a:solidFill>
                <a:latin typeface="Poppins" pitchFamily="2" charset="77"/>
                <a:cs typeface="Poppins" pitchFamily="2" charset="77"/>
              </a:rPr>
              <a:t>Branding guidelines</a:t>
            </a:r>
          </a:p>
          <a:p>
            <a:pPr marL="457200" indent="-457200">
              <a:buClr>
                <a:schemeClr val="accent2"/>
              </a:buClr>
              <a:buFont typeface="Wingdings" pitchFamily="2" charset="2"/>
              <a:buChar char="ü"/>
            </a:pPr>
            <a:endParaRPr lang="en-US" sz="2200">
              <a:solidFill>
                <a:schemeClr val="accent5">
                  <a:lumMod val="50000"/>
                </a:schemeClr>
              </a:solidFill>
              <a:latin typeface="Poppins" pitchFamily="2" charset="77"/>
              <a:cs typeface="Poppins" pitchFamily="2" charset="77"/>
            </a:endParaRPr>
          </a:p>
          <a:p>
            <a:pPr marL="457200" indent="-457200">
              <a:buClr>
                <a:schemeClr val="accent2"/>
              </a:buClr>
              <a:buFont typeface="Wingdings" pitchFamily="2" charset="2"/>
              <a:buChar char="ü"/>
            </a:pPr>
            <a:endParaRPr lang="en-US" sz="2200">
              <a:solidFill>
                <a:schemeClr val="accent5">
                  <a:lumMod val="50000"/>
                </a:schemeClr>
              </a:solidFill>
              <a:latin typeface="Poppins" pitchFamily="2" charset="77"/>
              <a:cs typeface="Poppins" pitchFamily="2" charset="77"/>
            </a:endParaRPr>
          </a:p>
        </p:txBody>
      </p:sp>
    </p:spTree>
    <p:extLst>
      <p:ext uri="{BB962C8B-B14F-4D97-AF65-F5344CB8AC3E}">
        <p14:creationId xmlns:p14="http://schemas.microsoft.com/office/powerpoint/2010/main" val="98466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 name="TextBox 3">
            <a:extLst>
              <a:ext uri="{FF2B5EF4-FFF2-40B4-BE49-F238E27FC236}">
                <a16:creationId xmlns:a16="http://schemas.microsoft.com/office/drawing/2014/main" id="{CC7C0794-A4F8-DA4A-0573-6B881590EAFA}"/>
              </a:ext>
            </a:extLst>
          </p:cNvPr>
          <p:cNvSpPr txBox="1"/>
          <p:nvPr/>
        </p:nvSpPr>
        <p:spPr>
          <a:xfrm>
            <a:off x="1170932" y="3036585"/>
            <a:ext cx="8476885" cy="784830"/>
          </a:xfrm>
          <a:prstGeom prst="rect">
            <a:avLst/>
          </a:prstGeom>
          <a:noFill/>
          <a:ln>
            <a:noFill/>
          </a:ln>
        </p:spPr>
        <p:txBody>
          <a:bodyPr wrap="square" rtlCol="0">
            <a:spAutoFit/>
          </a:bodyPr>
          <a:lstStyle/>
          <a:p>
            <a:r>
              <a:rPr lang="en-US" sz="4500" b="1">
                <a:solidFill>
                  <a:schemeClr val="bg1"/>
                </a:solidFill>
                <a:latin typeface="Poppins" panose="00000500000000000000" pitchFamily="2" charset="0"/>
                <a:cs typeface="Poppins" panose="00000500000000000000" pitchFamily="2" charset="0"/>
              </a:rPr>
              <a:t>Motivation and vision</a:t>
            </a:r>
          </a:p>
        </p:txBody>
      </p:sp>
    </p:spTree>
    <p:extLst>
      <p:ext uri="{BB962C8B-B14F-4D97-AF65-F5344CB8AC3E}">
        <p14:creationId xmlns:p14="http://schemas.microsoft.com/office/powerpoint/2010/main" val="31443628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3F769DB39FA3439F76BAF390E79D1C" ma:contentTypeVersion="19" ma:contentTypeDescription="Create a new document." ma:contentTypeScope="" ma:versionID="0fc7c80a9e7924abc0f348002f41d5ad">
  <xsd:schema xmlns:xsd="http://www.w3.org/2001/XMLSchema" xmlns:xs="http://www.w3.org/2001/XMLSchema" xmlns:p="http://schemas.microsoft.com/office/2006/metadata/properties" xmlns:ns2="eaac5d10-371d-4b29-abd3-636cb5c978d3" xmlns:ns3="a1138687-c4a4-4698-9069-79d29f645d9e" targetNamespace="http://schemas.microsoft.com/office/2006/metadata/properties" ma:root="true" ma:fieldsID="42742bfb2d3bfa6f139e81683d51e054" ns2:_="" ns3:_="">
    <xsd:import namespace="eaac5d10-371d-4b29-abd3-636cb5c978d3"/>
    <xsd:import namespace="a1138687-c4a4-4698-9069-79d29f645d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c5d10-371d-4b29-abd3-636cb5c978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ranslatedLang" ma:index="26"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138687-c4a4-4698-9069-79d29f645d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3a232e-e844-4af9-9439-0e14a271c872}" ma:internalName="TaxCatchAll" ma:showField="CatchAllData" ma:web="a1138687-c4a4-4698-9069-79d29f645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ac5d10-371d-4b29-abd3-636cb5c978d3">
      <Terms xmlns="http://schemas.microsoft.com/office/infopath/2007/PartnerControls"/>
    </lcf76f155ced4ddcb4097134ff3c332f>
    <TaxCatchAll xmlns="a1138687-c4a4-4698-9069-79d29f645d9e" xsi:nil="true"/>
    <TranslatedLang xmlns="eaac5d10-371d-4b29-abd3-636cb5c978d3" xsi:nil="true"/>
  </documentManagement>
</p:properties>
</file>

<file path=customXml/itemProps1.xml><?xml version="1.0" encoding="utf-8"?>
<ds:datastoreItem xmlns:ds="http://schemas.openxmlformats.org/officeDocument/2006/customXml" ds:itemID="{AA70C9B8-E66A-4145-BED0-87D8BBDF1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c5d10-371d-4b29-abd3-636cb5c978d3"/>
    <ds:schemaRef ds:uri="a1138687-c4a4-4698-9069-79d29f645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935CBA-F658-4E28-95FA-190E41A92961}">
  <ds:schemaRefs>
    <ds:schemaRef ds:uri="http://schemas.microsoft.com/sharepoint/v3/contenttype/forms"/>
  </ds:schemaRefs>
</ds:datastoreItem>
</file>

<file path=customXml/itemProps3.xml><?xml version="1.0" encoding="utf-8"?>
<ds:datastoreItem xmlns:ds="http://schemas.openxmlformats.org/officeDocument/2006/customXml" ds:itemID="{66B1C4FF-A069-46C3-B6CB-55D6A6F28459}">
  <ds:schemaRefs>
    <ds:schemaRef ds:uri="4e3ac08c-e7ec-44f4-a7e6-099a21e9ee05"/>
    <ds:schemaRef ds:uri="a1138687-c4a4-4698-9069-79d29f645d9e"/>
    <ds:schemaRef ds:uri="e95ad531-ab4a-4f51-9391-6b0deb9426fd"/>
    <ds:schemaRef ds:uri="eaac5d10-371d-4b29-abd3-636cb5c97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48</Slides>
  <Notes>40</Notes>
  <HiddenSlides>3</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public institutions implement the Seal?</vt:lpstr>
      <vt:lpstr>PowerPoint Presentation</vt:lpstr>
      <vt:lpstr>PowerPoint Presentation</vt:lpstr>
      <vt:lpstr>PowerPoint Presentation</vt:lpstr>
      <vt:lpstr>Why is the Seal different?</vt:lpstr>
      <vt:lpstr>What does the Seal bring  to Public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UNDP coordination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Raquel Lagunas</dc:creator>
  <cp:revision>23</cp:revision>
  <cp:lastPrinted>2021-07-29T09:40:59Z</cp:lastPrinted>
  <dcterms:created xsi:type="dcterms:W3CDTF">2017-06-03T10:30:57Z</dcterms:created>
  <dcterms:modified xsi:type="dcterms:W3CDTF">2024-10-24T14:08:35Z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0x010100E83F769DB39FA3439F76BAF390E79D1C</vt:lpwstr>
  </property>
  <property fmtid="{D5CDD505-2E9C-101B-9397-08002B2CF9AE}" pid="3" name="MediaServiceImageTags">
    <vt:lpwstr/>
  </property>
</Properties>
</file>