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5" r:id="rId4"/>
    <p:sldMasterId id="2147483661" r:id="rId5"/>
    <p:sldMasterId id="2147483648" r:id="rId6"/>
    <p:sldMasterId id="2147484336" r:id="rId7"/>
  </p:sldMasterIdLst>
  <p:notesMasterIdLst>
    <p:notesMasterId r:id="rId48"/>
  </p:notesMasterIdLst>
  <p:handoutMasterIdLst>
    <p:handoutMasterId r:id="rId49"/>
  </p:handoutMasterIdLst>
  <p:sldIdLst>
    <p:sldId id="8239" r:id="rId8"/>
    <p:sldId id="8270" r:id="rId9"/>
    <p:sldId id="598" r:id="rId10"/>
    <p:sldId id="8279" r:id="rId11"/>
    <p:sldId id="8242" r:id="rId12"/>
    <p:sldId id="8271" r:id="rId13"/>
    <p:sldId id="8246" r:id="rId14"/>
    <p:sldId id="8240" r:id="rId15"/>
    <p:sldId id="8243" r:id="rId16"/>
    <p:sldId id="8241" r:id="rId17"/>
    <p:sldId id="8244" r:id="rId18"/>
    <p:sldId id="8245" r:id="rId19"/>
    <p:sldId id="8247" r:id="rId20"/>
    <p:sldId id="8272" r:id="rId21"/>
    <p:sldId id="8248" r:id="rId22"/>
    <p:sldId id="8249" r:id="rId23"/>
    <p:sldId id="8250" r:id="rId24"/>
    <p:sldId id="8251" r:id="rId25"/>
    <p:sldId id="8252" r:id="rId26"/>
    <p:sldId id="8273" r:id="rId27"/>
    <p:sldId id="8259" r:id="rId28"/>
    <p:sldId id="8254" r:id="rId29"/>
    <p:sldId id="8256" r:id="rId30"/>
    <p:sldId id="8255" r:id="rId31"/>
    <p:sldId id="8257" r:id="rId32"/>
    <p:sldId id="8258" r:id="rId33"/>
    <p:sldId id="8274" r:id="rId34"/>
    <p:sldId id="8265" r:id="rId35"/>
    <p:sldId id="8260" r:id="rId36"/>
    <p:sldId id="8261" r:id="rId37"/>
    <p:sldId id="8262" r:id="rId38"/>
    <p:sldId id="8263" r:id="rId39"/>
    <p:sldId id="8264" r:id="rId40"/>
    <p:sldId id="8276" r:id="rId41"/>
    <p:sldId id="8266" r:id="rId42"/>
    <p:sldId id="8269" r:id="rId43"/>
    <p:sldId id="8267" r:id="rId44"/>
    <p:sldId id="8278" r:id="rId45"/>
    <p:sldId id="8268" r:id="rId46"/>
    <p:sldId id="585" r:id="rId47"/>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121CC4-294F-F189-AB5D-4D4E0BD10CEE}" name="Vanessa Schultz" initials="VS" userId="S::vanessa.schultz@undp.org::2632a21b-5473-446b-ab53-02d5acb50e70" providerId="AD"/>
  <p188:author id="{BF5B55DD-A3CD-3303-2615-1C3E1AAACEAD}" name="Patrick Gremillet" initials="PG" userId="S::patrick.gremillet@undp.org::9b5475f4-ef39-4bc1-b3f6-c9cc0bbbf2e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Ras" initials="MR" lastIdx="2" clrIdx="0"/>
  <p:cmAuthor id="2" name="Patrick Gremillet" initials="PG" lastIdx="42" clrIdx="1">
    <p:extLst>
      <p:ext uri="{19B8F6BF-5375-455C-9EA6-DF929625EA0E}">
        <p15:presenceInfo xmlns:p15="http://schemas.microsoft.com/office/powerpoint/2012/main" userId="S::patrick.gremillet@undp.org::9b5475f4-ef39-4bc1-b3f6-c9cc0bbbf2ef" providerId="AD"/>
      </p:ext>
    </p:extLst>
  </p:cmAuthor>
  <p:cmAuthor id="3" name="Angelika Planitz" initials="AP" lastIdx="22" clrIdx="2">
    <p:extLst>
      <p:ext uri="{19B8F6BF-5375-455C-9EA6-DF929625EA0E}">
        <p15:presenceInfo xmlns:p15="http://schemas.microsoft.com/office/powerpoint/2012/main" userId="S::angelika.planitz@undp.org::00051f05-f9cc-4f66-9d84-7c37a46cb9d4" providerId="AD"/>
      </p:ext>
    </p:extLst>
  </p:cmAuthor>
  <p:cmAuthor id="4" name="Angelika Planitz" initials="AP [2]" lastIdx="3" clrIdx="3">
    <p:extLst>
      <p:ext uri="{19B8F6BF-5375-455C-9EA6-DF929625EA0E}">
        <p15:presenceInfo xmlns:p15="http://schemas.microsoft.com/office/powerpoint/2012/main" userId="Angelika Planitz" providerId="None"/>
      </p:ext>
    </p:extLst>
  </p:cmAuthor>
  <p:cmAuthor id="5" name="Jonathan Simms" initials="JS" lastIdx="13" clrIdx="4">
    <p:extLst>
      <p:ext uri="{19B8F6BF-5375-455C-9EA6-DF929625EA0E}">
        <p15:presenceInfo xmlns:p15="http://schemas.microsoft.com/office/powerpoint/2012/main" userId="S::jonathan.simms@undp.org::10aebce2-8f54-4d77-8eb2-5f5d17665394" providerId="AD"/>
      </p:ext>
    </p:extLst>
  </p:cmAuthor>
  <p:cmAuthor id="6" name="Rajeev Issar" initials="RI" lastIdx="10" clrIdx="5">
    <p:extLst>
      <p:ext uri="{19B8F6BF-5375-455C-9EA6-DF929625EA0E}">
        <p15:presenceInfo xmlns:p15="http://schemas.microsoft.com/office/powerpoint/2012/main" userId="S::rajeev.issar@undp.org::d345621a-79a7-4820-8bd9-6a5b1a3773c9" providerId="AD"/>
      </p:ext>
    </p:extLst>
  </p:cmAuthor>
  <p:cmAuthor id="7" name="Jeannette Fernandez Castro" initials="JC" lastIdx="3" clrIdx="6">
    <p:extLst>
      <p:ext uri="{19B8F6BF-5375-455C-9EA6-DF929625EA0E}">
        <p15:presenceInfo xmlns:p15="http://schemas.microsoft.com/office/powerpoint/2012/main" userId="S::jeannette.fernandez.castro@undp.org::ec8d9bd8-0df6-45f2-9cd9-c8d0678d55bc" providerId="AD"/>
      </p:ext>
    </p:extLst>
  </p:cmAuthor>
  <p:cmAuthor id="8" name="Rajesh Sharma" initials="RS" lastIdx="1" clrIdx="7">
    <p:extLst>
      <p:ext uri="{19B8F6BF-5375-455C-9EA6-DF929625EA0E}">
        <p15:presenceInfo xmlns:p15="http://schemas.microsoft.com/office/powerpoint/2012/main" userId="S::rajesh.sharma@undp.org::d2039d2a-7a9e-45bf-a96b-e4d2d7ea24e6" providerId="AD"/>
      </p:ext>
    </p:extLst>
  </p:cmAuthor>
  <p:cmAuthor id="9" name="Ioana Creitaru" initials="IC" lastIdx="2" clrIdx="8">
    <p:extLst>
      <p:ext uri="{19B8F6BF-5375-455C-9EA6-DF929625EA0E}">
        <p15:presenceInfo xmlns:p15="http://schemas.microsoft.com/office/powerpoint/2012/main" userId="S::ioana.creitaru@undp.org::c203aceb-865b-44e0-a709-d1bbc0a6dc1e" providerId="AD"/>
      </p:ext>
    </p:extLst>
  </p:cmAuthor>
  <p:cmAuthor id="10" name="Zuzana Vagnerova" initials="ZV" lastIdx="1" clrIdx="9">
    <p:extLst>
      <p:ext uri="{19B8F6BF-5375-455C-9EA6-DF929625EA0E}">
        <p15:presenceInfo xmlns:p15="http://schemas.microsoft.com/office/powerpoint/2012/main" userId="S::zuzana.vagnerova@undp.org::63d15a63-f52f-42d4-b165-4ed73464e083" providerId="AD"/>
      </p:ext>
    </p:extLst>
  </p:cmAuthor>
  <p:cmAuthor id="11" name="Sophie Baranes" initials="SB" lastIdx="1" clrIdx="10">
    <p:extLst>
      <p:ext uri="{19B8F6BF-5375-455C-9EA6-DF929625EA0E}">
        <p15:presenceInfo xmlns:p15="http://schemas.microsoft.com/office/powerpoint/2012/main" userId="S::sophie.baranes@undp.org::620b5cca-6181-4365-88a0-224a3becded0" providerId="AD"/>
      </p:ext>
    </p:extLst>
  </p:cmAuthor>
  <p:cmAuthor id="12" name="Ronald Jackson" initials="RJ" lastIdx="3" clrIdx="11">
    <p:extLst>
      <p:ext uri="{19B8F6BF-5375-455C-9EA6-DF929625EA0E}">
        <p15:presenceInfo xmlns:p15="http://schemas.microsoft.com/office/powerpoint/2012/main" userId="S::ronald.jackson@undp.org::3f6e53bf-6c2c-46e8-ba62-8f7d58678ecb" providerId="AD"/>
      </p:ext>
    </p:extLst>
  </p:cmAuthor>
  <p:cmAuthor id="13" name="Vanessa Schultz" initials="VS" lastIdx="12" clrIdx="12">
    <p:extLst>
      <p:ext uri="{19B8F6BF-5375-455C-9EA6-DF929625EA0E}">
        <p15:presenceInfo xmlns:p15="http://schemas.microsoft.com/office/powerpoint/2012/main" userId="S::vanessa.schultz@undp.org::2632a21b-5473-446b-ab53-02d5acb50e70" providerId="AD"/>
      </p:ext>
    </p:extLst>
  </p:cmAuthor>
  <p:cmAuthor id="14" name="Mercedes San Roman" initials="MR" lastIdx="2" clrIdx="13">
    <p:extLst>
      <p:ext uri="{19B8F6BF-5375-455C-9EA6-DF929625EA0E}">
        <p15:presenceInfo xmlns:p15="http://schemas.microsoft.com/office/powerpoint/2012/main" userId="S::mercedes.sanroman@undp.org::85f1fdd8-58e8-45b6-a420-285110b15f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D24"/>
    <a:srgbClr val="FCC30B"/>
    <a:srgbClr val="0468B1"/>
    <a:srgbClr val="E5EEFF"/>
    <a:srgbClr val="DDE8FF"/>
    <a:srgbClr val="000000"/>
    <a:srgbClr val="EAB200"/>
    <a:srgbClr val="014067"/>
    <a:srgbClr val="515151"/>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Gremillet" userId="9b5475f4-ef39-4bc1-b3f6-c9cc0bbbf2ef" providerId="ADAL" clId="{94B9714B-BCB1-4360-855A-D34E2DA02181}"/>
    <pc:docChg chg="custSel modSld">
      <pc:chgData name="Patrick Gremillet" userId="9b5475f4-ef39-4bc1-b3f6-c9cc0bbbf2ef" providerId="ADAL" clId="{94B9714B-BCB1-4360-855A-D34E2DA02181}" dt="2024-02-26T08:27:29.447" v="0" actId="313"/>
      <pc:docMkLst>
        <pc:docMk/>
      </pc:docMkLst>
      <pc:sldChg chg="modSp mod">
        <pc:chgData name="Patrick Gremillet" userId="9b5475f4-ef39-4bc1-b3f6-c9cc0bbbf2ef" providerId="ADAL" clId="{94B9714B-BCB1-4360-855A-D34E2DA02181}" dt="2024-02-26T08:27:29.447" v="0" actId="313"/>
        <pc:sldMkLst>
          <pc:docMk/>
          <pc:sldMk cId="3373217694" sldId="8279"/>
        </pc:sldMkLst>
        <pc:spChg chg="mod">
          <ac:chgData name="Patrick Gremillet" userId="9b5475f4-ef39-4bc1-b3f6-c9cc0bbbf2ef" providerId="ADAL" clId="{94B9714B-BCB1-4360-855A-D34E2DA02181}" dt="2024-02-26T08:27:29.447" v="0" actId="313"/>
          <ac:spMkLst>
            <pc:docMk/>
            <pc:sldMk cId="3373217694" sldId="8279"/>
            <ac:spMk id="5" creationId="{C693CDE9-9651-87C1-9CFE-42E68A9B6B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D3C964-7313-437E-B9A8-8F16253D10C6}"/>
              </a:ext>
            </a:extLst>
          </p:cNvPr>
          <p:cNvSpPr>
            <a:spLocks noGrp="1"/>
          </p:cNvSpPr>
          <p:nvPr>
            <p:ph type="hdr" sz="quarter"/>
          </p:nvPr>
        </p:nvSpPr>
        <p:spPr>
          <a:xfrm>
            <a:off x="6" y="1"/>
            <a:ext cx="4397133" cy="3362408"/>
          </a:xfrm>
          <a:prstGeom prst="rect">
            <a:avLst/>
          </a:prstGeom>
        </p:spPr>
        <p:txBody>
          <a:bodyPr vert="horz" lIns="199753" tIns="99877" rIns="199753" bIns="99877" rtlCol="0"/>
          <a:lstStyle>
            <a:lvl1pPr algn="l">
              <a:defRPr sz="2600"/>
            </a:lvl1pPr>
          </a:lstStyle>
          <a:p>
            <a:endParaRPr lang="en-US"/>
          </a:p>
        </p:txBody>
      </p:sp>
      <p:sp>
        <p:nvSpPr>
          <p:cNvPr id="3" name="Date Placeholder 2">
            <a:extLst>
              <a:ext uri="{FF2B5EF4-FFF2-40B4-BE49-F238E27FC236}">
                <a16:creationId xmlns:a16="http://schemas.microsoft.com/office/drawing/2014/main" id="{C2135803-A9AD-41F3-802F-78137D2BE51C}"/>
              </a:ext>
            </a:extLst>
          </p:cNvPr>
          <p:cNvSpPr>
            <a:spLocks noGrp="1"/>
          </p:cNvSpPr>
          <p:nvPr>
            <p:ph type="dt" sz="quarter" idx="1"/>
          </p:nvPr>
        </p:nvSpPr>
        <p:spPr>
          <a:xfrm>
            <a:off x="5747754" y="1"/>
            <a:ext cx="4397133" cy="3362408"/>
          </a:xfrm>
          <a:prstGeom prst="rect">
            <a:avLst/>
          </a:prstGeom>
        </p:spPr>
        <p:txBody>
          <a:bodyPr vert="horz" lIns="199753" tIns="99877" rIns="199753" bIns="99877" rtlCol="0"/>
          <a:lstStyle>
            <a:lvl1pPr algn="r">
              <a:defRPr sz="2600"/>
            </a:lvl1pPr>
          </a:lstStyle>
          <a:p>
            <a:fld id="{FE94A1F2-65A4-43CA-B5D9-9F919E0A58C8}" type="datetimeFigureOut">
              <a:rPr lang="en-US" smtClean="0"/>
              <a:t>2/26/2024</a:t>
            </a:fld>
            <a:endParaRPr lang="en-US"/>
          </a:p>
        </p:txBody>
      </p:sp>
      <p:sp>
        <p:nvSpPr>
          <p:cNvPr id="4" name="Footer Placeholder 3">
            <a:extLst>
              <a:ext uri="{FF2B5EF4-FFF2-40B4-BE49-F238E27FC236}">
                <a16:creationId xmlns:a16="http://schemas.microsoft.com/office/drawing/2014/main" id="{ABEC8BED-42A2-4FF7-9F3B-9C21E5061847}"/>
              </a:ext>
            </a:extLst>
          </p:cNvPr>
          <p:cNvSpPr>
            <a:spLocks noGrp="1"/>
          </p:cNvSpPr>
          <p:nvPr>
            <p:ph type="ftr" sz="quarter" idx="2"/>
          </p:nvPr>
        </p:nvSpPr>
        <p:spPr>
          <a:xfrm>
            <a:off x="6" y="63653065"/>
            <a:ext cx="4397133" cy="3362401"/>
          </a:xfrm>
          <a:prstGeom prst="rect">
            <a:avLst/>
          </a:prstGeom>
        </p:spPr>
        <p:txBody>
          <a:bodyPr vert="horz" lIns="199753" tIns="99877" rIns="199753" bIns="99877" rtlCol="0" anchor="b"/>
          <a:lstStyle>
            <a:lvl1pPr algn="l">
              <a:defRPr sz="2600"/>
            </a:lvl1pPr>
          </a:lstStyle>
          <a:p>
            <a:endParaRPr lang="en-US"/>
          </a:p>
        </p:txBody>
      </p:sp>
      <p:sp>
        <p:nvSpPr>
          <p:cNvPr id="5" name="Slide Number Placeholder 4">
            <a:extLst>
              <a:ext uri="{FF2B5EF4-FFF2-40B4-BE49-F238E27FC236}">
                <a16:creationId xmlns:a16="http://schemas.microsoft.com/office/drawing/2014/main" id="{0C1A3480-B3A6-40FD-8D21-1D971FFA0680}"/>
              </a:ext>
            </a:extLst>
          </p:cNvPr>
          <p:cNvSpPr>
            <a:spLocks noGrp="1"/>
          </p:cNvSpPr>
          <p:nvPr>
            <p:ph type="sldNum" sz="quarter" idx="3"/>
          </p:nvPr>
        </p:nvSpPr>
        <p:spPr>
          <a:xfrm>
            <a:off x="5747754" y="63653065"/>
            <a:ext cx="4397133" cy="3362401"/>
          </a:xfrm>
          <a:prstGeom prst="rect">
            <a:avLst/>
          </a:prstGeom>
        </p:spPr>
        <p:txBody>
          <a:bodyPr vert="horz" lIns="199753" tIns="99877" rIns="199753" bIns="99877" rtlCol="0" anchor="b"/>
          <a:lstStyle>
            <a:lvl1pPr algn="r">
              <a:defRPr sz="2600"/>
            </a:lvl1pPr>
          </a:lstStyle>
          <a:p>
            <a:fld id="{014ED377-BA2F-4CC0-8C6A-50D10068EC64}" type="slidenum">
              <a:rPr lang="en-US" smtClean="0"/>
              <a:t>‹#›</a:t>
            </a:fld>
            <a:endParaRPr lang="en-US"/>
          </a:p>
        </p:txBody>
      </p:sp>
    </p:spTree>
    <p:extLst>
      <p:ext uri="{BB962C8B-B14F-4D97-AF65-F5344CB8AC3E}">
        <p14:creationId xmlns:p14="http://schemas.microsoft.com/office/powerpoint/2010/main" val="4137359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4397133" cy="3362408"/>
          </a:xfrm>
          <a:prstGeom prst="rect">
            <a:avLst/>
          </a:prstGeom>
        </p:spPr>
        <p:txBody>
          <a:bodyPr vert="horz" lIns="199753" tIns="99877" rIns="199753" bIns="99877" rtlCol="0"/>
          <a:lstStyle>
            <a:lvl1pPr algn="l">
              <a:defRPr sz="2600"/>
            </a:lvl1pPr>
          </a:lstStyle>
          <a:p>
            <a:endParaRPr lang="en-US"/>
          </a:p>
        </p:txBody>
      </p:sp>
      <p:sp>
        <p:nvSpPr>
          <p:cNvPr id="3" name="Date Placeholder 2"/>
          <p:cNvSpPr>
            <a:spLocks noGrp="1"/>
          </p:cNvSpPr>
          <p:nvPr>
            <p:ph type="dt" idx="1"/>
          </p:nvPr>
        </p:nvSpPr>
        <p:spPr>
          <a:xfrm>
            <a:off x="5747754" y="1"/>
            <a:ext cx="4397133" cy="3362408"/>
          </a:xfrm>
          <a:prstGeom prst="rect">
            <a:avLst/>
          </a:prstGeom>
        </p:spPr>
        <p:txBody>
          <a:bodyPr vert="horz" lIns="199753" tIns="99877" rIns="199753" bIns="99877" rtlCol="0"/>
          <a:lstStyle>
            <a:lvl1pPr algn="r">
              <a:defRPr sz="2600"/>
            </a:lvl1pPr>
          </a:lstStyle>
          <a:p>
            <a:fld id="{C366B614-CC86-4AB3-8891-DB1B3D77B9BA}" type="datetimeFigureOut">
              <a:rPr lang="en-US" smtClean="0"/>
              <a:t>2/26/2024</a:t>
            </a:fld>
            <a:endParaRPr lang="en-US"/>
          </a:p>
        </p:txBody>
      </p:sp>
      <p:sp>
        <p:nvSpPr>
          <p:cNvPr id="4" name="Slide Image Placeholder 3"/>
          <p:cNvSpPr>
            <a:spLocks noGrp="1" noRot="1" noChangeAspect="1"/>
          </p:cNvSpPr>
          <p:nvPr>
            <p:ph type="sldImg" idx="2"/>
          </p:nvPr>
        </p:nvSpPr>
        <p:spPr>
          <a:xfrm>
            <a:off x="-15028863" y="8377238"/>
            <a:ext cx="40203438" cy="22613937"/>
          </a:xfrm>
          <a:prstGeom prst="rect">
            <a:avLst/>
          </a:prstGeom>
          <a:noFill/>
          <a:ln w="12700">
            <a:solidFill>
              <a:prstClr val="black"/>
            </a:solidFill>
          </a:ln>
        </p:spPr>
        <p:txBody>
          <a:bodyPr vert="horz" lIns="199753" tIns="99877" rIns="199753" bIns="99877" rtlCol="0" anchor="ctr"/>
          <a:lstStyle/>
          <a:p>
            <a:endParaRPr lang="en-US"/>
          </a:p>
        </p:txBody>
      </p:sp>
      <p:sp>
        <p:nvSpPr>
          <p:cNvPr id="5" name="Notes Placeholder 4"/>
          <p:cNvSpPr>
            <a:spLocks noGrp="1"/>
          </p:cNvSpPr>
          <p:nvPr>
            <p:ph type="body" sz="quarter" idx="3"/>
          </p:nvPr>
        </p:nvSpPr>
        <p:spPr>
          <a:xfrm>
            <a:off x="1014722" y="32251187"/>
            <a:ext cx="8117785" cy="26387343"/>
          </a:xfrm>
          <a:prstGeom prst="rect">
            <a:avLst/>
          </a:prstGeom>
        </p:spPr>
        <p:txBody>
          <a:bodyPr vert="horz" lIns="199753" tIns="99877" rIns="199753" bIns="998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63653065"/>
            <a:ext cx="4397133" cy="3362401"/>
          </a:xfrm>
          <a:prstGeom prst="rect">
            <a:avLst/>
          </a:prstGeom>
        </p:spPr>
        <p:txBody>
          <a:bodyPr vert="horz" lIns="199753" tIns="99877" rIns="199753" bIns="99877" rtlCol="0" anchor="b"/>
          <a:lstStyle>
            <a:lvl1pPr algn="l">
              <a:defRPr sz="2600"/>
            </a:lvl1pPr>
          </a:lstStyle>
          <a:p>
            <a:endParaRPr lang="en-US"/>
          </a:p>
        </p:txBody>
      </p:sp>
      <p:sp>
        <p:nvSpPr>
          <p:cNvPr id="7" name="Slide Number Placeholder 6"/>
          <p:cNvSpPr>
            <a:spLocks noGrp="1"/>
          </p:cNvSpPr>
          <p:nvPr>
            <p:ph type="sldNum" sz="quarter" idx="5"/>
          </p:nvPr>
        </p:nvSpPr>
        <p:spPr>
          <a:xfrm>
            <a:off x="5747754" y="63653065"/>
            <a:ext cx="4397133" cy="3362401"/>
          </a:xfrm>
          <a:prstGeom prst="rect">
            <a:avLst/>
          </a:prstGeom>
        </p:spPr>
        <p:txBody>
          <a:bodyPr vert="horz" lIns="199753" tIns="99877" rIns="199753" bIns="99877" rtlCol="0" anchor="b"/>
          <a:lstStyle>
            <a:lvl1pPr algn="r">
              <a:defRPr sz="2600"/>
            </a:lvl1pPr>
          </a:lstStyle>
          <a:p>
            <a:fld id="{C43A1D44-261C-415A-8EBA-2D9CEEEEC384}" type="slidenum">
              <a:rPr lang="en-US" smtClean="0"/>
              <a:t>‹#›</a:t>
            </a:fld>
            <a:endParaRPr lang="en-US"/>
          </a:p>
        </p:txBody>
      </p:sp>
    </p:spTree>
    <p:extLst>
      <p:ext uri="{BB962C8B-B14F-4D97-AF65-F5344CB8AC3E}">
        <p14:creationId xmlns:p14="http://schemas.microsoft.com/office/powerpoint/2010/main" val="189608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Among top WHO, WFP and WMO</a:t>
            </a:r>
          </a:p>
        </p:txBody>
      </p:sp>
      <p:sp>
        <p:nvSpPr>
          <p:cNvPr id="4" name="Slide Number Placeholder 3"/>
          <p:cNvSpPr>
            <a:spLocks noGrp="1"/>
          </p:cNvSpPr>
          <p:nvPr>
            <p:ph type="sldNum" sz="quarter" idx="10"/>
          </p:nvPr>
        </p:nvSpPr>
        <p:spPr/>
        <p:txBody>
          <a:bodyPr/>
          <a:lstStyle/>
          <a:p>
            <a:fld id="{C43A1D44-261C-415A-8EBA-2D9CEEEEC384}" type="slidenum">
              <a:rPr lang="en-US" smtClean="0"/>
              <a:t>3</a:t>
            </a:fld>
            <a:endParaRPr lang="en-US"/>
          </a:p>
        </p:txBody>
      </p:sp>
    </p:spTree>
    <p:extLst>
      <p:ext uri="{BB962C8B-B14F-4D97-AF65-F5344CB8AC3E}">
        <p14:creationId xmlns:p14="http://schemas.microsoft.com/office/powerpoint/2010/main" val="1331642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DP_Cov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5" imgW="338" imgH="338" progId="TCLayout.ActiveDocument.1">
                  <p:embed/>
                </p:oleObj>
              </mc:Choice>
              <mc:Fallback>
                <p:oleObj name="think-cell Slide" r:id="rId5" imgW="338" imgH="338" progId="TCLayout.ActiveDocument.1">
                  <p:embed/>
                  <p:pic>
                    <p:nvPicPr>
                      <p:cNvPr id="6" name="Objekt 5" hidden="1"/>
                      <p:cNvPicPr/>
                      <p:nvPr/>
                    </p:nvPicPr>
                    <p:blipFill>
                      <a:blip r:embed="rId6"/>
                      <a:stretch>
                        <a:fillRect/>
                      </a:stretch>
                    </p:blipFill>
                    <p:spPr>
                      <a:xfrm>
                        <a:off x="1955" y="1588"/>
                        <a:ext cx="1954"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95385"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lvl="0" indent="0" algn="ctr" eaLnBrk="1">
              <a:lnSpc>
                <a:spcPct val="85000"/>
              </a:lnSpc>
              <a:spcBef>
                <a:spcPct val="0"/>
              </a:spcBef>
              <a:spcAft>
                <a:spcPct val="0"/>
              </a:spcAft>
            </a:pPr>
            <a:endParaRPr lang="en-US" sz="3600" b="1" i="0" baseline="0" err="1">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itle 1"/>
          <p:cNvSpPr>
            <a:spLocks noGrp="1"/>
          </p:cNvSpPr>
          <p:nvPr>
            <p:ph type="ctrTitle" hasCustomPrompt="1"/>
          </p:nvPr>
        </p:nvSpPr>
        <p:spPr>
          <a:xfrm>
            <a:off x="335461" y="3936505"/>
            <a:ext cx="8815754" cy="860400"/>
          </a:xfrm>
          <a:prstGeom prst="rect">
            <a:avLst/>
          </a:prstGeom>
        </p:spPr>
        <p:txBody>
          <a:bodyPr lIns="72000" rIns="72000" anchor="ctr"/>
          <a:lstStyle>
            <a:lvl1pPr>
              <a:defRPr sz="3600">
                <a:solidFill>
                  <a:schemeClr val="tx2"/>
                </a:solidFill>
                <a:latin typeface="+mn-lt"/>
                <a:cs typeface="Arial" pitchFamily="34" charset="0"/>
              </a:defRPr>
            </a:lvl1pPr>
          </a:lstStyle>
          <a:p>
            <a:r>
              <a:rPr lang="de-DE" noProof="0"/>
              <a:t>Titel</a:t>
            </a:r>
          </a:p>
        </p:txBody>
      </p:sp>
      <p:sp>
        <p:nvSpPr>
          <p:cNvPr id="11" name="Subtitle 2"/>
          <p:cNvSpPr>
            <a:spLocks noGrp="1"/>
          </p:cNvSpPr>
          <p:nvPr>
            <p:ph type="subTitle" idx="1" hasCustomPrompt="1"/>
          </p:nvPr>
        </p:nvSpPr>
        <p:spPr>
          <a:xfrm>
            <a:off x="335461" y="4905986"/>
            <a:ext cx="8815754" cy="369332"/>
          </a:xfrm>
        </p:spPr>
        <p:txBody>
          <a:bodyPr lIns="72000" rIns="72000" anchor="t"/>
          <a:lstStyle>
            <a:lvl1pPr marL="0" indent="0" algn="l">
              <a:buNone/>
              <a:defRPr sz="2400">
                <a:solidFill>
                  <a:schemeClr val="tx2"/>
                </a:solidFill>
                <a:latin typeface="+mn-lt"/>
                <a:cs typeface="Arial" pitchFamily="34" charset="0"/>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Untertitel</a:t>
            </a:r>
          </a:p>
        </p:txBody>
      </p:sp>
      <p:sp>
        <p:nvSpPr>
          <p:cNvPr id="12" name="Text Placeholder 4"/>
          <p:cNvSpPr>
            <a:spLocks noGrp="1"/>
          </p:cNvSpPr>
          <p:nvPr>
            <p:ph type="body" sz="quarter" idx="10" hasCustomPrompt="1"/>
          </p:nvPr>
        </p:nvSpPr>
        <p:spPr>
          <a:xfrm>
            <a:off x="335461" y="5847537"/>
            <a:ext cx="8815754" cy="246221"/>
          </a:xfrm>
        </p:spPr>
        <p:txBody>
          <a:bodyPr lIns="72000" rIns="72000" anchor="t"/>
          <a:lstStyle>
            <a:lvl1pPr marL="0" indent="0">
              <a:buNone/>
              <a:defRPr sz="1600" baseline="0">
                <a:solidFill>
                  <a:schemeClr val="tx2"/>
                </a:solidFill>
              </a:defRPr>
            </a:lvl1pPr>
            <a:lvl2pPr marL="355600" indent="0">
              <a:buNone/>
              <a:defRPr sz="1400"/>
            </a:lvl2pPr>
            <a:lvl3pPr marL="723900" indent="0">
              <a:buNone/>
              <a:defRPr sz="1200"/>
            </a:lvl3pPr>
            <a:lvl4pPr marL="1077913" indent="0">
              <a:buNone/>
              <a:defRPr sz="1100"/>
            </a:lvl4pPr>
            <a:lvl5pPr marL="1433512" indent="0">
              <a:buNone/>
              <a:defRPr sz="1100"/>
            </a:lvl5pPr>
          </a:lstStyle>
          <a:p>
            <a:pPr lvl="0"/>
            <a:r>
              <a:rPr lang="de-DE" noProof="0"/>
              <a:t>Ort, Datum</a:t>
            </a:r>
          </a:p>
        </p:txBody>
      </p:sp>
    </p:spTree>
    <p:extLst>
      <p:ext uri="{BB962C8B-B14F-4D97-AF65-F5344CB8AC3E}">
        <p14:creationId xmlns:p14="http://schemas.microsoft.com/office/powerpoint/2010/main" val="395651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noProof="0"/>
              <a:t>Click icon to add picture</a:t>
            </a:r>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US" noProof="0"/>
              <a:t>UNDP Crisis Bureau - DRT</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a:p>
        </p:txBody>
      </p:sp>
      <p:pic>
        <p:nvPicPr>
          <p:cNvPr id="12" name="Picture 4" descr="Image result for undp">
            <a:extLst>
              <a:ext uri="{FF2B5EF4-FFF2-40B4-BE49-F238E27FC236}">
                <a16:creationId xmlns:a16="http://schemas.microsoft.com/office/drawing/2014/main" id="{55F77320-002C-42DC-8884-0F630B7E9C5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87027"/>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16613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55418"/>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a:t>UNDP Crisis Bureau - DRT</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pic>
        <p:nvPicPr>
          <p:cNvPr id="13" name="Picture 4" descr="Image result for undp">
            <a:extLst>
              <a:ext uri="{FF2B5EF4-FFF2-40B4-BE49-F238E27FC236}">
                <a16:creationId xmlns:a16="http://schemas.microsoft.com/office/drawing/2014/main" id="{E7A79FF6-0A93-475C-B853-FFD772C1554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66217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18678" y="1356997"/>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US" noProof="0"/>
              <a:t>UNDP Crisis Bureau - DRT</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pic>
        <p:nvPicPr>
          <p:cNvPr id="12" name="Picture 4" descr="Image result for undp">
            <a:extLst>
              <a:ext uri="{FF2B5EF4-FFF2-40B4-BE49-F238E27FC236}">
                <a16:creationId xmlns:a16="http://schemas.microsoft.com/office/drawing/2014/main" id="{8B1E1637-1E82-4B2B-93BB-7B7989FB8E3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2459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4549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latin typeface="Tw Cen MT" panose="020B0602020104020603" pitchFamily="34" charset="0"/>
              </a:defRPr>
            </a:lvl1pPr>
          </a:lstStyle>
          <a:p>
            <a:r>
              <a:rPr lang="en-US" noProof="0"/>
              <a:t>Click To Edit Master Title Style</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p>
        </p:txBody>
      </p:sp>
    </p:spTree>
    <p:extLst>
      <p:ext uri="{BB962C8B-B14F-4D97-AF65-F5344CB8AC3E}">
        <p14:creationId xmlns:p14="http://schemas.microsoft.com/office/powerpoint/2010/main" val="41544166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43659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6339414"/>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a:t>UNDP Crisis Bureau - DRT</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latin typeface="Tw Cen MT" panose="020B0602020104020603" pitchFamily="34" charset="0"/>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latin typeface="Tw Cen MT" panose="020B0602020104020603" pitchFamily="34" charset="0"/>
              </a:defRPr>
            </a:lvl1pPr>
            <a:lvl2pPr>
              <a:buClr>
                <a:schemeClr val="accent2"/>
              </a:buClr>
              <a:defRPr>
                <a:solidFill>
                  <a:schemeClr val="tx1"/>
                </a:solidFill>
                <a:latin typeface="Tw Cen MT" panose="020B0602020104020603" pitchFamily="34" charset="0"/>
              </a:defRPr>
            </a:lvl2pPr>
            <a:lvl3pPr>
              <a:buClr>
                <a:schemeClr val="accent2"/>
              </a:buClr>
              <a:defRPr>
                <a:solidFill>
                  <a:schemeClr val="tx1"/>
                </a:solidFill>
                <a:latin typeface="Tw Cen MT" panose="020B0602020104020603" pitchFamily="34" charset="0"/>
              </a:defRPr>
            </a:lvl3pPr>
            <a:lvl4pPr>
              <a:buClr>
                <a:schemeClr val="accent2"/>
              </a:buClr>
              <a:defRPr>
                <a:solidFill>
                  <a:schemeClr val="tx1"/>
                </a:solidFill>
                <a:latin typeface="Tw Cen MT" panose="020B0602020104020603" pitchFamily="34" charset="0"/>
              </a:defRPr>
            </a:lvl4pPr>
            <a:lvl5pPr>
              <a:buClr>
                <a:schemeClr val="accent2"/>
              </a:buClr>
              <a:defRPr>
                <a:solidFill>
                  <a:schemeClr val="tx1"/>
                </a:solidFill>
                <a:latin typeface="Tw Cen MT" panose="020B06020201040206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2" name="Picture 4" descr="Image result for undp">
            <a:extLst>
              <a:ext uri="{FF2B5EF4-FFF2-40B4-BE49-F238E27FC236}">
                <a16:creationId xmlns:a16="http://schemas.microsoft.com/office/drawing/2014/main" id="{A4149B77-F1EF-4FA5-A11A-15B1E0E00CF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625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a:t>UNDP Crisis Bureau - DRT</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153609"/>
            <a:ext cx="8333222" cy="1147969"/>
          </a:xfrm>
          <a:prstGeom prst="rect">
            <a:avLst/>
          </a:prstGeom>
        </p:spPr>
        <p:txBody>
          <a:bodyPr bIns="0" anchor="b">
            <a:normAutofit/>
          </a:bodyPr>
          <a:lstStyle>
            <a:lvl1pPr>
              <a:defRPr sz="4400" b="1">
                <a:solidFill>
                  <a:schemeClr val="accent1"/>
                </a:solidFill>
                <a:latin typeface="Tw Cen MT" panose="020B0602020104020603" pitchFamily="34" charset="0"/>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826356"/>
            <a:ext cx="10835122" cy="4401681"/>
          </a:xfrm>
          <a:prstGeom prst="rect">
            <a:avLst/>
          </a:prstGeom>
        </p:spPr>
        <p:txBody>
          <a:bodyPr/>
          <a:lstStyle>
            <a:lvl1pPr>
              <a:buClr>
                <a:schemeClr val="accent2"/>
              </a:buClr>
              <a:defRPr>
                <a:solidFill>
                  <a:schemeClr val="tx1"/>
                </a:solidFill>
                <a:latin typeface="Tw Cen MT" panose="020B0602020104020603" pitchFamily="34" charset="0"/>
              </a:defRPr>
            </a:lvl1pPr>
            <a:lvl2pPr>
              <a:buClr>
                <a:schemeClr val="accent2"/>
              </a:buClr>
              <a:defRPr>
                <a:solidFill>
                  <a:schemeClr val="tx1"/>
                </a:solidFill>
                <a:latin typeface="Tw Cen MT" panose="020B0602020104020603" pitchFamily="34" charset="0"/>
              </a:defRPr>
            </a:lvl2pPr>
            <a:lvl3pPr>
              <a:buClr>
                <a:schemeClr val="accent2"/>
              </a:buClr>
              <a:defRPr>
                <a:solidFill>
                  <a:schemeClr val="tx1"/>
                </a:solidFill>
                <a:latin typeface="Tw Cen MT" panose="020B0602020104020603" pitchFamily="34" charset="0"/>
              </a:defRPr>
            </a:lvl3pPr>
            <a:lvl4pPr>
              <a:buClr>
                <a:schemeClr val="accent2"/>
              </a:buClr>
              <a:defRPr>
                <a:solidFill>
                  <a:schemeClr val="tx1"/>
                </a:solidFill>
                <a:latin typeface="Tw Cen MT" panose="020B0602020104020603" pitchFamily="34" charset="0"/>
              </a:defRPr>
            </a:lvl4pPr>
            <a:lvl5pPr>
              <a:buClr>
                <a:schemeClr val="accent2"/>
              </a:buClr>
              <a:defRPr>
                <a:solidFill>
                  <a:schemeClr val="tx1"/>
                </a:solidFill>
                <a:latin typeface="Tw Cen MT" panose="020B06020201040206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2" name="Picture 4" descr="Image result for undp">
            <a:extLst>
              <a:ext uri="{FF2B5EF4-FFF2-40B4-BE49-F238E27FC236}">
                <a16:creationId xmlns:a16="http://schemas.microsoft.com/office/drawing/2014/main" id="{A4149B77-F1EF-4FA5-A11A-15B1E0E00CF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title="Subtitle">
            <a:extLst>
              <a:ext uri="{FF2B5EF4-FFF2-40B4-BE49-F238E27FC236}">
                <a16:creationId xmlns:a16="http://schemas.microsoft.com/office/drawing/2014/main" id="{4A31436F-825F-0A48-F29A-024FA57CEDA1}"/>
              </a:ext>
            </a:extLst>
          </p:cNvPr>
          <p:cNvSpPr>
            <a:spLocks noGrp="1"/>
          </p:cNvSpPr>
          <p:nvPr>
            <p:ph type="body" sz="quarter" idx="16" hasCustomPrompt="1"/>
          </p:nvPr>
        </p:nvSpPr>
        <p:spPr>
          <a:xfrm>
            <a:off x="518678" y="1323029"/>
            <a:ext cx="7368596" cy="328015"/>
          </a:xfrm>
          <a:prstGeom prst="rect">
            <a:avLst/>
          </a:prstGeom>
        </p:spPr>
        <p:txBody>
          <a:bodyPr/>
          <a:lstStyle>
            <a:lvl1pPr marL="0" indent="0">
              <a:buNone/>
              <a:defRPr sz="2000" spc="300">
                <a:solidFill>
                  <a:schemeClr val="accent6"/>
                </a:solidFill>
                <a:latin typeface="Tw Cen MT" panose="020B0602020104020603" pitchFamily="34" charset="0"/>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512267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a:t>UNDP Crisis Bureau - DRT</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latin typeface="Tw Cen MT" panose="020B0602020104020603" pitchFamily="34" charset="0"/>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latin typeface="Tw Cen MT" panose="020B0602020104020603" pitchFamily="34" charset="0"/>
              </a:defRPr>
            </a:lvl1pPr>
            <a:lvl2pPr>
              <a:buClr>
                <a:schemeClr val="accent2"/>
              </a:buClr>
              <a:defRPr>
                <a:solidFill>
                  <a:schemeClr val="tx1"/>
                </a:solidFill>
                <a:latin typeface="Tw Cen MT" panose="020B0602020104020603" pitchFamily="34" charset="0"/>
              </a:defRPr>
            </a:lvl2pPr>
            <a:lvl3pPr>
              <a:buClr>
                <a:schemeClr val="accent2"/>
              </a:buClr>
              <a:defRPr>
                <a:solidFill>
                  <a:schemeClr val="tx1"/>
                </a:solidFill>
                <a:latin typeface="Tw Cen MT" panose="020B0602020104020603" pitchFamily="34" charset="0"/>
              </a:defRPr>
            </a:lvl3pPr>
            <a:lvl4pPr>
              <a:buClr>
                <a:schemeClr val="accent2"/>
              </a:buClr>
              <a:defRPr>
                <a:solidFill>
                  <a:schemeClr val="tx1"/>
                </a:solidFill>
                <a:latin typeface="Tw Cen MT" panose="020B0602020104020603" pitchFamily="34" charset="0"/>
              </a:defRPr>
            </a:lvl4pPr>
            <a:lvl5pPr>
              <a:buClr>
                <a:schemeClr val="accent2"/>
              </a:buClr>
              <a:defRPr>
                <a:solidFill>
                  <a:schemeClr val="tx1"/>
                </a:solidFill>
                <a:latin typeface="Tw Cen MT" panose="020B06020201040206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latin typeface="Tw Cen MT" panose="020B0602020104020603" pitchFamily="34" charset="0"/>
              </a:defRPr>
            </a:lvl1pPr>
            <a:lvl2pPr>
              <a:buClr>
                <a:schemeClr val="accent2"/>
              </a:buClr>
              <a:defRPr>
                <a:solidFill>
                  <a:schemeClr val="tx1"/>
                </a:solidFill>
                <a:latin typeface="Tw Cen MT" panose="020B0602020104020603" pitchFamily="34" charset="0"/>
              </a:defRPr>
            </a:lvl2pPr>
            <a:lvl3pPr>
              <a:buClr>
                <a:schemeClr val="accent2"/>
              </a:buClr>
              <a:defRPr>
                <a:solidFill>
                  <a:schemeClr val="tx1"/>
                </a:solidFill>
                <a:latin typeface="Tw Cen MT" panose="020B0602020104020603" pitchFamily="34" charset="0"/>
              </a:defRPr>
            </a:lvl3pPr>
            <a:lvl4pPr>
              <a:buClr>
                <a:schemeClr val="accent2"/>
              </a:buClr>
              <a:defRPr>
                <a:solidFill>
                  <a:schemeClr val="tx1"/>
                </a:solidFill>
                <a:latin typeface="Tw Cen MT" panose="020B0602020104020603" pitchFamily="34" charset="0"/>
              </a:defRPr>
            </a:lvl4pPr>
            <a:lvl5pPr>
              <a:buClr>
                <a:schemeClr val="accent2"/>
              </a:buClr>
              <a:defRPr>
                <a:solidFill>
                  <a:schemeClr val="tx1"/>
                </a:solidFill>
                <a:latin typeface="Tw Cen MT" panose="020B06020201040206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4" descr="Image result for undp">
            <a:extLst>
              <a:ext uri="{FF2B5EF4-FFF2-40B4-BE49-F238E27FC236}">
                <a16:creationId xmlns:a16="http://schemas.microsoft.com/office/drawing/2014/main" id="{9F4B071A-21B0-42F4-8E5F-4B48F1660B7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768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BF873-09C3-C64F-97DB-4F0C9C5B3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69B56-F22F-F14C-B2A0-5ED41F80BB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D070D-0DE1-3F4A-906B-78EA2E14F4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E6E24C1-6FC4-3944-8A54-FFC362A3720C}"/>
              </a:ext>
            </a:extLst>
          </p:cNvPr>
          <p:cNvSpPr>
            <a:spLocks noGrp="1"/>
          </p:cNvSpPr>
          <p:nvPr>
            <p:ph type="ftr" sz="quarter" idx="11"/>
          </p:nvPr>
        </p:nvSpPr>
        <p:spPr/>
        <p:txBody>
          <a:bodyPr/>
          <a:lstStyle/>
          <a:p>
            <a:r>
              <a:rPr lang="en-US"/>
              <a:t>UNDP Crisis Bureau - DRT</a:t>
            </a:r>
          </a:p>
        </p:txBody>
      </p:sp>
      <p:sp>
        <p:nvSpPr>
          <p:cNvPr id="6" name="Slide Number Placeholder 5">
            <a:extLst>
              <a:ext uri="{FF2B5EF4-FFF2-40B4-BE49-F238E27FC236}">
                <a16:creationId xmlns:a16="http://schemas.microsoft.com/office/drawing/2014/main" id="{D58268E9-C25C-AF4A-A087-FCC50E931BB7}"/>
              </a:ext>
            </a:extLst>
          </p:cNvPr>
          <p:cNvSpPr>
            <a:spLocks noGrp="1"/>
          </p:cNvSpPr>
          <p:nvPr>
            <p:ph type="sldNum" sz="quarter" idx="12"/>
          </p:nvPr>
        </p:nvSpPr>
        <p:spPr/>
        <p:txBody>
          <a:bodyPr/>
          <a:lstStyle/>
          <a:p>
            <a:fld id="{ABA3478A-5699-264E-A46E-D1B1F7B2958D}" type="slidenum">
              <a:rPr lang="en-US" smtClean="0"/>
              <a:t>‹#›</a:t>
            </a:fld>
            <a:endParaRPr lang="en-US"/>
          </a:p>
        </p:txBody>
      </p:sp>
    </p:spTree>
    <p:extLst>
      <p:ext uri="{BB962C8B-B14F-4D97-AF65-F5344CB8AC3E}">
        <p14:creationId xmlns:p14="http://schemas.microsoft.com/office/powerpoint/2010/main" val="542313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a:t>UNDP Crisis Bureau - DRT</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n-US" noProof="0"/>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5" name="Picture 4" descr="Image result for undp">
            <a:extLst>
              <a:ext uri="{FF2B5EF4-FFF2-40B4-BE49-F238E27FC236}">
                <a16:creationId xmlns:a16="http://schemas.microsoft.com/office/drawing/2014/main" id="{D2F13173-FDC2-40AE-B34A-889AF43CA75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54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20589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98596977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US" noProof="0"/>
              <a:t>UNDP Crisis Bureau - DRT</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a:p>
        </p:txBody>
      </p:sp>
      <p:pic>
        <p:nvPicPr>
          <p:cNvPr id="9" name="Picture 4" descr="Image result for undp">
            <a:extLst>
              <a:ext uri="{FF2B5EF4-FFF2-40B4-BE49-F238E27FC236}">
                <a16:creationId xmlns:a16="http://schemas.microsoft.com/office/drawing/2014/main" id="{C4D485E0-C6EC-4F7C-8FB1-1CA0EBC999A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99681"/>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noProof="0"/>
              <a:t>Click to Edit Master Title Style </a:t>
            </a: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a:xfrm>
            <a:off x="304802" y="6356350"/>
            <a:ext cx="4114800" cy="365125"/>
          </a:xfrm>
        </p:spPr>
        <p:txBody>
          <a:bodyPr/>
          <a:lstStyle/>
          <a:p>
            <a:r>
              <a:rPr lang="en-US" noProof="0"/>
              <a:t>UNDP Crisis Bureau - DRT</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a:p>
        </p:txBody>
      </p:sp>
      <p:pic>
        <p:nvPicPr>
          <p:cNvPr id="10" name="Picture 4" descr="Image result for undp">
            <a:extLst>
              <a:ext uri="{FF2B5EF4-FFF2-40B4-BE49-F238E27FC236}">
                <a16:creationId xmlns:a16="http://schemas.microsoft.com/office/drawing/2014/main" id="{5460D332-43BC-4DCA-A471-D7203DF0C79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621792"/>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2EB-00DF-4EBA-BF1F-D37805D45585}"/>
              </a:ext>
            </a:extLst>
          </p:cNvPr>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E6E73459-F0AE-4F36-9292-4D7294D65946}"/>
              </a:ext>
            </a:extLst>
          </p:cNvPr>
          <p:cNvSpPr>
            <a:spLocks noGrp="1"/>
          </p:cNvSpPr>
          <p:nvPr>
            <p:ph type="ftr" sz="quarter" idx="10"/>
          </p:nvPr>
        </p:nvSpPr>
        <p:spPr>
          <a:xfrm>
            <a:off x="304802" y="6356350"/>
            <a:ext cx="4114800" cy="365125"/>
          </a:xfrm>
        </p:spPr>
        <p:txBody>
          <a:bodyPr/>
          <a:lstStyle/>
          <a:p>
            <a:r>
              <a:rPr lang="en-US" noProof="0"/>
              <a:t>UNDP Crisis Bureau - DRT</a:t>
            </a:r>
          </a:p>
        </p:txBody>
      </p:sp>
    </p:spTree>
    <p:extLst>
      <p:ext uri="{BB962C8B-B14F-4D97-AF65-F5344CB8AC3E}">
        <p14:creationId xmlns:p14="http://schemas.microsoft.com/office/powerpoint/2010/main" val="4040944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74"/>
        <p:cNvGrpSpPr/>
        <p:nvPr/>
      </p:nvGrpSpPr>
      <p:grpSpPr>
        <a:xfrm>
          <a:off x="0" y="0"/>
          <a:ext cx="0" cy="0"/>
          <a:chOff x="0" y="0"/>
          <a:chExt cx="0" cy="0"/>
        </a:xfrm>
      </p:grpSpPr>
      <p:sp>
        <p:nvSpPr>
          <p:cNvPr id="75" name="Google Shape;7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EA47A"/>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UNDP Crisis Bureau - DRT</a:t>
            </a:r>
            <a:endParaRPr/>
          </a:p>
        </p:txBody>
      </p:sp>
      <p:sp>
        <p:nvSpPr>
          <p:cNvPr id="79" name="Google Shape;79;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7444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65"/>
        <p:cNvGrpSpPr/>
        <p:nvPr/>
      </p:nvGrpSpPr>
      <p:grpSpPr>
        <a:xfrm>
          <a:off x="0" y="0"/>
          <a:ext cx="0" cy="0"/>
          <a:chOff x="0" y="0"/>
          <a:chExt cx="0" cy="0"/>
        </a:xfrm>
      </p:grpSpPr>
      <p:sp>
        <p:nvSpPr>
          <p:cNvPr id="466" name="Google Shape;466;g216cd6dddc2_0_101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6000"/>
              <a:buFont typeface="Gill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g216cd6dddc2_0_101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8" name="Google Shape;468;g216cd6dddc2_0_10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g216cd6dddc2_0_10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UNDP Crisis Bureau - DRT</a:t>
            </a:r>
            <a:endParaRPr/>
          </a:p>
        </p:txBody>
      </p:sp>
      <p:sp>
        <p:nvSpPr>
          <p:cNvPr id="470" name="Google Shape;470;g216cd6dddc2_0_10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9524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logo">
  <p:cSld name="Blank + logo">
    <p:spTree>
      <p:nvGrpSpPr>
        <p:cNvPr id="1" name="Shape 191"/>
        <p:cNvGrpSpPr/>
        <p:nvPr/>
      </p:nvGrpSpPr>
      <p:grpSpPr>
        <a:xfrm>
          <a:off x="0" y="0"/>
          <a:ext cx="0" cy="0"/>
          <a:chOff x="0" y="0"/>
          <a:chExt cx="0" cy="0"/>
        </a:xfrm>
      </p:grpSpPr>
      <p:sp>
        <p:nvSpPr>
          <p:cNvPr id="192" name="Google Shape;192;p7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r>
              <a:rPr lang="en-GB"/>
              <a:t>UNDP Crisis Bureau - DRT</a:t>
            </a:r>
            <a:endParaRPr/>
          </a:p>
        </p:txBody>
      </p:sp>
    </p:spTree>
    <p:extLst>
      <p:ext uri="{BB962C8B-B14F-4D97-AF65-F5344CB8AC3E}">
        <p14:creationId xmlns:p14="http://schemas.microsoft.com/office/powerpoint/2010/main" val="7517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UNDP_Cov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5" imgW="338" imgH="338" progId="TCLayout.ActiveDocument.1">
                  <p:embed/>
                </p:oleObj>
              </mc:Choice>
              <mc:Fallback>
                <p:oleObj name="think-cell Slide" r:id="rId5" imgW="338" imgH="338" progId="TCLayout.ActiveDocument.1">
                  <p:embed/>
                  <p:pic>
                    <p:nvPicPr>
                      <p:cNvPr id="6" name="Objekt 5" hidden="1"/>
                      <p:cNvPicPr/>
                      <p:nvPr/>
                    </p:nvPicPr>
                    <p:blipFill>
                      <a:blip r:embed="rId6"/>
                      <a:stretch>
                        <a:fillRect/>
                      </a:stretch>
                    </p:blipFill>
                    <p:spPr>
                      <a:xfrm>
                        <a:off x="1955" y="1588"/>
                        <a:ext cx="1954"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95385" cy="15875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lvl="0" indent="0" algn="ctr" eaLnBrk="1">
              <a:lnSpc>
                <a:spcPct val="85000"/>
              </a:lnSpc>
              <a:spcBef>
                <a:spcPct val="0"/>
              </a:spcBef>
              <a:spcAft>
                <a:spcPct val="0"/>
              </a:spcAft>
            </a:pPr>
            <a:endParaRPr lang="en-US" sz="3600" b="1" i="0" baseline="0" err="1">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9"/>
          <p:cNvSpPr/>
          <p:nvPr userDrawn="1"/>
        </p:nvSpPr>
        <p:spPr>
          <a:xfrm>
            <a:off x="0" y="0"/>
            <a:ext cx="12192000" cy="6858000"/>
          </a:xfrm>
          <a:prstGeom prst="rect">
            <a:avLst/>
          </a:prstGeom>
          <a:gradFill>
            <a:gsLst>
              <a:gs pos="0">
                <a:schemeClr val="bg1">
                  <a:alpha val="0"/>
                </a:schemeClr>
              </a:gs>
              <a:gs pos="72000">
                <a:schemeClr val="bg1">
                  <a:alpha val="73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nl-NL" sz="1100">
              <a:solidFill>
                <a:schemeClr val="tx2"/>
              </a:solidFill>
            </a:endParaRPr>
          </a:p>
        </p:txBody>
      </p:sp>
      <p:pic>
        <p:nvPicPr>
          <p:cNvPr id="10" name="Picture 2" descr="http://i.imgur.com/FGmUC9n.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022701" y="526774"/>
            <a:ext cx="1640181" cy="26521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hasCustomPrompt="1"/>
          </p:nvPr>
        </p:nvSpPr>
        <p:spPr>
          <a:xfrm>
            <a:off x="335461" y="3936505"/>
            <a:ext cx="8815754" cy="860400"/>
          </a:xfrm>
          <a:prstGeom prst="rect">
            <a:avLst/>
          </a:prstGeom>
        </p:spPr>
        <p:txBody>
          <a:bodyPr lIns="72000" rIns="72000" anchor="ctr"/>
          <a:lstStyle>
            <a:lvl1pPr>
              <a:defRPr sz="3600">
                <a:solidFill>
                  <a:schemeClr val="tx2"/>
                </a:solidFill>
                <a:latin typeface="+mn-lt"/>
                <a:cs typeface="Arial" pitchFamily="34" charset="0"/>
              </a:defRPr>
            </a:lvl1pPr>
          </a:lstStyle>
          <a:p>
            <a:r>
              <a:rPr lang="de-DE" noProof="0"/>
              <a:t>Titel</a:t>
            </a:r>
          </a:p>
        </p:txBody>
      </p:sp>
      <p:sp>
        <p:nvSpPr>
          <p:cNvPr id="11" name="Subtitle 2"/>
          <p:cNvSpPr>
            <a:spLocks noGrp="1"/>
          </p:cNvSpPr>
          <p:nvPr>
            <p:ph type="subTitle" idx="1" hasCustomPrompt="1"/>
          </p:nvPr>
        </p:nvSpPr>
        <p:spPr>
          <a:xfrm>
            <a:off x="335461" y="4905986"/>
            <a:ext cx="8815754" cy="369332"/>
          </a:xfrm>
        </p:spPr>
        <p:txBody>
          <a:bodyPr lIns="72000" rIns="72000" anchor="t"/>
          <a:lstStyle>
            <a:lvl1pPr marL="0" indent="0" algn="l">
              <a:buNone/>
              <a:defRPr sz="2400">
                <a:solidFill>
                  <a:schemeClr val="tx2"/>
                </a:solidFill>
                <a:latin typeface="+mn-lt"/>
                <a:cs typeface="Arial" pitchFamily="34" charset="0"/>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Untertitel</a:t>
            </a:r>
          </a:p>
        </p:txBody>
      </p:sp>
      <p:sp>
        <p:nvSpPr>
          <p:cNvPr id="12" name="Text Placeholder 4"/>
          <p:cNvSpPr>
            <a:spLocks noGrp="1"/>
          </p:cNvSpPr>
          <p:nvPr>
            <p:ph type="body" sz="quarter" idx="10" hasCustomPrompt="1"/>
          </p:nvPr>
        </p:nvSpPr>
        <p:spPr>
          <a:xfrm>
            <a:off x="335461" y="5847537"/>
            <a:ext cx="8815754" cy="246221"/>
          </a:xfrm>
        </p:spPr>
        <p:txBody>
          <a:bodyPr lIns="72000" rIns="72000" anchor="t"/>
          <a:lstStyle>
            <a:lvl1pPr marL="0" indent="0">
              <a:buNone/>
              <a:defRPr sz="1600" baseline="0">
                <a:solidFill>
                  <a:schemeClr val="tx2"/>
                </a:solidFill>
              </a:defRPr>
            </a:lvl1pPr>
            <a:lvl2pPr marL="355600" indent="0">
              <a:buNone/>
              <a:defRPr sz="1400"/>
            </a:lvl2pPr>
            <a:lvl3pPr marL="723900" indent="0">
              <a:buNone/>
              <a:defRPr sz="1200"/>
            </a:lvl3pPr>
            <a:lvl4pPr marL="1077913" indent="0">
              <a:buNone/>
              <a:defRPr sz="1100"/>
            </a:lvl4pPr>
            <a:lvl5pPr marL="1433512" indent="0">
              <a:buNone/>
              <a:defRPr sz="1100"/>
            </a:lvl5pPr>
          </a:lstStyle>
          <a:p>
            <a:pPr lvl="0"/>
            <a:r>
              <a:rPr lang="de-DE" noProof="0"/>
              <a:t>Ort, Datum</a:t>
            </a:r>
          </a:p>
        </p:txBody>
      </p:sp>
    </p:spTree>
    <p:extLst>
      <p:ext uri="{BB962C8B-B14F-4D97-AF65-F5344CB8AC3E}">
        <p14:creationId xmlns:p14="http://schemas.microsoft.com/office/powerpoint/2010/main" val="404735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EB64-C0C7-6C43-B1A2-51C21FE16E1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E65FCF-499D-6E45-B3AF-F414ABF50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772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Y-P_Title only">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7D65519-8319-4E70-8AA6-FFACCAFF44DF}"/>
              </a:ext>
            </a:extLst>
          </p:cNvPr>
          <p:cNvGraphicFramePr>
            <a:graphicFrameLocks noChangeAspect="1"/>
          </p:cNvGraphicFramePr>
          <p:nvPr userDrawn="1">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kt 2" hidden="1">
                        <a:extLst>
                          <a:ext uri="{FF2B5EF4-FFF2-40B4-BE49-F238E27FC236}">
                            <a16:creationId xmlns:a16="http://schemas.microsoft.com/office/drawing/2014/main" id="{57D65519-8319-4E70-8AA6-FFACCAFF44DF}"/>
                          </a:ext>
                        </a:extLst>
                      </p:cNvPr>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2" name="Action title"/>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82660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noProof="0"/>
              <a:t>Click icon to add picture</a:t>
            </a:r>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US"/>
              <a:t>UNDP Crisis Bureau - DRT</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a:p>
        </p:txBody>
      </p:sp>
      <p:pic>
        <p:nvPicPr>
          <p:cNvPr id="12" name="Picture 4" descr="Image result for undp">
            <a:extLst>
              <a:ext uri="{FF2B5EF4-FFF2-40B4-BE49-F238E27FC236}">
                <a16:creationId xmlns:a16="http://schemas.microsoft.com/office/drawing/2014/main" id="{1F193505-1E71-40D9-B0D6-5B0CDF58565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73172"/>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p>
        </p:txBody>
      </p:sp>
      <p:pic>
        <p:nvPicPr>
          <p:cNvPr id="16" name="Picture 4" descr="Image result for undp">
            <a:extLst>
              <a:ext uri="{FF2B5EF4-FFF2-40B4-BE49-F238E27FC236}">
                <a16:creationId xmlns:a16="http://schemas.microsoft.com/office/drawing/2014/main" id="{763142A5-D5C4-448F-B319-8F729B8AAFD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50" r="35285"/>
          <a:stretch/>
        </p:blipFill>
        <p:spPr bwMode="auto">
          <a:xfrm>
            <a:off x="11326339" y="187027"/>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36967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3413904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89553479"/>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latin typeface="Tw Cen MT" panose="020B0602020104020603" pitchFamily="34" charset="0"/>
              </a:defRPr>
            </a:lvl1pPr>
            <a:lvl2pPr>
              <a:buClr>
                <a:schemeClr val="accent2"/>
              </a:buClr>
              <a:defRPr sz="2000">
                <a:solidFill>
                  <a:schemeClr val="tx1"/>
                </a:solidFill>
                <a:latin typeface="Tw Cen MT" panose="020B0602020104020603" pitchFamily="34" charset="0"/>
              </a:defRPr>
            </a:lvl2pPr>
            <a:lvl3pPr>
              <a:buClr>
                <a:schemeClr val="accent2"/>
              </a:buClr>
              <a:defRPr sz="1800">
                <a:solidFill>
                  <a:schemeClr val="tx1"/>
                </a:solidFill>
                <a:latin typeface="Tw Cen MT" panose="020B0602020104020603" pitchFamily="34" charset="0"/>
              </a:defRPr>
            </a:lvl3pPr>
            <a:lvl4pPr>
              <a:buClr>
                <a:schemeClr val="accent2"/>
              </a:buClr>
              <a:defRPr sz="1600">
                <a:solidFill>
                  <a:schemeClr val="tx1"/>
                </a:solidFill>
                <a:latin typeface="Tw Cen MT" panose="020B0602020104020603" pitchFamily="34" charset="0"/>
              </a:defRPr>
            </a:lvl4pPr>
            <a:lvl5pPr>
              <a:buClr>
                <a:schemeClr val="accent2"/>
              </a:buClr>
              <a:defRPr sz="1600">
                <a:solidFill>
                  <a:schemeClr val="tx1"/>
                </a:solidFill>
                <a:latin typeface="Tw Cen MT" panose="020B06020201040206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latin typeface="Tw Cen MT" panose="020B0602020104020603" pitchFamily="34" charset="0"/>
              </a:defRPr>
            </a:lvl1pPr>
            <a:lvl2pPr marL="4572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latin typeface="Tw Cen MT" panose="020B0602020104020603" pitchFamily="34" charset="0"/>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noProof="0"/>
              <a:t>Click icon to add picture</a:t>
            </a:r>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US" noProof="0"/>
              <a:t>UNDP Crisis Bureau - DRT</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a:p>
        </p:txBody>
      </p:sp>
    </p:spTree>
    <p:extLst>
      <p:ext uri="{BB962C8B-B14F-4D97-AF65-F5344CB8AC3E}">
        <p14:creationId xmlns:p14="http://schemas.microsoft.com/office/powerpoint/2010/main" val="221361469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1.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heme" Target="../theme/theme3.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211D17-58C2-4EFA-B72E-8F505FA38E25}"/>
              </a:ext>
            </a:extLst>
          </p:cNvPr>
          <p:cNvGraphicFramePr>
            <a:graphicFrameLocks noChangeAspect="1"/>
          </p:cNvGraphicFramePr>
          <p:nvPr userDrawn="1">
            <p:custDataLst>
              <p:tags r:id="rId4"/>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kt 3" hidden="1">
                        <a:extLst>
                          <a:ext uri="{FF2B5EF4-FFF2-40B4-BE49-F238E27FC236}">
                            <a16:creationId xmlns:a16="http://schemas.microsoft.com/office/drawing/2014/main" id="{CE211D17-58C2-4EFA-B72E-8F505FA38E25}"/>
                          </a:ext>
                        </a:extLst>
                      </p:cNvPr>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7" name="OuterGrid" hidden="1">
            <a:extLst>
              <a:ext uri="{FF2B5EF4-FFF2-40B4-BE49-F238E27FC236}">
                <a16:creationId xmlns:a16="http://schemas.microsoft.com/office/drawing/2014/main" id="{F92457AE-6C05-4D67-9C41-8F061DD3A2F7}"/>
              </a:ext>
            </a:extLst>
          </p:cNvPr>
          <p:cNvSpPr/>
          <p:nvPr userDrawn="1"/>
        </p:nvSpPr>
        <p:spPr>
          <a:xfrm>
            <a:off x="203077" y="1549400"/>
            <a:ext cx="11785846" cy="4699000"/>
          </a:xfrm>
          <a:prstGeom prst="rect">
            <a:avLst/>
          </a:prstGeom>
          <a:noFill/>
          <a:ln w="9525">
            <a:solidFill>
              <a:srgbClr val="F04C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13" name="InnerGrid" hidden="1">
            <a:extLst>
              <a:ext uri="{FF2B5EF4-FFF2-40B4-BE49-F238E27FC236}">
                <a16:creationId xmlns:a16="http://schemas.microsoft.com/office/drawing/2014/main" id="{434328D2-D3BC-436B-BE25-3271BB47CC63}"/>
              </a:ext>
            </a:extLst>
          </p:cNvPr>
          <p:cNvSpPr/>
          <p:nvPr userDrawn="1"/>
        </p:nvSpPr>
        <p:spPr>
          <a:xfrm>
            <a:off x="481745" y="1776549"/>
            <a:ext cx="11222575" cy="4244702"/>
          </a:xfrm>
          <a:prstGeom prst="rect">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3" name="Master text box"/>
          <p:cNvSpPr>
            <a:spLocks noGrp="1"/>
          </p:cNvSpPr>
          <p:nvPr userDrawn="1">
            <p:ph type="body" idx="1"/>
          </p:nvPr>
        </p:nvSpPr>
        <p:spPr>
          <a:xfrm>
            <a:off x="203077" y="1549400"/>
            <a:ext cx="11785846" cy="4699000"/>
          </a:xfrm>
          <a:prstGeom prst="rect">
            <a:avLst/>
          </a:prstGeom>
        </p:spPr>
        <p:txBody>
          <a:bodyPr vert="horz" lIns="0" tIns="0" rIns="0" bIns="0" rtlCol="0" anchor="t" anchorCtr="0">
            <a:noAutofit/>
          </a:bodyPr>
          <a:lstStyle/>
          <a:p>
            <a:pPr lvl="0"/>
            <a:r>
              <a:rPr lang="en-US"/>
              <a:t>First level</a:t>
            </a:r>
          </a:p>
          <a:p>
            <a:pPr lvl="1"/>
            <a:r>
              <a:rPr lang="en-US"/>
              <a:t>Second level</a:t>
            </a:r>
          </a:p>
          <a:p>
            <a:pPr lvl="2"/>
            <a:r>
              <a:rPr lang="en-US"/>
              <a:t>Third level</a:t>
            </a:r>
          </a:p>
        </p:txBody>
      </p:sp>
      <p:sp>
        <p:nvSpPr>
          <p:cNvPr id="15" name="Page number"/>
          <p:cNvSpPr txBox="1"/>
          <p:nvPr userDrawn="1"/>
        </p:nvSpPr>
        <p:spPr>
          <a:xfrm>
            <a:off x="9091164" y="6530157"/>
            <a:ext cx="2854651" cy="198000"/>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solidFill>
                <a:latin typeface="Arial" panose="020B0604020202020204" pitchFamily="34" charset="0"/>
                <a:cs typeface="Arial" panose="020B0604020202020204" pitchFamily="34" charset="0"/>
                <a:sym typeface="Arial" panose="020B0604020202020204" pitchFamily="34" charset="0"/>
              </a:rPr>
              <a:t>Page </a:t>
            </a:r>
            <a:fld id="{9AE4D82F-B047-469B-AC52-A46321747EAF}" type="slidenum">
              <a:rPr lang="en-GB" sz="900" smtClean="0">
                <a:solidFill>
                  <a:schemeClr val="bg1"/>
                </a:solidFill>
                <a:latin typeface="Arial" panose="020B0604020202020204" pitchFamily="34" charset="0"/>
                <a:cs typeface="Arial" panose="020B0604020202020204" pitchFamily="34" charset="0"/>
                <a:sym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9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 name="File convention">
            <a:extLst>
              <a:ext uri="{FF2B5EF4-FFF2-40B4-BE49-F238E27FC236}">
                <a16:creationId xmlns:a16="http://schemas.microsoft.com/office/drawing/2014/main" id="{5B230742-6194-4FDD-A9D8-632281ED0CB2}"/>
              </a:ext>
            </a:extLst>
          </p:cNvPr>
          <p:cNvSpPr>
            <a:spLocks noGrp="1"/>
          </p:cNvSpPr>
          <p:nvPr userDrawn="1">
            <p:ph type="ftr" sz="quarter" idx="3"/>
          </p:nvPr>
        </p:nvSpPr>
        <p:spPr>
          <a:xfrm rot="16200000">
            <a:off x="11374608" y="5336933"/>
            <a:ext cx="1426673" cy="107722"/>
          </a:xfrm>
          <a:prstGeom prst="rect">
            <a:avLst/>
          </a:prstGeom>
        </p:spPr>
        <p:txBody>
          <a:bodyPr vert="horz" wrap="none" lIns="0" tIns="0" rIns="0" bIns="0" rtlCol="0" anchor="ctr">
            <a:spAutoFit/>
          </a:bodyPr>
          <a:lstStyle>
            <a:lvl1pPr algn="l">
              <a:defRPr sz="70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a:t>UNDP Crisis Bureau - DRT</a:t>
            </a:r>
            <a:endParaRPr lang="de-DE"/>
          </a:p>
        </p:txBody>
      </p:sp>
      <p:pic>
        <p:nvPicPr>
          <p:cNvPr id="5" name="Picture 4"/>
          <p:cNvPicPr>
            <a:picLocks noChangeAspect="1"/>
          </p:cNvPicPr>
          <p:nvPr userDrawn="1"/>
        </p:nvPicPr>
        <p:blipFill rotWithShape="1">
          <a:blip r:embed="rId7"/>
          <a:srcRect b="17869"/>
          <a:stretch/>
        </p:blipFill>
        <p:spPr>
          <a:xfrm>
            <a:off x="0" y="-707"/>
            <a:ext cx="12192000" cy="869388"/>
          </a:xfrm>
          <a:prstGeom prst="rect">
            <a:avLst/>
          </a:prstGeom>
        </p:spPr>
      </p:pic>
      <p:sp>
        <p:nvSpPr>
          <p:cNvPr id="9" name="Action title"/>
          <p:cNvSpPr>
            <a:spLocks noGrp="1"/>
          </p:cNvSpPr>
          <p:nvPr userDrawn="1">
            <p:ph type="title"/>
          </p:nvPr>
        </p:nvSpPr>
        <p:spPr>
          <a:xfrm>
            <a:off x="203077" y="352370"/>
            <a:ext cx="11294917" cy="470898"/>
          </a:xfrm>
          <a:prstGeom prst="rect">
            <a:avLst/>
          </a:prstGeom>
        </p:spPr>
        <p:txBody>
          <a:bodyPr vert="horz" lIns="0" tIns="0" rIns="0" bIns="0" rtlCol="0" anchor="b" anchorCtr="0">
            <a:noAutofit/>
          </a:bodyPr>
          <a:lstStyle/>
          <a:p>
            <a:endParaRPr lang="en-GB"/>
          </a:p>
        </p:txBody>
      </p:sp>
      <p:pic>
        <p:nvPicPr>
          <p:cNvPr id="12" name="Picture 2" descr="http://i.imgur.com/FGmUC9n.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13015" r="14805" b="25086"/>
          <a:stretch/>
        </p:blipFill>
        <p:spPr bwMode="auto">
          <a:xfrm>
            <a:off x="11664406" y="28019"/>
            <a:ext cx="485593" cy="81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774311"/>
      </p:ext>
    </p:extLst>
  </p:cSld>
  <p:clrMap bg1="lt1" tx1="dk1" bg2="lt2" tx2="dk2" accent1="accent1" accent2="accent2" accent3="accent3" accent4="accent4" accent5="accent5" accent6="accent6" hlink="hlink" folHlink="folHlink"/>
  <p:sldLayoutIdLst>
    <p:sldLayoutId id="2147484256" r:id="rId1"/>
    <p:sldLayoutId id="2147484308" r:id="rId2"/>
  </p:sldLayoutIdLst>
  <p:hf hdr="0" dt="0"/>
  <p:txStyles>
    <p:titleStyle>
      <a:lvl1pPr algn="l" defTabSz="914400" rtl="0" eaLnBrk="1" latinLnBrk="0" hangingPunct="1">
        <a:lnSpc>
          <a:spcPct val="85000"/>
        </a:lnSpc>
        <a:spcBef>
          <a:spcPct val="0"/>
        </a:spcBef>
        <a:buNone/>
        <a:defRPr sz="2000" b="1" kern="120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158750" indent="-158750" algn="l" defTabSz="914400" rtl="0" eaLnBrk="1" latinLnBrk="0" hangingPunct="1">
        <a:spcBef>
          <a:spcPct val="20000"/>
        </a:spcBef>
        <a:buClrTx/>
        <a:buSzPct val="100000"/>
        <a:buFont typeface="Wingdings 2" panose="05020102010507070707" pitchFamily="18" charset="2"/>
        <a:buChar char=""/>
        <a:defRPr sz="1100" kern="1200" baseline="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317500" indent="-158750" algn="l" defTabSz="914400" rtl="0" eaLnBrk="1" latinLnBrk="0" hangingPunct="1">
        <a:spcBef>
          <a:spcPct val="20000"/>
        </a:spcBef>
        <a:buClrTx/>
        <a:buSzPct val="100000"/>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444500" indent="-127000" algn="l" defTabSz="914400" rtl="0" eaLnBrk="1" latinLnBrk="0" hangingPunct="1">
        <a:spcBef>
          <a:spcPct val="20000"/>
        </a:spcBef>
        <a:buClrTx/>
        <a:buSzPct val="100000"/>
        <a:buFont typeface="Wingdings 2" panose="05020102010507070707" pitchFamily="18" charset="2"/>
        <a:buChar char=""/>
        <a:tabLst/>
        <a:defRPr sz="1100"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685800" indent="-171450" algn="l" defTabSz="914400" rtl="0" eaLnBrk="1" latinLnBrk="0" hangingPunct="1">
        <a:spcBef>
          <a:spcPct val="20000"/>
        </a:spcBef>
        <a:buClr>
          <a:srgbClr val="808080"/>
        </a:buClr>
        <a:buSzPct val="75000"/>
        <a:buFont typeface="Arial" panose="020B0604020202020204" pitchFamily="34" charset="0"/>
        <a:buChar char="►"/>
        <a:tabLst/>
        <a:defRPr sz="1100" kern="1200">
          <a:solidFill>
            <a:schemeClr val="bg1"/>
          </a:solidFill>
          <a:latin typeface="+mn-lt"/>
          <a:ea typeface="+mn-ea"/>
          <a:cs typeface="+mn-cs"/>
        </a:defRPr>
      </a:lvl4pPr>
      <a:lvl5pPr marL="857250" indent="-171450" algn="l" defTabSz="914400" rtl="0" eaLnBrk="1" latinLnBrk="0" hangingPunct="1">
        <a:spcBef>
          <a:spcPct val="20000"/>
        </a:spcBef>
        <a:buClr>
          <a:srgbClr val="808080"/>
        </a:buClr>
        <a:buSzPct val="75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01">
          <p15:clr>
            <a:srgbClr val="F26B43"/>
          </p15:clr>
        </p15:guide>
        <p15:guide id="3" pos="104">
          <p15:clr>
            <a:srgbClr val="F26B43"/>
          </p15:clr>
        </p15:guide>
        <p15:guide id="4" pos="6136">
          <p15:clr>
            <a:srgbClr val="F26B43"/>
          </p15:clr>
        </p15:guide>
        <p15:guide id="5" orient="horz" pos="969">
          <p15:clr>
            <a:srgbClr val="F26B43"/>
          </p15:clr>
        </p15:guide>
        <p15:guide id="6" orient="horz" pos="3933">
          <p15:clr>
            <a:srgbClr val="F26B43"/>
          </p15:clr>
        </p15:guide>
        <p15:guide id="7" pos="2172">
          <p15:clr>
            <a:srgbClr val="F26B43"/>
          </p15:clr>
        </p15:guide>
        <p15:guide id="8" pos="4068">
          <p15:clr>
            <a:srgbClr val="F26B43"/>
          </p15:clr>
        </p15:guide>
        <p15:guide id="9" pos="4238">
          <p15:clr>
            <a:srgbClr val="F26B43"/>
          </p15:clr>
        </p15:guide>
        <p15:guide id="10" orient="horz" pos="1117">
          <p15:clr>
            <a:srgbClr val="F26B43"/>
          </p15:clr>
        </p15:guide>
        <p15:guide id="11" orient="horz" pos="3793">
          <p15:clr>
            <a:srgbClr val="F26B43"/>
          </p15:clr>
        </p15:guide>
        <p15:guide id="12" pos="247">
          <p15:clr>
            <a:srgbClr val="F26B43"/>
          </p15:clr>
        </p15:guide>
        <p15:guide id="13" pos="59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126BB-C052-2B43-864C-1221AD1D486E}"/>
              </a:ext>
            </a:extLst>
          </p:cNvPr>
          <p:cNvPicPr>
            <a:picLocks noChangeAspect="1"/>
          </p:cNvPicPr>
          <p:nvPr userDrawn="1"/>
        </p:nvPicPr>
        <p:blipFill>
          <a:blip r:embed="rId3"/>
          <a:stretch>
            <a:fillRect/>
          </a:stretch>
        </p:blipFill>
        <p:spPr>
          <a:xfrm>
            <a:off x="0" y="0"/>
            <a:ext cx="12192000" cy="1168400"/>
          </a:xfrm>
          <a:prstGeom prst="rect">
            <a:avLst/>
          </a:prstGeom>
        </p:spPr>
      </p:pic>
      <p:sp>
        <p:nvSpPr>
          <p:cNvPr id="3" name="Text Placeholder 2">
            <a:extLst>
              <a:ext uri="{FF2B5EF4-FFF2-40B4-BE49-F238E27FC236}">
                <a16:creationId xmlns:a16="http://schemas.microsoft.com/office/drawing/2014/main" id="{0665A9E4-E614-D84D-9314-C67550366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se up of a sign&#10;&#10;Description automatically generated">
            <a:extLst>
              <a:ext uri="{FF2B5EF4-FFF2-40B4-BE49-F238E27FC236}">
                <a16:creationId xmlns:a16="http://schemas.microsoft.com/office/drawing/2014/main" id="{D6AA1CD7-E794-3B4E-9D32-982B035D3E8C}"/>
              </a:ext>
            </a:extLst>
          </p:cNvPr>
          <p:cNvPicPr>
            <a:picLocks noChangeAspect="1"/>
          </p:cNvPicPr>
          <p:nvPr userDrawn="1"/>
        </p:nvPicPr>
        <p:blipFill>
          <a:blip r:embed="rId4"/>
          <a:stretch>
            <a:fillRect/>
          </a:stretch>
        </p:blipFill>
        <p:spPr>
          <a:xfrm>
            <a:off x="11396870" y="92933"/>
            <a:ext cx="494011" cy="1000372"/>
          </a:xfrm>
          <a:prstGeom prst="rect">
            <a:avLst/>
          </a:prstGeom>
        </p:spPr>
      </p:pic>
      <p:sp>
        <p:nvSpPr>
          <p:cNvPr id="7" name="Title Placeholder 1">
            <a:extLst>
              <a:ext uri="{FF2B5EF4-FFF2-40B4-BE49-F238E27FC236}">
                <a16:creationId xmlns:a16="http://schemas.microsoft.com/office/drawing/2014/main" id="{51958FA5-E4DB-B34C-9943-858EA151214C}"/>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a:t>Click to edit Master title style</a:t>
            </a:r>
          </a:p>
        </p:txBody>
      </p:sp>
      <p:sp>
        <p:nvSpPr>
          <p:cNvPr id="10" name="TextBox 9">
            <a:extLst>
              <a:ext uri="{FF2B5EF4-FFF2-40B4-BE49-F238E27FC236}">
                <a16:creationId xmlns:a16="http://schemas.microsoft.com/office/drawing/2014/main" id="{60070596-D987-644D-87F0-1FF9E4EF055A}"/>
              </a:ext>
            </a:extLst>
          </p:cNvPr>
          <p:cNvSpPr txBox="1"/>
          <p:nvPr userDrawn="1"/>
        </p:nvSpPr>
        <p:spPr>
          <a:xfrm>
            <a:off x="7820687" y="6513183"/>
            <a:ext cx="3945835" cy="253916"/>
          </a:xfrm>
          <a:prstGeom prst="rect">
            <a:avLst/>
          </a:prstGeom>
          <a:noFill/>
        </p:spPr>
        <p:txBody>
          <a:bodyPr wrap="square" rtlCol="0">
            <a:spAutoFit/>
          </a:bodyPr>
          <a:lstStyle/>
          <a:p>
            <a:pPr algn="r"/>
            <a:r>
              <a:rPr lang="en-US" sz="1050">
                <a:solidFill>
                  <a:schemeClr val="tx1">
                    <a:alpha val="75000"/>
                  </a:schemeClr>
                </a:solidFill>
              </a:rPr>
              <a:t>UNITED NATIONS DEVELOPMENT PROGRAMME</a:t>
            </a:r>
          </a:p>
        </p:txBody>
      </p:sp>
    </p:spTree>
    <p:extLst>
      <p:ext uri="{BB962C8B-B14F-4D97-AF65-F5344CB8AC3E}">
        <p14:creationId xmlns:p14="http://schemas.microsoft.com/office/powerpoint/2010/main" val="3655933999"/>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a:t>UNDP Crisis Bureau - DRT</a:t>
            </a:r>
            <a:endParaRPr lang="en-US" noProof="0"/>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pic>
        <p:nvPicPr>
          <p:cNvPr id="7" name="Picture 4" descr="Image result for undp">
            <a:extLst>
              <a:ext uri="{FF2B5EF4-FFF2-40B4-BE49-F238E27FC236}">
                <a16:creationId xmlns:a16="http://schemas.microsoft.com/office/drawing/2014/main" id="{536CC495-D305-4999-A90F-7E217AAAECAF}"/>
              </a:ext>
            </a:extLst>
          </p:cNvPr>
          <p:cNvPicPr>
            <a:picLocks noChangeAspect="1" noChangeArrowheads="1"/>
          </p:cNvPicPr>
          <p:nvPr userDrawn="1"/>
        </p:nvPicPr>
        <p:blipFill rotWithShape="1">
          <a:blip r:embed="rId27">
            <a:extLst>
              <a:ext uri="{28A0092B-C50C-407E-A947-70E740481C1C}">
                <a14:useLocalDpi xmlns:a14="http://schemas.microsoft.com/office/drawing/2010/main" val="0"/>
              </a:ext>
            </a:extLst>
          </a:blip>
          <a:srcRect l="34850" r="35285"/>
          <a:stretch/>
        </p:blipFill>
        <p:spPr bwMode="auto">
          <a:xfrm>
            <a:off x="11326339" y="187027"/>
            <a:ext cx="692957" cy="128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4311" r:id="rId3"/>
    <p:sldLayoutId id="2147484312" r:id="rId4"/>
    <p:sldLayoutId id="2147484330" r:id="rId5"/>
    <p:sldLayoutId id="2147484313" r:id="rId6"/>
    <p:sldLayoutId id="2147484314" r:id="rId7"/>
    <p:sldLayoutId id="2147484316" r:id="rId8"/>
    <p:sldLayoutId id="2147484317" r:id="rId9"/>
    <p:sldLayoutId id="2147484318" r:id="rId10"/>
    <p:sldLayoutId id="2147484319" r:id="rId11"/>
    <p:sldLayoutId id="2147484320" r:id="rId12"/>
    <p:sldLayoutId id="2147484321" r:id="rId13"/>
    <p:sldLayoutId id="2147484322" r:id="rId14"/>
    <p:sldLayoutId id="2147484339" r:id="rId15"/>
    <p:sldLayoutId id="2147484323" r:id="rId16"/>
    <p:sldLayoutId id="2147484324" r:id="rId17"/>
    <p:sldLayoutId id="2147484325" r:id="rId18"/>
    <p:sldLayoutId id="2147484326" r:id="rId19"/>
    <p:sldLayoutId id="2147484327" r:id="rId20"/>
    <p:sldLayoutId id="2147484328" r:id="rId21"/>
    <p:sldLayoutId id="2147484329" r:id="rId22"/>
    <p:sldLayoutId id="2147484332" r:id="rId23"/>
    <p:sldLayoutId id="2147484333" r:id="rId24"/>
    <p:sldLayoutId id="2147484334" r:id="rId25"/>
  </p:sldLayoutIdLst>
  <p:hf hdr="0" dt="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E211D17-58C2-4EFA-B72E-8F505FA38E25}"/>
              </a:ext>
            </a:extLst>
          </p:cNvPr>
          <p:cNvGraphicFramePr>
            <a:graphicFrameLocks noChangeAspect="1"/>
          </p:cNvGraphicFramePr>
          <p:nvPr userDrawn="1">
            <p:custDataLst>
              <p:tags r:id="rId4"/>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kt 3" hidden="1">
                        <a:extLst>
                          <a:ext uri="{FF2B5EF4-FFF2-40B4-BE49-F238E27FC236}">
                            <a16:creationId xmlns:a16="http://schemas.microsoft.com/office/drawing/2014/main" id="{CE211D17-58C2-4EFA-B72E-8F505FA38E25}"/>
                          </a:ext>
                        </a:extLst>
                      </p:cNvPr>
                      <p:cNvPicPr/>
                      <p:nvPr/>
                    </p:nvPicPr>
                    <p:blipFill>
                      <a:blip r:embed="rId6"/>
                      <a:stretch>
                        <a:fillRect/>
                      </a:stretch>
                    </p:blipFill>
                    <p:spPr>
                      <a:xfrm>
                        <a:off x="1955" y="1589"/>
                        <a:ext cx="1953" cy="1587"/>
                      </a:xfrm>
                      <a:prstGeom prst="rect">
                        <a:avLst/>
                      </a:prstGeom>
                    </p:spPr>
                  </p:pic>
                </p:oleObj>
              </mc:Fallback>
            </mc:AlternateContent>
          </a:graphicData>
        </a:graphic>
      </p:graphicFrame>
      <p:sp>
        <p:nvSpPr>
          <p:cNvPr id="7" name="OuterGrid" hidden="1">
            <a:extLst>
              <a:ext uri="{FF2B5EF4-FFF2-40B4-BE49-F238E27FC236}">
                <a16:creationId xmlns:a16="http://schemas.microsoft.com/office/drawing/2014/main" id="{F92457AE-6C05-4D67-9C41-8F061DD3A2F7}"/>
              </a:ext>
            </a:extLst>
          </p:cNvPr>
          <p:cNvSpPr/>
          <p:nvPr userDrawn="1"/>
        </p:nvSpPr>
        <p:spPr>
          <a:xfrm>
            <a:off x="203077" y="1549400"/>
            <a:ext cx="11785846" cy="4699000"/>
          </a:xfrm>
          <a:prstGeom prst="rect">
            <a:avLst/>
          </a:prstGeom>
          <a:noFill/>
          <a:ln w="9525">
            <a:solidFill>
              <a:srgbClr val="F04C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13" name="InnerGrid" hidden="1">
            <a:extLst>
              <a:ext uri="{FF2B5EF4-FFF2-40B4-BE49-F238E27FC236}">
                <a16:creationId xmlns:a16="http://schemas.microsoft.com/office/drawing/2014/main" id="{434328D2-D3BC-436B-BE25-3271BB47CC63}"/>
              </a:ext>
            </a:extLst>
          </p:cNvPr>
          <p:cNvSpPr/>
          <p:nvPr userDrawn="1"/>
        </p:nvSpPr>
        <p:spPr>
          <a:xfrm>
            <a:off x="481745" y="1776549"/>
            <a:ext cx="11222575" cy="4244702"/>
          </a:xfrm>
          <a:prstGeom prst="rect">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100">
              <a:solidFill>
                <a:schemeClr val="tx2"/>
              </a:solidFill>
              <a:latin typeface="Arial" panose="020B0604020202020204" pitchFamily="34" charset="0"/>
              <a:cs typeface="Arial" panose="020B0604020202020204" pitchFamily="34" charset="0"/>
              <a:sym typeface="Arial" panose="020B0604020202020204" pitchFamily="34" charset="0"/>
            </a:endParaRPr>
          </a:p>
        </p:txBody>
      </p:sp>
      <p:sp>
        <p:nvSpPr>
          <p:cNvPr id="3" name="Master text box"/>
          <p:cNvSpPr>
            <a:spLocks noGrp="1"/>
          </p:cNvSpPr>
          <p:nvPr userDrawn="1">
            <p:ph type="body" idx="1"/>
          </p:nvPr>
        </p:nvSpPr>
        <p:spPr>
          <a:xfrm>
            <a:off x="203077" y="1549400"/>
            <a:ext cx="11785846" cy="4699000"/>
          </a:xfrm>
          <a:prstGeom prst="rect">
            <a:avLst/>
          </a:prstGeom>
        </p:spPr>
        <p:txBody>
          <a:bodyPr vert="horz" lIns="0" tIns="0" rIns="0" bIns="0" rtlCol="0" anchor="t" anchorCtr="0">
            <a:noAutofit/>
          </a:bodyPr>
          <a:lstStyle/>
          <a:p>
            <a:pPr lvl="0"/>
            <a:r>
              <a:rPr lang="en-US"/>
              <a:t>First level</a:t>
            </a:r>
          </a:p>
          <a:p>
            <a:pPr lvl="1"/>
            <a:r>
              <a:rPr lang="en-US"/>
              <a:t>Second level</a:t>
            </a:r>
          </a:p>
          <a:p>
            <a:pPr lvl="2"/>
            <a:r>
              <a:rPr lang="en-US"/>
              <a:t>Third level</a:t>
            </a:r>
          </a:p>
        </p:txBody>
      </p:sp>
      <p:sp>
        <p:nvSpPr>
          <p:cNvPr id="15" name="Page number"/>
          <p:cNvSpPr txBox="1"/>
          <p:nvPr userDrawn="1"/>
        </p:nvSpPr>
        <p:spPr>
          <a:xfrm>
            <a:off x="9091164" y="6530157"/>
            <a:ext cx="2854651" cy="198000"/>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solidFill>
                <a:latin typeface="Arial" panose="020B0604020202020204" pitchFamily="34" charset="0"/>
                <a:cs typeface="Arial" panose="020B0604020202020204" pitchFamily="34" charset="0"/>
                <a:sym typeface="Arial" panose="020B0604020202020204" pitchFamily="34" charset="0"/>
              </a:rPr>
              <a:t>Page </a:t>
            </a:r>
            <a:fld id="{9AE4D82F-B047-469B-AC52-A46321747EAF}" type="slidenum">
              <a:rPr lang="en-GB" sz="900" smtClean="0">
                <a:solidFill>
                  <a:schemeClr val="bg1"/>
                </a:solidFill>
                <a:latin typeface="Arial" panose="020B0604020202020204" pitchFamily="34" charset="0"/>
                <a:cs typeface="Arial" panose="020B0604020202020204" pitchFamily="34" charset="0"/>
                <a:sym typeface="Arial" panose="020B0604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9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 name="File convention">
            <a:extLst>
              <a:ext uri="{FF2B5EF4-FFF2-40B4-BE49-F238E27FC236}">
                <a16:creationId xmlns:a16="http://schemas.microsoft.com/office/drawing/2014/main" id="{5B230742-6194-4FDD-A9D8-632281ED0CB2}"/>
              </a:ext>
            </a:extLst>
          </p:cNvPr>
          <p:cNvSpPr>
            <a:spLocks noGrp="1"/>
          </p:cNvSpPr>
          <p:nvPr userDrawn="1">
            <p:ph type="ftr" sz="quarter" idx="3"/>
          </p:nvPr>
        </p:nvSpPr>
        <p:spPr>
          <a:xfrm rot="16200000">
            <a:off x="11374608" y="5336933"/>
            <a:ext cx="1426673" cy="107722"/>
          </a:xfrm>
          <a:prstGeom prst="rect">
            <a:avLst/>
          </a:prstGeom>
        </p:spPr>
        <p:txBody>
          <a:bodyPr vert="horz" wrap="none" lIns="0" tIns="0" rIns="0" bIns="0" rtlCol="0" anchor="ctr">
            <a:spAutoFit/>
          </a:bodyPr>
          <a:lstStyle>
            <a:lvl1pPr algn="l">
              <a:defRPr sz="70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a:t>UNDP Crisis Bureau - DRT</a:t>
            </a:r>
            <a:endParaRPr lang="de-DE"/>
          </a:p>
        </p:txBody>
      </p:sp>
      <p:pic>
        <p:nvPicPr>
          <p:cNvPr id="5" name="Picture 4"/>
          <p:cNvPicPr>
            <a:picLocks noChangeAspect="1"/>
          </p:cNvPicPr>
          <p:nvPr userDrawn="1"/>
        </p:nvPicPr>
        <p:blipFill rotWithShape="1">
          <a:blip r:embed="rId7"/>
          <a:srcRect b="17869"/>
          <a:stretch/>
        </p:blipFill>
        <p:spPr>
          <a:xfrm>
            <a:off x="0" y="-707"/>
            <a:ext cx="12192000" cy="869388"/>
          </a:xfrm>
          <a:prstGeom prst="rect">
            <a:avLst/>
          </a:prstGeom>
        </p:spPr>
      </p:pic>
      <p:sp>
        <p:nvSpPr>
          <p:cNvPr id="9" name="Action title"/>
          <p:cNvSpPr>
            <a:spLocks noGrp="1"/>
          </p:cNvSpPr>
          <p:nvPr userDrawn="1">
            <p:ph type="title"/>
          </p:nvPr>
        </p:nvSpPr>
        <p:spPr>
          <a:xfrm>
            <a:off x="203077" y="352370"/>
            <a:ext cx="11294917" cy="470898"/>
          </a:xfrm>
          <a:prstGeom prst="rect">
            <a:avLst/>
          </a:prstGeom>
        </p:spPr>
        <p:txBody>
          <a:bodyPr vert="horz" lIns="0" tIns="0" rIns="0" bIns="0" rtlCol="0" anchor="b" anchorCtr="0">
            <a:noAutofit/>
          </a:bodyPr>
          <a:lstStyle/>
          <a:p>
            <a:endParaRPr lang="en-GB"/>
          </a:p>
        </p:txBody>
      </p:sp>
      <p:pic>
        <p:nvPicPr>
          <p:cNvPr id="12" name="Picture 2" descr="http://i.imgur.com/FGmUC9n.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13015" r="14805" b="25086"/>
          <a:stretch/>
        </p:blipFill>
        <p:spPr bwMode="auto">
          <a:xfrm>
            <a:off x="11664406" y="28019"/>
            <a:ext cx="485593" cy="81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5721"/>
      </p:ext>
    </p:extLst>
  </p:cSld>
  <p:clrMap bg1="lt1" tx1="dk1" bg2="lt2" tx2="dk2" accent1="accent1" accent2="accent2" accent3="accent3" accent4="accent4" accent5="accent5" accent6="accent6" hlink="hlink" folHlink="folHlink"/>
  <p:sldLayoutIdLst>
    <p:sldLayoutId id="2147484337" r:id="rId1"/>
    <p:sldLayoutId id="2147484338" r:id="rId2"/>
  </p:sldLayoutIdLst>
  <p:hf hdr="0" dt="0"/>
  <p:txStyles>
    <p:titleStyle>
      <a:lvl1pPr algn="l" defTabSz="914400" rtl="0" eaLnBrk="1" latinLnBrk="0" hangingPunct="1">
        <a:lnSpc>
          <a:spcPct val="85000"/>
        </a:lnSpc>
        <a:spcBef>
          <a:spcPct val="0"/>
        </a:spcBef>
        <a:buNone/>
        <a:defRPr sz="2000" b="1" kern="120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158750" indent="-158750" algn="l" defTabSz="914400" rtl="0" eaLnBrk="1" latinLnBrk="0" hangingPunct="1">
        <a:spcBef>
          <a:spcPct val="20000"/>
        </a:spcBef>
        <a:buClrTx/>
        <a:buSzPct val="100000"/>
        <a:buFont typeface="Wingdings 2" panose="05020102010507070707" pitchFamily="18" charset="2"/>
        <a:buChar char=""/>
        <a:defRPr sz="1100" kern="1200" baseline="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317500" indent="-158750" algn="l" defTabSz="914400" rtl="0" eaLnBrk="1" latinLnBrk="0" hangingPunct="1">
        <a:spcBef>
          <a:spcPct val="20000"/>
        </a:spcBef>
        <a:buClrTx/>
        <a:buSzPct val="100000"/>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444500" indent="-127000" algn="l" defTabSz="914400" rtl="0" eaLnBrk="1" latinLnBrk="0" hangingPunct="1">
        <a:spcBef>
          <a:spcPct val="20000"/>
        </a:spcBef>
        <a:buClrTx/>
        <a:buSzPct val="100000"/>
        <a:buFont typeface="Wingdings 2" panose="05020102010507070707" pitchFamily="18" charset="2"/>
        <a:buChar char=""/>
        <a:tabLst/>
        <a:defRPr sz="1100"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685800" indent="-171450" algn="l" defTabSz="914400" rtl="0" eaLnBrk="1" latinLnBrk="0" hangingPunct="1">
        <a:spcBef>
          <a:spcPct val="20000"/>
        </a:spcBef>
        <a:buClr>
          <a:srgbClr val="808080"/>
        </a:buClr>
        <a:buSzPct val="75000"/>
        <a:buFont typeface="Arial" panose="020B0604020202020204" pitchFamily="34" charset="0"/>
        <a:buChar char="►"/>
        <a:tabLst/>
        <a:defRPr sz="1100" kern="1200">
          <a:solidFill>
            <a:schemeClr val="bg1"/>
          </a:solidFill>
          <a:latin typeface="+mn-lt"/>
          <a:ea typeface="+mn-ea"/>
          <a:cs typeface="+mn-cs"/>
        </a:defRPr>
      </a:lvl4pPr>
      <a:lvl5pPr marL="857250" indent="-171450" algn="l" defTabSz="914400" rtl="0" eaLnBrk="1" latinLnBrk="0" hangingPunct="1">
        <a:spcBef>
          <a:spcPct val="20000"/>
        </a:spcBef>
        <a:buClr>
          <a:srgbClr val="808080"/>
        </a:buClr>
        <a:buSzPct val="75000"/>
        <a:buFont typeface="Arial" panose="020B0604020202020204" pitchFamily="34" charset="0"/>
        <a:buChar char="►"/>
        <a:defRPr sz="11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01">
          <p15:clr>
            <a:srgbClr val="F26B43"/>
          </p15:clr>
        </p15:guide>
        <p15:guide id="3" pos="104">
          <p15:clr>
            <a:srgbClr val="F26B43"/>
          </p15:clr>
        </p15:guide>
        <p15:guide id="4" pos="6136">
          <p15:clr>
            <a:srgbClr val="F26B43"/>
          </p15:clr>
        </p15:guide>
        <p15:guide id="5" orient="horz" pos="969">
          <p15:clr>
            <a:srgbClr val="F26B43"/>
          </p15:clr>
        </p15:guide>
        <p15:guide id="6" orient="horz" pos="3933">
          <p15:clr>
            <a:srgbClr val="F26B43"/>
          </p15:clr>
        </p15:guide>
        <p15:guide id="7" pos="2172">
          <p15:clr>
            <a:srgbClr val="F26B43"/>
          </p15:clr>
        </p15:guide>
        <p15:guide id="8" pos="4068">
          <p15:clr>
            <a:srgbClr val="F26B43"/>
          </p15:clr>
        </p15:guide>
        <p15:guide id="9" pos="4238">
          <p15:clr>
            <a:srgbClr val="F26B43"/>
          </p15:clr>
        </p15:guide>
        <p15:guide id="10" orient="horz" pos="1117">
          <p15:clr>
            <a:srgbClr val="F26B43"/>
          </p15:clr>
        </p15:guide>
        <p15:guide id="11" orient="horz" pos="3793">
          <p15:clr>
            <a:srgbClr val="F26B43"/>
          </p15:clr>
        </p15:guide>
        <p15:guide id="12" pos="247">
          <p15:clr>
            <a:srgbClr val="F26B43"/>
          </p15:clr>
        </p15:guide>
        <p15:guide id="13" pos="59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eur03.safelinks.protection.outlook.com/?url=https%3A%2F%2Fwww.undp.org%2Fgeneva%2Fevents%2Fshaping-resilient-future-all-advancing-disability-inclusion-building-resilience&amp;data=05%7C02%7Cvanessa.schultz%40undp.org%7C20f179a3dc784014bd1f08dc10eab5c1%7Cb3e5db5e2944483799f57488ace54319%7C0%7C0%7C638403847456128803%7CUnknown%7CTWFpbGZsb3d8eyJWIjoiMC4wLjAwMDAiLCJQIjoiV2luMzIiLCJBTiI6Ik1haWwiLCJXVCI6Mn0%3D%7C3000%7C%7C%7C&amp;sdata=D0ASCZOK%2BjocnNyVqkxxanKlYju2qbQWgu4rtvME7g8%3D&amp;reserved=0" TargetMode="External"/><Relationship Id="rId2" Type="http://schemas.openxmlformats.org/officeDocument/2006/relationships/hyperlink" Target="https://eur03.safelinks.protection.outlook.com/?url=https%3A%2F%2Fwww.undp.org%2Fpublications%2Fresilient-future-all-advancing-disability-inclusion-disaster-risk-reduction-and-recovery-building-resilience-and-leaving-no-one-behind&amp;data=05%7C02%7Cvanessa.schultz%40undp.org%7C40649a23e07143ee6a9908dc02397f15%7Cb3e5db5e2944483799f57488ace54319%7C0%7C0%7C638387694040255677%7CUnknown%7CTWFpbGZsb3d8eyJWIjoiMC4wLjAwMDAiLCJQIjoiV2luMzIiLCJBTiI6Ik1haWwiLCJXVCI6Mn0%3D%7C3000%7C%7C%7C&amp;sdata=lgUJcydiqsi3W15ntfG0MlmypTvzOpLQrplBw5Yzp4Q%3D&amp;reserved=0" TargetMode="External"/><Relationship Id="rId1" Type="http://schemas.openxmlformats.org/officeDocument/2006/relationships/slideLayout" Target="../slideLayouts/slideLayout18.xml"/><Relationship Id="rId5" Type="http://schemas.openxmlformats.org/officeDocument/2006/relationships/hyperlink" Target="https://www.undp.org/geneva/stories/digital-exhibition-change-makers-action-building-disability-inclusive-resilient-communities" TargetMode="External"/><Relationship Id="rId4" Type="http://schemas.openxmlformats.org/officeDocument/2006/relationships/hyperlink" Target="https://stories.undp.org/changemakers-in-ac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www.undp.org/africa/publications/AGRHYMETreport"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s://www.undp.org/jordan/publications/jordans-fourth-national-communication-climate-change"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eur03.safelinks.protection.outlook.com/?url=https%3A%2F%2Fdata.undp.org%2F&amp;data=05%7C01%7Csooin.bang%40undp.org%7C5489f32e869b4e5a793408db688de162%7Cb3e5db5e2944483799f57488ace54319%7C0%7C0%7C638218732405161051%7CUnknown%7CTWFpbGZsb3d8eyJWIjoiMC4wLjAwMDAiLCJQIjoiV2luMzIiLCJBTiI6Ik1haWwiLCJXVCI6Mn0%3D%7C3000%7C%7C%7C&amp;sdata=lfqRwmwXuEZugBLZfuKANV1%2B6WuvdNLo%2BR9RlEJU2k8%3D&amp;reserved=0"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38.xml"/><Relationship Id="rId2" Type="http://schemas.openxmlformats.org/officeDocument/2006/relationships/slide" Target="slide6.xml"/><Relationship Id="rId1" Type="http://schemas.openxmlformats.org/officeDocument/2006/relationships/slideLayout" Target="../slideLayouts/slideLayout18.xml"/><Relationship Id="rId6" Type="http://schemas.openxmlformats.org/officeDocument/2006/relationships/slide" Target="slide34.xml"/><Relationship Id="rId5" Type="http://schemas.openxmlformats.org/officeDocument/2006/relationships/slide" Target="slide27.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undp.sharepoint.com/:w:/s/drrrecoverygroup/Ed0Ng4vUdQpCljehuwfnetYBaNo3asdcRRNSg98t0t_joQ?e=M6XEbs" TargetMode="External"/><Relationship Id="rId2" Type="http://schemas.openxmlformats.org/officeDocument/2006/relationships/hyperlink" Target="https://undp.sharepoint.com/teams/CB-Portal/SitePages/Disaster-Risk-Reduction-Recovery-Resilience/UNDP-Preparedness-Toolkit.aspx" TargetMode="External"/><Relationship Id="rId1" Type="http://schemas.openxmlformats.org/officeDocument/2006/relationships/slideLayout" Target="../slideLayouts/slideLayout18.xml"/><Relationship Id="rId5" Type="http://schemas.openxmlformats.org/officeDocument/2006/relationships/hyperlink" Target="https://eur03.safelinks.protection.outlook.com/ap/w-59584e83/?url=https%3A%2F%2Fundp.sharepoint.com%2F%3Aw%3A%2Fs%2Fdrrrecoverygroup%2FEZcbVHGVxHdGne8ckZBvXAIBGq0PYIo0iGmF6NqCv20scQ%3Fe%3DoHy1Kd&amp;data=05%7C02%7Cioana.creitaru%40undp.org%7Cda74676d22b840026f8c08dc016d4683%7Cb3e5db5e2944483799f57488ace54319%7C0%7C0%7C638386816045109794%7CUnknown%7CTWFpbGZsb3d8eyJWIjoiMC4wLjAwMDAiLCJQIjoiV2luMzIiLCJBTiI6Ik1haWwiLCJXVCI6Mn0%3D%7C3000%7C%7C%7C&amp;sdata=TS4zoUxBkFivpF37grz%2BeYbRRN1DHwhOqreOrXFk6yw%3D&amp;reserved=0" TargetMode="External"/><Relationship Id="rId4" Type="http://schemas.openxmlformats.org/officeDocument/2006/relationships/hyperlink" Target="https://eur03.safelinks.protection.outlook.com/ap/w-59584e83/?url=https%3A%2F%2Fundp.sharepoint.com%2F%3Aw%3A%2Fs%2Fdrrrecoverygroup%2FEdfDHOF1E_xDio2JyA9P_ukB3MOQVY9H6lAQC-wE5YBQpA%3Fe%3DHizIm0&amp;data=05%7C02%7Cioana.creitaru%40undp.org%7Cda74676d22b840026f8c08dc016d4683%7Cb3e5db5e2944483799f57488ace54319%7C0%7C0%7C638386816045109794%7CUnknown%7CTWFpbGZsb3d8eyJWIjoiMC4wLjAwMDAiLCJQIjoiV2luMzIiLCJBTiI6Ik1haWwiLCJXVCI6Mn0%3D%7C3000%7C%7C%7C&amp;sdata=FnvoRWlCCIm7bIEVxBHs3ZGGLhPVNC6owPyie7nVzA0%3D&amp;reserved=0"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undp.org/africa/publications/framework-multi-hazard-early-warning-and-early-action-system-africa"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hyperlink" Target="https://twitter.com/UNDPMaldives/status/1721156608779264170" TargetMode="External"/><Relationship Id="rId3" Type="http://schemas.openxmlformats.org/officeDocument/2006/relationships/hyperlink" Target="https://www.undp.org/asia-pacific/tsunami-storybooks" TargetMode="External"/><Relationship Id="rId7" Type="http://schemas.openxmlformats.org/officeDocument/2006/relationships/hyperlink" Target="https://twitter.com/UNDP_India/status/1721475008654909777" TargetMode="External"/><Relationship Id="rId2" Type="http://schemas.openxmlformats.org/officeDocument/2006/relationships/hyperlink" Target="https://worldbosaiforum.com/2023/en/news/detail---id-350.html" TargetMode="External"/><Relationship Id="rId1" Type="http://schemas.openxmlformats.org/officeDocument/2006/relationships/slideLayout" Target="../slideLayouts/slideLayout18.xml"/><Relationship Id="rId6" Type="http://schemas.openxmlformats.org/officeDocument/2006/relationships/hyperlink" Target="https://twitter.com/UNDP_BD/status/1721124891620147518" TargetMode="External"/><Relationship Id="rId11" Type="http://schemas.openxmlformats.org/officeDocument/2006/relationships/hyperlink" Target="https://twitter.com/UNDPVietNam/status/1721217050172154322" TargetMode="External"/><Relationship Id="rId5" Type="http://schemas.openxmlformats.org/officeDocument/2006/relationships/hyperlink" Target="https://www.undp.org/geneva/blog/leaving-no-child-behind-how-undp-promoting-equality-and-resilience-through-its-inclusive-tsunami-preparedness-programme" TargetMode="External"/><Relationship Id="rId10" Type="http://schemas.openxmlformats.org/officeDocument/2006/relationships/hyperlink" Target="https://twitter.com/UNDPThailand/status/1721384153718177989" TargetMode="External"/><Relationship Id="rId4" Type="http://schemas.openxmlformats.org/officeDocument/2006/relationships/hyperlink" Target="https://twitter.com/UNDPasiapac/status/1721467918708547858" TargetMode="External"/><Relationship Id="rId9" Type="http://schemas.openxmlformats.org/officeDocument/2006/relationships/hyperlink" Target="https://twitter.com/UNDPSriLanka/status/172108154519969799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undp.org/bosnia-herzegovina/press-releases/get-airports-ready-disaster-program-held-sarajevo-0" TargetMode="External"/><Relationship Id="rId2" Type="http://schemas.openxmlformats.org/officeDocument/2006/relationships/hyperlink" Target="https://www.undp.org/philippines/press-releases/get-airports-ready-disaster-program-held-laguindingan-airport" TargetMode="External"/><Relationship Id="rId1" Type="http://schemas.openxmlformats.org/officeDocument/2006/relationships/slideLayout" Target="../slideLayouts/slideLayout20.xml"/><Relationship Id="rId4" Type="http://schemas.openxmlformats.org/officeDocument/2006/relationships/hyperlink" Target="https://eur03.safelinks.protection.outlook.com/?url=https%3A%2F%2Fwww.undp.org%2Fbhutan%2Fblog%2Fputting-bhutans-paro-international-airport-center-national-disaster-preparedness-and-response-plan&amp;data=05%7C02%7Cioana.creitaru%40undp.org%7C1c1ba8cc7ebe4cf2c5a908dc01d55f77%7Cb3e5db5e2944483799f57488ace54319%7C0%7C0%7C638387263154438375%7CUnknown%7CTWFpbGZsb3d8eyJWIjoiMC4wLjAwMDAiLCJQIjoiV2luMzIiLCJBTiI6Ik1haWwiLCJXVCI6Mn0%3D%7C3000%7C%7C%7C&amp;sdata=KIQ7Vl%2BGTvYc5D3vA3nhgS3wrdfxEf%2FWsSSeyY7Rq6Q%3D&amp;reserved=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s://www.undp.org/geneva/blog/future-risk-reduction-reflecting-sendai-mid-term-review"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Ronald.jackson@undp.org" TargetMode="External"/><Relationship Id="rId7" Type="http://schemas.openxmlformats.org/officeDocument/2006/relationships/image" Target="../media/image22.sv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hyperlink" Target="http://www.undp.org/" TargetMode="External"/><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1/relationships/webextension" Target="../webextensions/webextension1.xml"/><Relationship Id="rId1" Type="http://schemas.openxmlformats.org/officeDocument/2006/relationships/slideLayout" Target="../slideLayouts/slideLayout28.xml"/><Relationship Id="rId4" Type="http://schemas.openxmlformats.org/officeDocument/2006/relationships/hyperlink" Target="https://app.powerbi.com/view?r=eyJrIjoiN2FjNjkyZTUtNWI1Ny00MzBmLWJkYWMtMjYwYjNhMzJjMGU3IiwidCI6ImIzZTVkYjVlLTI5NDQtNDgzNy05OWY1LTc0ODhhY2U1NDMxOSIsImMiOjh9"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eur03.safelinks.protection.outlook.com/?url=https%3A%2F%2Fwww.undp.org%2Fafrica%2Fevents%2Fafricities-2022-smart-urban-resilience-sub-saharan-africa&amp;data=05%7C02%7Cvanessa.schultz%40undp.org%7Cd247f7a1170244e06f3a08dc0151dadf%7Cb3e5db5e2944483799f57488ace54319%7C0%7C0%7C638386698266720203%7CUnknown%7CTWFpbGZsb3d8eyJWIjoiMC4wLjAwMDAiLCJQIjoiV2luMzIiLCJBTiI6Ik1haWwiLCJXVCI6Mn0%3D%7C3000%7C%7C%7C&amp;sdata=u%2Fk%2BGLfArar0Oeo6%2FL0fzcau%2Busko6wdQQlnj%2BOn8aw%3D&amp;reserved=0" TargetMode="External"/><Relationship Id="rId2" Type="http://schemas.openxmlformats.org/officeDocument/2006/relationships/hyperlink" Target="https://eur03.safelinks.protection.outlook.com/?url=https%3A%2F%2Fau.int%2Fen%2Fpressreleases%2F20230312%2Fau-member-states-technically-validate-africa-urban-resilience-programme&amp;data=05%7C02%7Cvanessa.schultz%40undp.org%7Cd247f7a1170244e06f3a08dc0151dadf%7Cb3e5db5e2944483799f57488ace54319%7C0%7C0%7C638386698266720203%7CUnknown%7CTWFpbGZsb3d8eyJWIjoiMC4wLjAwMDAiLCJQIjoiV2luMzIiLCJBTiI6Ik1haWwiLCJXVCI6Mn0%3D%7C3000%7C%7C%7C&amp;sdata=byGoQ2b%2BY36gsdvpii5oNwA00%2F2832rnqHmiOBKWbGU%3D&amp;reserved=0" TargetMode="External"/><Relationship Id="rId1" Type="http://schemas.openxmlformats.org/officeDocument/2006/relationships/slideLayout" Target="../slideLayouts/slideLayout18.xml"/><Relationship Id="rId4" Type="http://schemas.openxmlformats.org/officeDocument/2006/relationships/hyperlink" Target="https://eur03.safelinks.protection.outlook.com/?url=https%3A%2F%2Fwww.undp.org%2Fafrica%2Fsahel-resilience-project&amp;data=05%7C02%7Cvanessa.schultz%40undp.org%7Cd247f7a1170244e06f3a08dc0151dadf%7Cb3e5db5e2944483799f57488ace54319%7C0%7C0%7C638386698266720203%7CUnknown%7CTWFpbGZsb3d8eyJWIjoiMC4wLjAwMDAiLCJQIjoiV2luMzIiLCJBTiI6Ik1haWwiLCJXVCI6Mn0%3D%7C3000%7C%7C%7C&amp;sdata=re6oEDm4ITm1mfNx5XTCgml3YYUrv%2BbTMeFc1wGhwlw%3D&amp;reserved=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a field&#10;&#10;Description automatically generated">
            <a:extLst>
              <a:ext uri="{FF2B5EF4-FFF2-40B4-BE49-F238E27FC236}">
                <a16:creationId xmlns:a16="http://schemas.microsoft.com/office/drawing/2014/main" id="{77F7C14F-E4E5-FC26-8ECA-1ABB5B68D9E5}"/>
              </a:ext>
            </a:extLst>
          </p:cNvPr>
          <p:cNvPicPr>
            <a:picLocks noChangeAspect="1"/>
          </p:cNvPicPr>
          <p:nvPr/>
        </p:nvPicPr>
        <p:blipFill rotWithShape="1">
          <a:blip r:embed="rId2">
            <a:extLst>
              <a:ext uri="{28A0092B-C50C-407E-A947-70E740481C1C}">
                <a14:useLocalDpi xmlns:a14="http://schemas.microsoft.com/office/drawing/2010/main" val="0"/>
              </a:ext>
            </a:extLst>
          </a:blip>
          <a:srcRect t="7809" r="61" b="7867"/>
          <a:stretch/>
        </p:blipFill>
        <p:spPr>
          <a:xfrm>
            <a:off x="-681" y="0"/>
            <a:ext cx="12192681" cy="6858000"/>
          </a:xfrm>
          <a:prstGeom prst="rect">
            <a:avLst/>
          </a:prstGeom>
        </p:spPr>
      </p:pic>
      <p:pic>
        <p:nvPicPr>
          <p:cNvPr id="4" name="Picture 7" descr="Graphical user interface, application&#10;&#10;Description automatically generated">
            <a:extLst>
              <a:ext uri="{FF2B5EF4-FFF2-40B4-BE49-F238E27FC236}">
                <a16:creationId xmlns:a16="http://schemas.microsoft.com/office/drawing/2014/main" id="{19183A86-F79E-5C85-E67D-7D51247D71AE}"/>
              </a:ext>
            </a:extLst>
          </p:cNvPr>
          <p:cNvPicPr>
            <a:picLocks noChangeAspect="1"/>
          </p:cNvPicPr>
          <p:nvPr/>
        </p:nvPicPr>
        <p:blipFill>
          <a:blip r:embed="rId3"/>
          <a:stretch>
            <a:fillRect/>
          </a:stretch>
        </p:blipFill>
        <p:spPr>
          <a:xfrm>
            <a:off x="10771865" y="-15965"/>
            <a:ext cx="1427634" cy="2196120"/>
          </a:xfrm>
          <a:prstGeom prst="rect">
            <a:avLst/>
          </a:prstGeom>
        </p:spPr>
      </p:pic>
      <p:sp>
        <p:nvSpPr>
          <p:cNvPr id="9" name="Rectangle 8">
            <a:extLst>
              <a:ext uri="{FF2B5EF4-FFF2-40B4-BE49-F238E27FC236}">
                <a16:creationId xmlns:a16="http://schemas.microsoft.com/office/drawing/2014/main" id="{C5C5CC35-79A8-9FF9-426B-3A158D160533}"/>
              </a:ext>
            </a:extLst>
          </p:cNvPr>
          <p:cNvSpPr/>
          <p:nvPr/>
        </p:nvSpPr>
        <p:spPr>
          <a:xfrm>
            <a:off x="1" y="4905376"/>
            <a:ext cx="12192000" cy="1663434"/>
          </a:xfrm>
          <a:prstGeom prst="rect">
            <a:avLst/>
          </a:prstGeom>
          <a:gradFill>
            <a:gsLst>
              <a:gs pos="31000">
                <a:srgbClr val="0468B1"/>
              </a:gs>
              <a:gs pos="100000">
                <a:srgbClr val="44546A">
                  <a:alpha val="0"/>
                </a:srgbClr>
              </a:gs>
            </a:gsLst>
            <a:lin ang="0" scaled="1"/>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prstClr val="white"/>
              </a:solidFill>
              <a:effectLst/>
              <a:uLnTx/>
              <a:uFillTx/>
            </a:endParaRPr>
          </a:p>
        </p:txBody>
      </p:sp>
      <p:sp>
        <p:nvSpPr>
          <p:cNvPr id="10" name="Rectangle 9">
            <a:extLst>
              <a:ext uri="{FF2B5EF4-FFF2-40B4-BE49-F238E27FC236}">
                <a16:creationId xmlns:a16="http://schemas.microsoft.com/office/drawing/2014/main" id="{2563EC46-BB0C-93DD-5EE0-F6E538B0427E}"/>
              </a:ext>
            </a:extLst>
          </p:cNvPr>
          <p:cNvSpPr/>
          <p:nvPr/>
        </p:nvSpPr>
        <p:spPr>
          <a:xfrm>
            <a:off x="202707" y="4977536"/>
            <a:ext cx="3611876" cy="1094339"/>
          </a:xfrm>
          <a:prstGeom prst="rect">
            <a:avLst/>
          </a:prstGeom>
        </p:spPr>
        <p:txBody>
          <a:bodyPr wrap="square" lIns="329184">
            <a:spAutoFit/>
          </a:bodyPr>
          <a:lstStyle/>
          <a:p>
            <a:pPr defTabSz="914400">
              <a:lnSpc>
                <a:spcPct val="80000"/>
              </a:lnSpc>
            </a:pPr>
            <a:r>
              <a:rPr lang="en-US" sz="8000" b="1">
                <a:solidFill>
                  <a:srgbClr val="FFFFFF"/>
                </a:solidFill>
                <a:latin typeface="Tw Cen MT" panose="020B0602020104020603" pitchFamily="34" charset="0"/>
              </a:rPr>
              <a:t>UNDP</a:t>
            </a:r>
          </a:p>
        </p:txBody>
      </p:sp>
      <p:sp>
        <p:nvSpPr>
          <p:cNvPr id="11" name="Rectangle 10">
            <a:extLst>
              <a:ext uri="{FF2B5EF4-FFF2-40B4-BE49-F238E27FC236}">
                <a16:creationId xmlns:a16="http://schemas.microsoft.com/office/drawing/2014/main" id="{AE161853-CD9F-4926-BFF4-343F36D477D8}"/>
              </a:ext>
            </a:extLst>
          </p:cNvPr>
          <p:cNvSpPr/>
          <p:nvPr/>
        </p:nvSpPr>
        <p:spPr>
          <a:xfrm>
            <a:off x="480035" y="5847781"/>
            <a:ext cx="6096000" cy="646331"/>
          </a:xfrm>
          <a:prstGeom prst="rect">
            <a:avLst/>
          </a:prstGeom>
        </p:spPr>
        <p:txBody>
          <a:bodyPr>
            <a:spAutoFit/>
          </a:bodyPr>
          <a:lstStyle/>
          <a:p>
            <a:pPr defTabSz="914400"/>
            <a:r>
              <a:rPr lang="en-US" b="1">
                <a:solidFill>
                  <a:srgbClr val="E7E6E6"/>
                </a:solidFill>
                <a:latin typeface="Tw Cen MT" panose="020B0602020104020603" pitchFamily="34" charset="0"/>
              </a:rPr>
              <a:t>Crisis Bureau</a:t>
            </a:r>
            <a:br>
              <a:rPr lang="en-US">
                <a:solidFill>
                  <a:srgbClr val="E7E6E6"/>
                </a:solidFill>
                <a:latin typeface="Tw Cen MT" panose="020B0602020104020603" pitchFamily="34" charset="0"/>
              </a:rPr>
            </a:br>
            <a:r>
              <a:rPr lang="en-US">
                <a:solidFill>
                  <a:srgbClr val="E7E6E6"/>
                </a:solidFill>
                <a:latin typeface="Tw Cen MT" panose="020B0602020104020603" pitchFamily="34" charset="0"/>
              </a:rPr>
              <a:t>Disaster Risk Reduction &amp; Recovery for Building Resilience</a:t>
            </a:r>
            <a:endParaRPr lang="LID4096">
              <a:solidFill>
                <a:srgbClr val="E7E6E6"/>
              </a:solidFill>
              <a:latin typeface="Tw Cen MT" panose="020B0602020104020603" pitchFamily="34" charset="0"/>
            </a:endParaRPr>
          </a:p>
        </p:txBody>
      </p:sp>
      <p:sp>
        <p:nvSpPr>
          <p:cNvPr id="12" name="TextBox 11">
            <a:extLst>
              <a:ext uri="{FF2B5EF4-FFF2-40B4-BE49-F238E27FC236}">
                <a16:creationId xmlns:a16="http://schemas.microsoft.com/office/drawing/2014/main" id="{82F30E3C-CA99-1122-8A17-CC15BB5DA469}"/>
              </a:ext>
            </a:extLst>
          </p:cNvPr>
          <p:cNvSpPr txBox="1"/>
          <p:nvPr/>
        </p:nvSpPr>
        <p:spPr>
          <a:xfrm>
            <a:off x="4018208" y="5066516"/>
            <a:ext cx="5782273" cy="1005359"/>
          </a:xfrm>
          <a:prstGeom prst="rect">
            <a:avLst/>
          </a:prstGeom>
          <a:noFill/>
        </p:spPr>
        <p:txBody>
          <a:bodyPr wrap="none" lIns="109728" tIns="0" rIns="91440" bIns="0" rtlCol="0" anchor="ctr" anchorCtr="0">
            <a:noAutofit/>
          </a:bodyPr>
          <a:lstStyle/>
          <a:p>
            <a:pPr defTabSz="914400">
              <a:defRPr/>
            </a:pPr>
            <a:r>
              <a:rPr lang="en-US" sz="4400" b="1" kern="0">
                <a:solidFill>
                  <a:srgbClr val="FCC30B"/>
                </a:solidFill>
                <a:effectLst>
                  <a:outerShdw blurRad="38100" dist="38100" dir="2700000" algn="tl">
                    <a:srgbClr val="000000">
                      <a:alpha val="43137"/>
                    </a:srgbClr>
                  </a:outerShdw>
                </a:effectLst>
                <a:latin typeface="Tw Cen MT" panose="020B0602020104020603" pitchFamily="34" charset="0"/>
              </a:rPr>
              <a:t>Annual Report</a:t>
            </a:r>
          </a:p>
          <a:p>
            <a:pPr defTabSz="914400">
              <a:defRPr/>
            </a:pPr>
            <a:r>
              <a:rPr lang="en-US" sz="2800" b="1" kern="0">
                <a:solidFill>
                  <a:srgbClr val="FCC30B"/>
                </a:solidFill>
                <a:effectLst>
                  <a:outerShdw blurRad="38100" dist="38100" dir="2700000" algn="tl">
                    <a:srgbClr val="000000">
                      <a:alpha val="43137"/>
                    </a:srgbClr>
                  </a:outerShdw>
                </a:effectLst>
                <a:latin typeface="Tw Cen MT" panose="020B0602020104020603" pitchFamily="34" charset="0"/>
              </a:rPr>
              <a:t>2023</a:t>
            </a:r>
          </a:p>
        </p:txBody>
      </p:sp>
    </p:spTree>
    <p:extLst>
      <p:ext uri="{BB962C8B-B14F-4D97-AF65-F5344CB8AC3E}">
        <p14:creationId xmlns:p14="http://schemas.microsoft.com/office/powerpoint/2010/main" val="285762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9C2888-0F1B-52B7-DAA8-F8FDD1D7C7A7}"/>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10</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In the pursuit of aiding climate-vulnerable nations and contributing to the preparatory processes for COP28, the DRT in the Bangkok Regional Hub (BRH) </a:t>
            </a:r>
            <a:r>
              <a:rPr lang="en-GB" sz="1400" b="1">
                <a:effectLst/>
                <a:ea typeface="MS Mincho" panose="02020609040205080304" pitchFamily="49" charset="-128"/>
                <a:cs typeface="Arial" panose="020B0604020202020204" pitchFamily="34" charset="0"/>
              </a:rPr>
              <a:t>employed a comprehensive systems approach to tackle loss and damage</a:t>
            </a:r>
            <a:r>
              <a:rPr lang="en-GB" sz="1400">
                <a:effectLst/>
                <a:ea typeface="MS Mincho" panose="02020609040205080304" pitchFamily="49" charset="-128"/>
                <a:cs typeface="Arial" panose="020B0604020202020204" pitchFamily="34" charset="0"/>
              </a:rPr>
              <a:t> across three focal areas</a:t>
            </a:r>
            <a:r>
              <a:rPr lang="en-US" sz="1400">
                <a:effectLst/>
                <a:ea typeface="MS Mincho" panose="02020609040205080304" pitchFamily="49" charset="-128"/>
                <a:cs typeface="Arial" panose="020B0604020202020204" pitchFamily="34" charset="0"/>
              </a:rPr>
              <a:t>:</a:t>
            </a:r>
          </a:p>
          <a:p>
            <a:pPr marL="742950" lvl="1" indent="-285750">
              <a:lnSpc>
                <a:spcPct val="107000"/>
              </a:lnSpc>
              <a:buFont typeface="+mj-lt"/>
              <a:buAutoNum type="arabicParenR"/>
            </a:pPr>
            <a:r>
              <a:rPr lang="en-US" sz="1400" b="1">
                <a:effectLst/>
                <a:ea typeface="MS Mincho" panose="02020609040205080304" pitchFamily="49" charset="-128"/>
                <a:cs typeface="Arial" panose="020B0604020202020204" pitchFamily="34" charset="0"/>
              </a:rPr>
              <a:t>Taxonomy Research</a:t>
            </a:r>
            <a:r>
              <a:rPr lang="en-US" sz="1400">
                <a:effectLst/>
                <a:ea typeface="MS Mincho" panose="02020609040205080304" pitchFamily="49" charset="-128"/>
                <a:cs typeface="Arial" panose="020B0604020202020204" pitchFamily="34" charset="0"/>
              </a:rPr>
              <a:t>: Collaborating with the International Institute for Environment and Development (IIED), UNDP BRH conducted research on a taxonomy of climate-attributable loss and damage in three areas: DRR, health, and human mobility. </a:t>
            </a:r>
          </a:p>
          <a:p>
            <a:pPr marL="742950" lvl="1" indent="-285750">
              <a:lnSpc>
                <a:spcPct val="107000"/>
              </a:lnSpc>
              <a:buFont typeface="+mj-lt"/>
              <a:buAutoNum type="arabicParenR"/>
            </a:pPr>
            <a:r>
              <a:rPr lang="en-US" sz="1400" b="1">
                <a:effectLst/>
                <a:ea typeface="MS Mincho" panose="02020609040205080304" pitchFamily="49" charset="-128"/>
                <a:cs typeface="Arial" panose="020B0604020202020204" pitchFamily="34" charset="0"/>
              </a:rPr>
              <a:t>Community of Practice</a:t>
            </a:r>
            <a:r>
              <a:rPr lang="en-US" sz="1400">
                <a:effectLst/>
                <a:ea typeface="MS Mincho" panose="02020609040205080304" pitchFamily="49" charset="-128"/>
                <a:cs typeface="Arial" panose="020B0604020202020204" pitchFamily="34" charset="0"/>
              </a:rPr>
              <a:t> (CoP): </a:t>
            </a:r>
            <a:r>
              <a:rPr lang="en-GB" sz="1400">
                <a:effectLst/>
                <a:ea typeface="MS Mincho" panose="02020609040205080304" pitchFamily="49" charset="-128"/>
                <a:cs typeface="Arial" panose="020B0604020202020204" pitchFamily="34" charset="0"/>
              </a:rPr>
              <a:t>To fortify UNDP's proficiency in identifying integrated and scalable solutions for addressing loss and damage, a dedicated Community of Practice (CoP) was established.</a:t>
            </a:r>
            <a:endParaRPr lang="en-US" sz="1400">
              <a:effectLst/>
              <a:ea typeface="MS Mincho" panose="02020609040205080304" pitchFamily="49" charset="-128"/>
              <a:cs typeface="Arial" panose="020B0604020202020204" pitchFamily="34" charset="0"/>
            </a:endParaRPr>
          </a:p>
          <a:p>
            <a:pPr marL="742950" lvl="1" indent="-285750">
              <a:lnSpc>
                <a:spcPct val="107000"/>
              </a:lnSpc>
              <a:buFont typeface="+mj-lt"/>
              <a:buAutoNum type="arabicParenR"/>
            </a:pPr>
            <a:r>
              <a:rPr lang="en-US" sz="1400" b="1">
                <a:effectLst/>
                <a:ea typeface="MS Mincho" panose="02020609040205080304" pitchFamily="49" charset="-128"/>
                <a:cs typeface="Arial" panose="020B0604020202020204" pitchFamily="34" charset="0"/>
              </a:rPr>
              <a:t>Data</a:t>
            </a:r>
            <a:r>
              <a:rPr lang="en-US" sz="1400">
                <a:effectLst/>
                <a:ea typeface="MS Mincho" panose="02020609040205080304" pitchFamily="49" charset="-128"/>
                <a:cs typeface="Arial" panose="020B0604020202020204" pitchFamily="34" charset="0"/>
              </a:rPr>
              <a:t>: </a:t>
            </a:r>
            <a:r>
              <a:rPr lang="en-GB" sz="1400">
                <a:effectLst/>
                <a:ea typeface="MS Mincho" panose="02020609040205080304" pitchFamily="49" charset="-128"/>
                <a:cs typeface="Arial" panose="020B0604020202020204" pitchFamily="34" charset="0"/>
              </a:rPr>
              <a:t>The collaborative efforts of UNDP, UNDRR, and WMO are directed towards the development of a new disaster losses and damages tracking system. This system facilitates countries in documenting the impacts of both slow- and rapid-onset hazards. The overarching goal is to enable countries to plan and implement coherent strategies that seamlessly integrate DRR and CCA for the effective reduction of losses and damages</a:t>
            </a:r>
            <a:r>
              <a:rPr lang="en-US" sz="1400">
                <a:effectLst/>
                <a:ea typeface="MS Mincho" panose="02020609040205080304" pitchFamily="49" charset="-128"/>
                <a:cs typeface="Arial" panose="020B0604020202020204" pitchFamily="34" charset="0"/>
              </a:rPr>
              <a:t>.</a:t>
            </a:r>
          </a:p>
          <a:p>
            <a:pPr marL="342900" lvl="0" indent="-342900">
              <a:lnSpc>
                <a:spcPct val="107000"/>
              </a:lnSpc>
              <a:buFont typeface="Symbol" panose="05050102010706020507" pitchFamily="18" charset="2"/>
              <a:buChar char=""/>
            </a:pPr>
            <a:r>
              <a:rPr lang="en-GB" sz="1400">
                <a:effectLst/>
                <a:ea typeface="MS Mincho" panose="02020609040205080304" pitchFamily="49" charset="-128"/>
                <a:cs typeface="Arial" panose="020B0604020202020204" pitchFamily="34" charset="0"/>
              </a:rPr>
              <a:t>In a joint initiative, the BRH DRT and UNFCCC co-hosted </a:t>
            </a:r>
            <a:r>
              <a:rPr lang="en-GB" sz="1400" b="1">
                <a:effectLst/>
                <a:ea typeface="MS Mincho" panose="02020609040205080304" pitchFamily="49" charset="-128"/>
                <a:cs typeface="Arial" panose="020B0604020202020204" pitchFamily="34" charset="0"/>
              </a:rPr>
              <a:t>two </a:t>
            </a:r>
            <a:r>
              <a:rPr lang="en-GB" sz="1400" b="1">
                <a:solidFill>
                  <a:schemeClr val="accent2"/>
                </a:solidFill>
                <a:effectLst/>
                <a:ea typeface="MS Mincho" panose="02020609040205080304" pitchFamily="49" charset="-128"/>
                <a:cs typeface="Arial" panose="020B0604020202020204" pitchFamily="34" charset="0"/>
              </a:rPr>
              <a:t>regional</a:t>
            </a:r>
            <a:r>
              <a:rPr lang="en-GB" sz="1400" b="1">
                <a:effectLst/>
                <a:ea typeface="MS Mincho" panose="02020609040205080304" pitchFamily="49" charset="-128"/>
                <a:cs typeface="Arial" panose="020B0604020202020204" pitchFamily="34" charset="0"/>
              </a:rPr>
              <a:t> collaboration meetings</a:t>
            </a:r>
            <a:r>
              <a:rPr lang="en-GB" sz="1400">
                <a:effectLst/>
                <a:ea typeface="MS Mincho" panose="02020609040205080304" pitchFamily="49" charset="-128"/>
                <a:cs typeface="Arial" panose="020B0604020202020204" pitchFamily="34" charset="0"/>
              </a:rPr>
              <a:t> in Bangkok, Thailand, in April and June. These sessions, part of the </a:t>
            </a:r>
            <a:r>
              <a:rPr lang="en-GB" sz="1400" b="1">
                <a:effectLst/>
                <a:ea typeface="MS Mincho" panose="02020609040205080304" pitchFamily="49" charset="-128"/>
                <a:cs typeface="Arial" panose="020B0604020202020204" pitchFamily="34" charset="0"/>
              </a:rPr>
              <a:t>Santiago Network on Loss and Damage</a:t>
            </a:r>
            <a:r>
              <a:rPr lang="en-GB" sz="1400">
                <a:effectLst/>
                <a:ea typeface="MS Mincho" panose="02020609040205080304" pitchFamily="49" charset="-128"/>
                <a:cs typeface="Arial" panose="020B0604020202020204" pitchFamily="34" charset="0"/>
              </a:rPr>
              <a:t>, brought together representatives from ESCAP, IOM, UN-Habitat, and UN Women. The meetings served as vital platforms for in-depth discussions and validation of core areas requiring technical and other relevant support to effectively address loss and damage.</a:t>
            </a:r>
            <a:endParaRPr lang="en-US" sz="1400">
              <a:effectLst/>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400">
                <a:effectLst/>
                <a:ea typeface="MS Mincho" panose="02020609040205080304" pitchFamily="49" charset="-128"/>
                <a:cs typeface="Arial" panose="020B0604020202020204" pitchFamily="34" charset="0"/>
              </a:rPr>
              <a:t>UNDP collaborated with the Coalition for Disaster Resilient Infrastructure (CDRI) to produce a </a:t>
            </a:r>
            <a:r>
              <a:rPr lang="en-GB" sz="1400" b="1">
                <a:effectLst/>
                <a:ea typeface="MS Mincho" panose="02020609040205080304" pitchFamily="49" charset="-128"/>
                <a:cs typeface="Arial" panose="020B0604020202020204" pitchFamily="34" charset="0"/>
              </a:rPr>
              <a:t>comprehensive working paper titled "Towards Resilient Infrastructure Systems."</a:t>
            </a:r>
            <a:r>
              <a:rPr lang="en-GB" sz="1400">
                <a:effectLst/>
                <a:ea typeface="MS Mincho" panose="02020609040205080304" pitchFamily="49" charset="-128"/>
                <a:cs typeface="Arial" panose="020B0604020202020204" pitchFamily="34" charset="0"/>
              </a:rPr>
              <a:t> This collaborative effort lends support to the G20 DRR Working Group, contributing valuable insights and recommendations for advancing resilient infrastructure systems on a global scale</a:t>
            </a:r>
            <a:r>
              <a:rPr lang="en-US" sz="1400">
                <a:effectLst/>
                <a:ea typeface="MS Mincho" panose="02020609040205080304" pitchFamily="49" charset="-128"/>
                <a:cs typeface="Arial" panose="020B0604020202020204" pitchFamily="34" charset="0"/>
              </a:rPr>
              <a:t>.</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ASIA AND THE PACIFIC</a:t>
            </a:r>
            <a:endParaRPr lang="en-US" b="1">
              <a:solidFill>
                <a:schemeClr val="accent2"/>
              </a:solidFill>
            </a:endParaRPr>
          </a:p>
        </p:txBody>
      </p:sp>
    </p:spTree>
    <p:extLst>
      <p:ext uri="{BB962C8B-B14F-4D97-AF65-F5344CB8AC3E}">
        <p14:creationId xmlns:p14="http://schemas.microsoft.com/office/powerpoint/2010/main" val="109739985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4CBDE6-E491-2AAA-DC55-84EE07F878CD}"/>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11</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lIns="91440" tIns="45720" rIns="91440" bIns="45720" anchor="t"/>
          <a:lstStyle/>
          <a:p>
            <a:pPr marL="342900" lvl="0" indent="-342900" algn="just">
              <a:lnSpc>
                <a:spcPct val="107000"/>
              </a:lnSpc>
              <a:buFont typeface="Symbol" panose="05050102010706020507" pitchFamily="18" charset="2"/>
              <a:buChar char=""/>
            </a:pPr>
            <a:r>
              <a:rPr lang="en-US" sz="2000">
                <a:effectLst/>
                <a:latin typeface="Tw Cen MT"/>
                <a:ea typeface="MS Mincho"/>
                <a:cs typeface="Arial"/>
              </a:rPr>
              <a:t>In May, UNDP Istanbul Regional Hub (IRH) in cooperation with UNDP North Macedonia </a:t>
            </a:r>
            <a:r>
              <a:rPr lang="en-US" sz="2000" b="1">
                <a:effectLst/>
                <a:latin typeface="Tw Cen MT"/>
                <a:ea typeface="MS Mincho"/>
                <a:cs typeface="Arial"/>
              </a:rPr>
              <a:t>organized a</a:t>
            </a:r>
            <a:r>
              <a:rPr lang="en-US" sz="2000">
                <a:effectLst/>
                <a:latin typeface="Tw Cen MT"/>
                <a:ea typeface="MS Mincho"/>
                <a:cs typeface="Arial"/>
              </a:rPr>
              <a:t> </a:t>
            </a:r>
            <a:r>
              <a:rPr lang="en-US" sz="2000" b="1">
                <a:solidFill>
                  <a:schemeClr val="accent2"/>
                </a:solidFill>
                <a:effectLst/>
                <a:latin typeface="Tw Cen MT"/>
                <a:ea typeface="MS Mincho"/>
                <a:cs typeface="Arial"/>
              </a:rPr>
              <a:t>Regional</a:t>
            </a:r>
            <a:r>
              <a:rPr lang="en-US" sz="2000" b="1">
                <a:solidFill>
                  <a:srgbClr val="FD9D24"/>
                </a:solidFill>
                <a:effectLst/>
                <a:latin typeface="Tw Cen MT"/>
                <a:ea typeface="MS Mincho"/>
                <a:cs typeface="Arial"/>
              </a:rPr>
              <a:t> </a:t>
            </a:r>
            <a:r>
              <a:rPr lang="en-US" sz="2000" b="1">
                <a:effectLst/>
                <a:latin typeface="Tw Cen MT"/>
                <a:ea typeface="MS Mincho"/>
                <a:cs typeface="Arial"/>
              </a:rPr>
              <a:t>Urban Resilience Forum </a:t>
            </a:r>
            <a:r>
              <a:rPr lang="en-US" sz="2000">
                <a:effectLst/>
                <a:latin typeface="Tw Cen MT"/>
                <a:ea typeface="MS Mincho"/>
                <a:cs typeface="Arial"/>
              </a:rPr>
              <a:t>in Skopje, North Macedonia, which focused on earthquake preparedness and urban resilience. The conference brought together a diversity of stakeholders who could inspire action and propose policies and examples to enhance the resilience of cities in the region.</a:t>
            </a:r>
            <a:endParaRPr lang="en-US">
              <a:latin typeface="Tw Cen MT"/>
              <a:ea typeface="MS Mincho"/>
              <a:cs typeface="Arial"/>
            </a:endParaRPr>
          </a:p>
          <a:p>
            <a:pPr marL="342900" lvl="0" indent="-342900">
              <a:lnSpc>
                <a:spcPct val="107000"/>
              </a:lnSpc>
              <a:buFont typeface="Symbol" panose="05050102010706020507" pitchFamily="18" charset="2"/>
              <a:buChar char=""/>
            </a:pPr>
            <a:r>
              <a:rPr lang="en-US" sz="2000">
                <a:effectLst/>
                <a:latin typeface="Tw Cen MT"/>
                <a:ea typeface="MS Mincho"/>
                <a:cs typeface="Arial"/>
              </a:rPr>
              <a:t>UNDP IRH </a:t>
            </a:r>
            <a:r>
              <a:rPr lang="en-US" sz="2000" b="1">
                <a:effectLst/>
                <a:latin typeface="Tw Cen MT"/>
                <a:ea typeface="MS Mincho"/>
                <a:cs typeface="Arial"/>
              </a:rPr>
              <a:t>finalized a</a:t>
            </a:r>
            <a:r>
              <a:rPr lang="en-US" sz="2000">
                <a:effectLst/>
                <a:latin typeface="Tw Cen MT"/>
                <a:ea typeface="MS Mincho"/>
                <a:cs typeface="Arial"/>
              </a:rPr>
              <a:t> </a:t>
            </a:r>
            <a:r>
              <a:rPr lang="en-US" sz="2000" b="1">
                <a:effectLst/>
                <a:latin typeface="Tw Cen MT"/>
                <a:ea typeface="MS Mincho"/>
                <a:cs typeface="Arial"/>
              </a:rPr>
              <a:t>study on risk financing for the </a:t>
            </a:r>
            <a:r>
              <a:rPr lang="en-US" sz="2000" b="1">
                <a:solidFill>
                  <a:schemeClr val="accent2"/>
                </a:solidFill>
                <a:effectLst/>
                <a:latin typeface="Tw Cen MT"/>
                <a:ea typeface="MS Mincho"/>
                <a:cs typeface="Arial"/>
              </a:rPr>
              <a:t>Western Balkans</a:t>
            </a:r>
            <a:r>
              <a:rPr lang="en-US" sz="2000">
                <a:effectLst/>
                <a:latin typeface="Tw Cen MT"/>
                <a:ea typeface="MS Mincho"/>
                <a:cs typeface="Arial"/>
              </a:rPr>
              <a:t>.</a:t>
            </a:r>
          </a:p>
          <a:p>
            <a:pPr marL="342900" lvl="0" indent="-342900" algn="just">
              <a:lnSpc>
                <a:spcPct val="107000"/>
              </a:lnSpc>
              <a:spcAft>
                <a:spcPts val="800"/>
              </a:spcAft>
              <a:buFont typeface="Symbol" panose="05050102010706020507" pitchFamily="18" charset="2"/>
              <a:buChar char=""/>
            </a:pPr>
            <a:r>
              <a:rPr lang="en-US" sz="2000">
                <a:effectLst/>
                <a:latin typeface="Tw Cen MT"/>
                <a:ea typeface="MS Mincho"/>
                <a:cs typeface="Arial"/>
              </a:rPr>
              <a:t>In October, UNDP IRH, in cooperation with UNDP/IRRF and the Asian Development Bank, </a:t>
            </a:r>
            <a:r>
              <a:rPr lang="en-US" sz="2000" b="1">
                <a:effectLst/>
                <a:latin typeface="Tw Cen MT"/>
                <a:ea typeface="MS Mincho"/>
                <a:cs typeface="Arial"/>
              </a:rPr>
              <a:t>organized a</a:t>
            </a:r>
            <a:r>
              <a:rPr lang="en-US" sz="2000">
                <a:effectLst/>
                <a:latin typeface="Tw Cen MT"/>
                <a:ea typeface="MS Mincho"/>
                <a:cs typeface="Arial"/>
              </a:rPr>
              <a:t> </a:t>
            </a:r>
            <a:r>
              <a:rPr lang="en-US" sz="2000" b="1">
                <a:solidFill>
                  <a:schemeClr val="accent2"/>
                </a:solidFill>
                <a:effectLst/>
                <a:latin typeface="Tw Cen MT"/>
                <a:ea typeface="MS Mincho"/>
                <a:cs typeface="Arial"/>
              </a:rPr>
              <a:t>Regional</a:t>
            </a:r>
            <a:r>
              <a:rPr lang="en-US" sz="2000" b="1">
                <a:solidFill>
                  <a:srgbClr val="FD9D24"/>
                </a:solidFill>
                <a:effectLst/>
                <a:latin typeface="Tw Cen MT"/>
                <a:ea typeface="MS Mincho"/>
                <a:cs typeface="Arial"/>
              </a:rPr>
              <a:t> </a:t>
            </a:r>
            <a:r>
              <a:rPr lang="en-US" sz="2000" b="1">
                <a:effectLst/>
                <a:latin typeface="Tw Cen MT"/>
                <a:ea typeface="MS Mincho"/>
                <a:cs typeface="Arial"/>
              </a:rPr>
              <a:t>Risk Financing Forum</a:t>
            </a:r>
            <a:r>
              <a:rPr lang="en-US" sz="2000">
                <a:effectLst/>
                <a:latin typeface="Tw Cen MT"/>
                <a:ea typeface="MS Mincho"/>
                <a:cs typeface="Arial"/>
              </a:rPr>
              <a:t> attended by more than 120 representatives from 20+ governments, international financial institutions, development partners, and private sector. The Conference served as a multi-stakeholder platform for sharing knowledge and coordinating actions to foster the development of insurance and risk financing for building resilience and realizing the SDGs in the region.</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EUROPE AND CENTRAL ASIA</a:t>
            </a:r>
            <a:endParaRPr lang="en-US" b="1">
              <a:solidFill>
                <a:schemeClr val="accent2"/>
              </a:solidFill>
            </a:endParaRPr>
          </a:p>
        </p:txBody>
      </p:sp>
    </p:spTree>
    <p:extLst>
      <p:ext uri="{BB962C8B-B14F-4D97-AF65-F5344CB8AC3E}">
        <p14:creationId xmlns:p14="http://schemas.microsoft.com/office/powerpoint/2010/main" val="235549616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73B654-E046-7AA4-4EFC-7F5D7D897481}"/>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12</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GB" sz="1400">
                <a:effectLst/>
                <a:ea typeface="MS Mincho" panose="02020609040205080304" pitchFamily="49" charset="-128"/>
                <a:cs typeface="Arial" panose="020B0604020202020204" pitchFamily="34" charset="0"/>
              </a:rPr>
              <a:t>Within the framework of ECHO regional working groups</a:t>
            </a:r>
            <a:r>
              <a:rPr lang="en-US" sz="1400">
                <a:effectLst/>
                <a:ea typeface="MS Mincho" panose="02020609040205080304" pitchFamily="49" charset="-128"/>
                <a:cs typeface="Arial" panose="020B0604020202020204" pitchFamily="34" charset="0"/>
              </a:rPr>
              <a:t>, UNDP’s DRT in Latin America and the Caribbean (LAC DRT) </a:t>
            </a:r>
            <a:r>
              <a:rPr lang="en-GB" sz="1400">
                <a:effectLst/>
                <a:ea typeface="MS Mincho" panose="02020609040205080304" pitchFamily="49" charset="-128"/>
                <a:cs typeface="Arial" panose="020B0604020202020204" pitchFamily="34" charset="0"/>
              </a:rPr>
              <a:t>played a pivotal role in </a:t>
            </a:r>
            <a:r>
              <a:rPr lang="en-GB" sz="1400" b="1">
                <a:effectLst/>
                <a:ea typeface="MS Mincho" panose="02020609040205080304" pitchFamily="49" charset="-128"/>
                <a:cs typeface="Arial" panose="020B0604020202020204" pitchFamily="34" charset="0"/>
              </a:rPr>
              <a:t>orchestrating </a:t>
            </a:r>
            <a:r>
              <a:rPr lang="en-GB" sz="1400" b="1">
                <a:solidFill>
                  <a:schemeClr val="accent2"/>
                </a:solidFill>
                <a:effectLst/>
                <a:ea typeface="MS Mincho" panose="02020609040205080304" pitchFamily="49" charset="-128"/>
                <a:cs typeface="Arial" panose="020B0604020202020204" pitchFamily="34" charset="0"/>
              </a:rPr>
              <a:t>regional</a:t>
            </a:r>
            <a:r>
              <a:rPr lang="en-GB" sz="1400" b="1">
                <a:solidFill>
                  <a:srgbClr val="FFC000"/>
                </a:solidFill>
                <a:effectLst/>
                <a:ea typeface="MS Mincho" panose="02020609040205080304" pitchFamily="49" charset="-128"/>
                <a:cs typeface="Arial" panose="020B0604020202020204" pitchFamily="34" charset="0"/>
              </a:rPr>
              <a:t> </a:t>
            </a:r>
            <a:r>
              <a:rPr lang="en-GB" sz="1400" b="1">
                <a:effectLst/>
                <a:ea typeface="MS Mincho" panose="02020609040205080304" pitchFamily="49" charset="-128"/>
                <a:cs typeface="Arial" panose="020B0604020202020204" pitchFamily="34" charset="0"/>
              </a:rPr>
              <a:t>dialogues on urban resilience and preparedness</a:t>
            </a:r>
            <a:r>
              <a:rPr lang="en-GB" sz="1400">
                <a:effectLst/>
                <a:ea typeface="MS Mincho" panose="02020609040205080304" pitchFamily="49" charset="-128"/>
                <a:cs typeface="Arial" panose="020B0604020202020204" pitchFamily="34" charset="0"/>
              </a:rPr>
              <a:t>, engaging with over 200 practitioners. The insights gleaned from these dialogues significantly contributed to the discussions at the subsequent ECHO Regional Workshop</a:t>
            </a:r>
            <a:r>
              <a:rPr lang="en-US" sz="1400">
                <a:effectLst/>
                <a:ea typeface="MS Mincho" panose="02020609040205080304" pitchFamily="49" charset="-128"/>
                <a:cs typeface="Arial" panose="020B0604020202020204" pitchFamily="34" charset="0"/>
              </a:rPr>
              <a:t>. </a:t>
            </a:r>
            <a:r>
              <a:rPr lang="en-GB" sz="1400">
                <a:effectLst/>
                <a:ea typeface="MS Mincho" panose="02020609040205080304" pitchFamily="49" charset="-128"/>
                <a:cs typeface="Arial" panose="020B0604020202020204" pitchFamily="34" charset="0"/>
              </a:rPr>
              <a:t>Subsequently, recognizing the expertise of LAC DRT, UNDRR sought their support to lead the session on </a:t>
            </a:r>
            <a:r>
              <a:rPr lang="en-GB" sz="1400" b="1">
                <a:effectLst/>
                <a:ea typeface="MS Mincho" panose="02020609040205080304" pitchFamily="49" charset="-128"/>
                <a:cs typeface="Arial" panose="020B0604020202020204" pitchFamily="34" charset="0"/>
              </a:rPr>
              <a:t>Climate Resilience in Urban Systems at the Global Urban Resilience Forum</a:t>
            </a:r>
            <a:r>
              <a:rPr lang="en-GB" sz="1400">
                <a:effectLst/>
                <a:ea typeface="MS Mincho" panose="02020609040205080304" pitchFamily="49" charset="-128"/>
                <a:cs typeface="Arial" panose="020B0604020202020204" pitchFamily="34" charset="0"/>
              </a:rPr>
              <a:t> in Dubai in October 2023.</a:t>
            </a:r>
            <a:endParaRPr lang="en-US" sz="1400">
              <a:effectLst/>
              <a:ea typeface="MS Mincho" panose="02020609040205080304" pitchFamily="49" charset="-128"/>
              <a:cs typeface="Arial" panose="020B0604020202020204" pitchFamily="34" charset="0"/>
            </a:endParaRPr>
          </a:p>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In June, the LAC and Global DRT collaborated to </a:t>
            </a:r>
            <a:r>
              <a:rPr lang="en-US" sz="1400" b="1">
                <a:effectLst/>
                <a:ea typeface="MS Mincho" panose="02020609040205080304" pitchFamily="49" charset="-128"/>
                <a:cs typeface="Arial" panose="020B0604020202020204" pitchFamily="34" charset="0"/>
              </a:rPr>
              <a:t>organize a comprehensive training workshop on UNDP's DRR-CCA Integration Tool in Panama</a:t>
            </a:r>
            <a:r>
              <a:rPr lang="en-US" sz="1400">
                <a:effectLst/>
                <a:ea typeface="MS Mincho" panose="02020609040205080304" pitchFamily="49" charset="-128"/>
                <a:cs typeface="Arial" panose="020B0604020202020204" pitchFamily="34" charset="0"/>
              </a:rPr>
              <a:t>. The event brought together 35 participants, including representatives from governments and UNDP in </a:t>
            </a:r>
            <a:r>
              <a:rPr lang="en-US" sz="1400" b="1">
                <a:solidFill>
                  <a:schemeClr val="accent2"/>
                </a:solidFill>
                <a:effectLst/>
                <a:ea typeface="MS Mincho" panose="02020609040205080304" pitchFamily="49" charset="-128"/>
                <a:cs typeface="Arial" panose="020B0604020202020204" pitchFamily="34" charset="0"/>
              </a:rPr>
              <a:t>Cuba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Costa</a:t>
            </a:r>
            <a:r>
              <a:rPr lang="en-US" sz="1400" b="1">
                <a:solidFill>
                  <a:srgbClr val="FFC000"/>
                </a:solidFill>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Rica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Colombia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Ecuador</a:t>
            </a:r>
            <a:r>
              <a:rPr lang="en-US" sz="1400">
                <a:effectLst/>
                <a:ea typeface="MS Mincho" panose="02020609040205080304" pitchFamily="49" charset="-128"/>
                <a:cs typeface="Arial" panose="020B0604020202020204" pitchFamily="34" charset="0"/>
              </a:rPr>
              <a:t>, and </a:t>
            </a:r>
            <a:r>
              <a:rPr lang="en-US" sz="1400" b="1">
                <a:solidFill>
                  <a:schemeClr val="accent2"/>
                </a:solidFill>
                <a:effectLst/>
                <a:ea typeface="MS Mincho" panose="02020609040205080304" pitchFamily="49" charset="-128"/>
                <a:cs typeface="Arial" panose="020B0604020202020204" pitchFamily="34" charset="0"/>
              </a:rPr>
              <a:t>Panama</a:t>
            </a:r>
            <a:r>
              <a:rPr lang="en-US" sz="1400">
                <a:effectLst/>
                <a:ea typeface="MS Mincho" panose="02020609040205080304" pitchFamily="49" charset="-128"/>
                <a:cs typeface="Arial" panose="020B0604020202020204" pitchFamily="34" charset="0"/>
              </a:rPr>
              <a:t>. During the workshop, participants shared their advancements in incorporating disaster risk reduction and climate change adaptation (DRR-CCA) into development processes.</a:t>
            </a:r>
          </a:p>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Noteworthy progress has been made by UNDP offices in </a:t>
            </a:r>
            <a:r>
              <a:rPr lang="en-US" sz="1400" b="1">
                <a:solidFill>
                  <a:schemeClr val="accent2"/>
                </a:solidFill>
                <a:effectLst/>
                <a:ea typeface="MS Mincho" panose="02020609040205080304" pitchFamily="49" charset="-128"/>
                <a:cs typeface="Arial" panose="020B0604020202020204" pitchFamily="34" charset="0"/>
              </a:rPr>
              <a:t>Cuba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Costa</a:t>
            </a:r>
            <a:r>
              <a:rPr lang="en-US" sz="1400">
                <a:solidFill>
                  <a:srgbClr val="FFC000"/>
                </a:solidFill>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Rica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Ecuador</a:t>
            </a:r>
            <a:r>
              <a:rPr lang="en-US" sz="1400">
                <a:effectLst/>
                <a:ea typeface="MS Mincho" panose="02020609040205080304" pitchFamily="49" charset="-128"/>
                <a:cs typeface="Arial" panose="020B0604020202020204" pitchFamily="34" charset="0"/>
              </a:rPr>
              <a:t>, and </a:t>
            </a:r>
            <a:r>
              <a:rPr lang="en-US" sz="1400" b="1">
                <a:solidFill>
                  <a:schemeClr val="accent2"/>
                </a:solidFill>
                <a:effectLst/>
                <a:ea typeface="MS Mincho" panose="02020609040205080304" pitchFamily="49" charset="-128"/>
                <a:cs typeface="Arial" panose="020B0604020202020204" pitchFamily="34" charset="0"/>
              </a:rPr>
              <a:t>Colombia</a:t>
            </a:r>
            <a:r>
              <a:rPr lang="en-US" sz="1400">
                <a:effectLst/>
                <a:ea typeface="MS Mincho" panose="02020609040205080304" pitchFamily="49" charset="-128"/>
                <a:cs typeface="Arial" panose="020B0604020202020204" pitchFamily="34" charset="0"/>
              </a:rPr>
              <a:t> in </a:t>
            </a:r>
            <a:r>
              <a:rPr lang="en-US" sz="1400" b="1">
                <a:effectLst/>
                <a:ea typeface="MS Mincho" panose="02020609040205080304" pitchFamily="49" charset="-128"/>
                <a:cs typeface="Arial" panose="020B0604020202020204" pitchFamily="34" charset="0"/>
              </a:rPr>
              <a:t>integrating DRR-CCA into development processes</a:t>
            </a:r>
            <a:r>
              <a:rPr lang="en-US" sz="1400">
                <a:effectLst/>
                <a:ea typeface="MS Mincho" panose="02020609040205080304" pitchFamily="49" charset="-128"/>
                <a:cs typeface="Arial" panose="020B0604020202020204" pitchFamily="34" charset="0"/>
              </a:rPr>
              <a:t>. This includes the development of harmonized instruments, as well as active engagement with national DRR governing entities and relevant ministries such as Environment, Financing, Planning, and sectoral bodies.</a:t>
            </a:r>
          </a:p>
          <a:p>
            <a:pPr marL="742950" lvl="1" indent="-285750">
              <a:lnSpc>
                <a:spcPct val="107000"/>
              </a:lnSpc>
              <a:buFont typeface="Courier New" panose="02070309020205020404" pitchFamily="49" charset="0"/>
              <a:buChar char="o"/>
            </a:pPr>
            <a:r>
              <a:rPr lang="en-US" sz="1400" b="1">
                <a:solidFill>
                  <a:schemeClr val="accent2"/>
                </a:solidFill>
                <a:effectLst/>
                <a:ea typeface="MS Mincho" panose="02020609040205080304" pitchFamily="49" charset="-128"/>
                <a:cs typeface="Arial" panose="020B0604020202020204" pitchFamily="34" charset="0"/>
              </a:rPr>
              <a:t>Costa Rica</a:t>
            </a:r>
            <a:r>
              <a:rPr lang="en-US" sz="1400">
                <a:effectLst/>
                <a:ea typeface="MS Mincho" panose="02020609040205080304" pitchFamily="49" charset="-128"/>
                <a:cs typeface="Arial" panose="020B0604020202020204" pitchFamily="34" charset="0"/>
              </a:rPr>
              <a:t>, for instance, has </a:t>
            </a:r>
            <a:r>
              <a:rPr lang="en-US" sz="1400" b="1">
                <a:effectLst/>
                <a:ea typeface="MS Mincho" panose="02020609040205080304" pitchFamily="49" charset="-128"/>
                <a:cs typeface="Arial" panose="020B0604020202020204" pitchFamily="34" charset="0"/>
              </a:rPr>
              <a:t>devised a municipal index to monitor the integration of DRR-CCA within local development plans</a:t>
            </a:r>
            <a:r>
              <a:rPr lang="en-US" sz="1400">
                <a:effectLst/>
                <a:ea typeface="MS Mincho" panose="02020609040205080304" pitchFamily="49" charset="-128"/>
                <a:cs typeface="Arial" panose="020B0604020202020204" pitchFamily="34" charset="0"/>
              </a:rPr>
              <a:t>.</a:t>
            </a:r>
          </a:p>
          <a:p>
            <a:pPr marL="742950" lvl="1" indent="-285750">
              <a:lnSpc>
                <a:spcPct val="107000"/>
              </a:lnSpc>
              <a:buFont typeface="Courier New" panose="02070309020205020404" pitchFamily="49" charset="0"/>
              <a:buChar char="o"/>
            </a:pPr>
            <a:r>
              <a:rPr lang="en-US" sz="1400" b="1">
                <a:solidFill>
                  <a:schemeClr val="accent2"/>
                </a:solidFill>
                <a:effectLst/>
                <a:ea typeface="MS Mincho" panose="02020609040205080304" pitchFamily="49" charset="-128"/>
                <a:cs typeface="Arial" panose="020B0604020202020204" pitchFamily="34" charset="0"/>
              </a:rPr>
              <a:t>Cuba</a:t>
            </a:r>
            <a:r>
              <a:rPr lang="en-US" sz="1400">
                <a:solidFill>
                  <a:srgbClr val="FFC000"/>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has crafted a </a:t>
            </a:r>
            <a:r>
              <a:rPr lang="en-US" sz="1400" b="1">
                <a:effectLst/>
                <a:ea typeface="MS Mincho" panose="02020609040205080304" pitchFamily="49" charset="-128"/>
                <a:cs typeface="Arial" panose="020B0604020202020204" pitchFamily="34" charset="0"/>
              </a:rPr>
              <a:t>harmonized DRR-CCA municipal tool </a:t>
            </a:r>
            <a:r>
              <a:rPr lang="en-US" sz="1400">
                <a:effectLst/>
                <a:ea typeface="MS Mincho" panose="02020609040205080304" pitchFamily="49" charset="-128"/>
                <a:cs typeface="Arial" panose="020B0604020202020204" pitchFamily="34" charset="0"/>
              </a:rPr>
              <a:t>and is presently in the process of formulating a sector-specific policy focused on water management.</a:t>
            </a:r>
          </a:p>
          <a:p>
            <a:pPr marL="742950" lvl="1" indent="-285750">
              <a:lnSpc>
                <a:spcPct val="107000"/>
              </a:lnSpc>
              <a:spcAft>
                <a:spcPts val="800"/>
              </a:spcAft>
              <a:buFont typeface="Courier New" panose="02070309020205020404" pitchFamily="49" charset="0"/>
              <a:buChar char="o"/>
            </a:pPr>
            <a:r>
              <a:rPr lang="en-US" sz="1400" b="1">
                <a:solidFill>
                  <a:schemeClr val="accent2"/>
                </a:solidFill>
                <a:effectLst/>
                <a:ea typeface="MS Mincho" panose="02020609040205080304" pitchFamily="49" charset="-128"/>
                <a:cs typeface="Arial" panose="020B0604020202020204" pitchFamily="34" charset="0"/>
              </a:rPr>
              <a:t>Ecuador</a:t>
            </a:r>
            <a:r>
              <a:rPr lang="en-US" sz="1400">
                <a:solidFill>
                  <a:srgbClr val="FFC000"/>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is </a:t>
            </a:r>
            <a:r>
              <a:rPr lang="en-US" sz="1400" b="1">
                <a:effectLst/>
                <a:ea typeface="MS Mincho" panose="02020609040205080304" pitchFamily="49" charset="-128"/>
                <a:cs typeface="Arial" panose="020B0604020202020204" pitchFamily="34" charset="0"/>
              </a:rPr>
              <a:t>adapting global guidelines to train local governments</a:t>
            </a:r>
            <a:r>
              <a:rPr lang="en-US" sz="1400">
                <a:effectLst/>
                <a:ea typeface="MS Mincho" panose="02020609040205080304" pitchFamily="49" charset="-128"/>
                <a:cs typeface="Arial" panose="020B0604020202020204" pitchFamily="34" charset="0"/>
              </a:rPr>
              <a:t>, collaborating with the Latin American Faculty of Social Sciences in this initiative.</a:t>
            </a:r>
            <a:endParaRPr lang="en-US" sz="3200"/>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US" b="1">
                <a:solidFill>
                  <a:schemeClr val="accent2"/>
                </a:solidFill>
              </a:rPr>
              <a:t>LATIN AMERICA AND THE CARIBBEAN</a:t>
            </a:r>
          </a:p>
        </p:txBody>
      </p:sp>
    </p:spTree>
    <p:extLst>
      <p:ext uri="{BB962C8B-B14F-4D97-AF65-F5344CB8AC3E}">
        <p14:creationId xmlns:p14="http://schemas.microsoft.com/office/powerpoint/2010/main" val="82090670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62162A-F300-C9A0-34F1-C3693218C570}"/>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13</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global DRT </a:t>
            </a:r>
            <a:r>
              <a:rPr lang="en-US" sz="1800" b="1">
                <a:effectLst/>
                <a:ea typeface="MS Mincho" panose="02020609040205080304" pitchFamily="49" charset="-128"/>
                <a:cs typeface="Arial" panose="020B0604020202020204" pitchFamily="34" charset="0"/>
              </a:rPr>
              <a:t>unveiled the Policy Brief “</a:t>
            </a:r>
            <a:r>
              <a:rPr lang="en-US" sz="1800" b="1" u="sng">
                <a:solidFill>
                  <a:srgbClr val="0563C1"/>
                </a:solidFill>
                <a:effectLst/>
                <a:ea typeface="MS Mincho" panose="02020609040205080304" pitchFamily="49" charset="-128"/>
                <a:cs typeface="Arial" panose="020B0604020202020204" pitchFamily="34" charset="0"/>
                <a:hlinkClick r:id="rId2"/>
              </a:rPr>
              <a:t>Shaping a Resilient Future for All: Advancing Disability Inclusion in Disaster Risk Reduction and Recovery for Building Resilience and Leaving No One Behind</a:t>
            </a:r>
            <a:r>
              <a:rPr lang="en-US" sz="1800" b="1">
                <a:effectLst/>
                <a:ea typeface="MS Mincho" panose="02020609040205080304" pitchFamily="49" charset="-128"/>
                <a:cs typeface="Arial" panose="020B0604020202020204" pitchFamily="34" charset="0"/>
              </a:rPr>
              <a:t>”</a:t>
            </a:r>
            <a:r>
              <a:rPr lang="en-US" sz="1800">
                <a:effectLst/>
                <a:ea typeface="MS Mincho" panose="02020609040205080304" pitchFamily="49" charset="-128"/>
                <a:cs typeface="Arial" panose="020B0604020202020204" pitchFamily="34" charset="0"/>
              </a:rPr>
              <a:t>. This brief serves as a comprehensive guide for UNDP staff and partners, offering principles and best practices for incorporating disability inclusion into both Disaster Risk Reduction (DRR) and recovery efforts. Emphasizing inclusive approaches that respect and address the diverse rights, needs, and opportunities of individuals with disabilities, the Policy Brief is a collaborative endeavor developed in consultation with the International Disability Alliance (IDA), involving extensive input from UNDP practitioners, partners, and representatives of persons with disabilities and their organizations.</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In a joint effort with the Permanent Missions of Australia and Finland, UNICEF, and UN Women, the global DRT on behalf of UNDP </a:t>
            </a:r>
            <a:r>
              <a:rPr lang="en-US" sz="1800" b="1">
                <a:effectLst/>
                <a:ea typeface="MS Mincho" panose="02020609040205080304" pitchFamily="49" charset="-128"/>
                <a:cs typeface="Arial" panose="020B0604020202020204" pitchFamily="34" charset="0"/>
              </a:rPr>
              <a:t>spearheaded the organization of the public advocacy event</a:t>
            </a:r>
            <a:r>
              <a:rPr lang="en-US" sz="1800">
                <a:effectLst/>
                <a:ea typeface="MS Mincho" panose="02020609040205080304" pitchFamily="49" charset="-128"/>
                <a:cs typeface="Arial" panose="020B0604020202020204" pitchFamily="34" charset="0"/>
              </a:rPr>
              <a:t> </a:t>
            </a:r>
            <a:r>
              <a:rPr lang="en-GB" sz="1800">
                <a:effectLst/>
                <a:ea typeface="MS Mincho" panose="02020609040205080304" pitchFamily="49" charset="-128"/>
                <a:cs typeface="Arial" panose="020B0604020202020204" pitchFamily="34" charset="0"/>
              </a:rPr>
              <a:t>commemorating the 2023 International Day of Persons with Disabilities on December 5 in Geneva</a:t>
            </a:r>
            <a:r>
              <a:rPr lang="en-US" sz="1800" b="1">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Themed</a:t>
            </a:r>
            <a:r>
              <a:rPr lang="en-US" sz="1800" b="1">
                <a:effectLst/>
                <a:ea typeface="MS Mincho" panose="02020609040205080304" pitchFamily="49" charset="-128"/>
                <a:cs typeface="Arial" panose="020B0604020202020204" pitchFamily="34" charset="0"/>
              </a:rPr>
              <a:t> “</a:t>
            </a:r>
            <a:r>
              <a:rPr lang="en-US" sz="1800" b="1" u="sng">
                <a:solidFill>
                  <a:srgbClr val="0563C1"/>
                </a:solidFill>
                <a:effectLst/>
                <a:ea typeface="MS Mincho" panose="02020609040205080304" pitchFamily="49" charset="-128"/>
                <a:cs typeface="Arial" panose="020B0604020202020204" pitchFamily="34" charset="0"/>
                <a:hlinkClick r:id="rId3"/>
              </a:rPr>
              <a:t>Shaping a Resilient Future for All: Advancing Disability Inclusion for Building Resilience</a:t>
            </a:r>
            <a:r>
              <a:rPr lang="en-US" sz="1800" b="1">
                <a:effectLst/>
                <a:ea typeface="MS Mincho" panose="02020609040205080304" pitchFamily="49" charset="-128"/>
                <a:cs typeface="Arial" panose="020B0604020202020204" pitchFamily="34" charset="0"/>
              </a:rPr>
              <a:t>”</a:t>
            </a:r>
            <a:r>
              <a:rPr lang="en-US" sz="1800">
                <a:effectLst/>
                <a:ea typeface="MS Mincho" panose="02020609040205080304" pitchFamily="49" charset="-128"/>
                <a:cs typeface="Arial" panose="020B0604020202020204" pitchFamily="34" charset="0"/>
              </a:rPr>
              <a:t> the event aimed to highlight </a:t>
            </a:r>
            <a:r>
              <a:rPr lang="en-GB" sz="1800">
                <a:effectLst/>
                <a:ea typeface="MS Mincho" panose="02020609040205080304" pitchFamily="49" charset="-128"/>
                <a:cs typeface="Arial" panose="020B0604020202020204" pitchFamily="34" charset="0"/>
              </a:rPr>
              <a:t>the importance of disability inclusion in building resilience. The culmination of this initiative resulted in a compelling </a:t>
            </a:r>
            <a:r>
              <a:rPr lang="en-US" sz="1800" u="sng">
                <a:solidFill>
                  <a:srgbClr val="0563C1"/>
                </a:solidFill>
                <a:effectLst/>
                <a:ea typeface="MS Mincho" panose="02020609040205080304" pitchFamily="49" charset="-128"/>
                <a:cs typeface="Arial" panose="020B0604020202020204" pitchFamily="34" charset="0"/>
                <a:hlinkClick r:id="rId4"/>
              </a:rPr>
              <a:t>photo story</a:t>
            </a:r>
            <a:r>
              <a:rPr lang="en-US" sz="1800" u="sng">
                <a:solidFill>
                  <a:srgbClr val="0563C1"/>
                </a:solidFill>
                <a:effectLst/>
                <a:ea typeface="MS Mincho" panose="02020609040205080304" pitchFamily="49" charset="-128"/>
                <a:cs typeface="Arial" panose="020B0604020202020204" pitchFamily="34" charset="0"/>
              </a:rPr>
              <a:t> </a:t>
            </a:r>
            <a:r>
              <a:rPr lang="en-GB" sz="1800">
                <a:effectLst/>
                <a:ea typeface="MS Mincho" panose="02020609040205080304" pitchFamily="49" charset="-128"/>
                <a:cs typeface="Arial" panose="020B0604020202020204" pitchFamily="34" charset="0"/>
              </a:rPr>
              <a:t>and a </a:t>
            </a:r>
            <a:r>
              <a:rPr lang="en-US" sz="1800" u="sng">
                <a:solidFill>
                  <a:srgbClr val="0563C1"/>
                </a:solidFill>
                <a:effectLst/>
                <a:ea typeface="MS Mincho" panose="02020609040205080304" pitchFamily="49" charset="-128"/>
                <a:cs typeface="Arial" panose="020B0604020202020204" pitchFamily="34" charset="0"/>
                <a:hlinkClick r:id="rId5"/>
              </a:rPr>
              <a:t>digital exhibition</a:t>
            </a:r>
            <a:r>
              <a:rPr lang="en-GB" sz="1800">
                <a:effectLst/>
                <a:ea typeface="MS Mincho" panose="02020609040205080304" pitchFamily="49" charset="-128"/>
                <a:cs typeface="Arial" panose="020B0604020202020204" pitchFamily="34" charset="0"/>
              </a:rPr>
              <a:t> featuring the finalist photos.</a:t>
            </a:r>
            <a:endParaRPr lang="en-US" sz="1800">
              <a:effectLst/>
              <a:ea typeface="MS Mincho" panose="02020609040205080304" pitchFamily="49" charset="-128"/>
              <a:cs typeface="Arial" panose="020B0604020202020204" pitchFamily="34" charset="0"/>
            </a:endParaRP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CROSS-CUTTING</a:t>
            </a:r>
            <a:endParaRPr lang="en-US" b="1">
              <a:solidFill>
                <a:schemeClr val="accent2"/>
              </a:solidFill>
            </a:endParaRPr>
          </a:p>
        </p:txBody>
      </p:sp>
    </p:spTree>
    <p:extLst>
      <p:ext uri="{BB962C8B-B14F-4D97-AF65-F5344CB8AC3E}">
        <p14:creationId xmlns:p14="http://schemas.microsoft.com/office/powerpoint/2010/main" val="37751328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83842" y="1977082"/>
            <a:ext cx="4911633" cy="1079156"/>
          </a:xfrm>
        </p:spPr>
        <p:txBody>
          <a:bodyPr>
            <a:normAutofit fontScale="90000"/>
          </a:bodyPr>
          <a:lstStyle/>
          <a:p>
            <a:r>
              <a:rPr lang="en-GB">
                <a:latin typeface="Tw Cen MT" panose="020B0602020104020603" pitchFamily="34" charset="0"/>
              </a:rPr>
              <a:t>2. Disaster &amp; Climate Risk Information</a:t>
            </a:r>
            <a:endParaRPr lang="en-US">
              <a:latin typeface="Tw Cen MT" panose="020B0602020104020603" pitchFamily="34" charset="0"/>
            </a:endParaRPr>
          </a:p>
        </p:txBody>
      </p:sp>
      <p:pic>
        <p:nvPicPr>
          <p:cNvPr id="6" name="Picture Placeholder 5">
            <a:extLst>
              <a:ext uri="{FF2B5EF4-FFF2-40B4-BE49-F238E27FC236}">
                <a16:creationId xmlns:a16="http://schemas.microsoft.com/office/drawing/2014/main" id="{81A3C3DC-B84A-C8F1-24D1-C59724E1A91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1225" r="21225"/>
          <a:stretch/>
        </p:blipFill>
        <p:spPr/>
      </p:pic>
      <p:sp>
        <p:nvSpPr>
          <p:cNvPr id="5" name="TextBox 4">
            <a:extLst>
              <a:ext uri="{FF2B5EF4-FFF2-40B4-BE49-F238E27FC236}">
                <a16:creationId xmlns:a16="http://schemas.microsoft.com/office/drawing/2014/main" id="{66A873A2-0E12-F797-06BF-4F236B4ECB09}"/>
              </a:ext>
            </a:extLst>
          </p:cNvPr>
          <p:cNvSpPr txBox="1"/>
          <p:nvPr/>
        </p:nvSpPr>
        <p:spPr>
          <a:xfrm>
            <a:off x="6283842" y="3056238"/>
            <a:ext cx="4650632" cy="178510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Damage &amp; loss accounting systems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Monitoring of DRR strategies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National risk information systems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Digital solutions to access risk information</a:t>
            </a:r>
          </a:p>
        </p:txBody>
      </p:sp>
    </p:spTree>
    <p:extLst>
      <p:ext uri="{BB962C8B-B14F-4D97-AF65-F5344CB8AC3E}">
        <p14:creationId xmlns:p14="http://schemas.microsoft.com/office/powerpoint/2010/main" val="283824775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F3F47E-85E1-E769-C564-1C792C838FE7}"/>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15</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fontScale="90000"/>
          </a:bodyPr>
          <a:lstStyle/>
          <a:p>
            <a:r>
              <a:rPr lang="en-US"/>
              <a:t>Disaster &amp; Climate Risk Information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March, Member States. UNDP and AGRHYMET Regional Centre </a:t>
            </a:r>
            <a:r>
              <a:rPr lang="en-US" sz="1800" b="1">
                <a:effectLst/>
                <a:ea typeface="MS Mincho" panose="02020609040205080304" pitchFamily="49" charset="-128"/>
                <a:cs typeface="Arial" panose="020B0604020202020204" pitchFamily="34" charset="0"/>
              </a:rPr>
              <a:t>published the</a:t>
            </a:r>
            <a:r>
              <a:rPr lang="en-US" sz="1800">
                <a:effectLst/>
                <a:ea typeface="MS Mincho" panose="02020609040205080304" pitchFamily="49" charset="-128"/>
                <a:cs typeface="Arial" panose="020B0604020202020204" pitchFamily="34" charset="0"/>
              </a:rPr>
              <a:t> “</a:t>
            </a:r>
            <a:r>
              <a:rPr lang="en-US" sz="1800" b="1" u="sng">
                <a:solidFill>
                  <a:srgbClr val="0563C1"/>
                </a:solidFill>
                <a:effectLst/>
                <a:ea typeface="MS Mincho" panose="02020609040205080304" pitchFamily="49" charset="-128"/>
                <a:cs typeface="Arial" panose="020B0604020202020204" pitchFamily="34" charset="0"/>
                <a:hlinkClick r:id="rId2"/>
              </a:rPr>
              <a:t>AGRHYMET Regional Centre: Capacity assessment</a:t>
            </a:r>
            <a:r>
              <a:rPr lang="en-US" sz="1800">
                <a:effectLst/>
                <a:ea typeface="MS Mincho" panose="02020609040205080304" pitchFamily="49" charset="-128"/>
                <a:cs typeface="Arial" panose="020B0604020202020204" pitchFamily="34" charset="0"/>
              </a:rPr>
              <a:t>” highlighting AGRHYMET’s partnership opportunities and development prospects, with a focus on information exchange capacities, existing services and databases, and upgrading needs for the Centre to best serve its role as a regional climate and disaster risk data facility for the </a:t>
            </a:r>
            <a:r>
              <a:rPr lang="en-US" sz="1800" b="1">
                <a:solidFill>
                  <a:schemeClr val="accent2"/>
                </a:solidFill>
                <a:effectLst/>
                <a:ea typeface="MS Mincho" panose="02020609040205080304" pitchFamily="49" charset="-128"/>
                <a:cs typeface="Arial" panose="020B0604020202020204" pitchFamily="34" charset="0"/>
              </a:rPr>
              <a:t>Sahel</a:t>
            </a:r>
            <a:r>
              <a:rPr lang="en-US" sz="1800">
                <a:effectLst/>
                <a:ea typeface="MS Mincho" panose="02020609040205080304" pitchFamily="49" charset="-128"/>
                <a:cs typeface="Arial" panose="020B0604020202020204" pitchFamily="34" charset="0"/>
              </a:rPr>
              <a:t>.</a:t>
            </a:r>
          </a:p>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March, the Sahel Resilience Project </a:t>
            </a:r>
            <a:r>
              <a:rPr lang="en-US" sz="1800" b="1">
                <a:effectLst/>
                <a:ea typeface="MS Mincho" panose="02020609040205080304" pitchFamily="49" charset="-128"/>
                <a:cs typeface="Arial" panose="020B0604020202020204" pitchFamily="34" charset="0"/>
              </a:rPr>
              <a:t>organized its</a:t>
            </a:r>
            <a:r>
              <a:rPr lang="en-US" sz="1800">
                <a:effectLst/>
                <a:ea typeface="MS Mincho" panose="02020609040205080304" pitchFamily="49" charset="-128"/>
                <a:cs typeface="Arial" panose="020B0604020202020204" pitchFamily="34" charset="0"/>
              </a:rPr>
              <a:t> </a:t>
            </a:r>
            <a:r>
              <a:rPr lang="en-US" sz="1800" b="1">
                <a:effectLst/>
                <a:ea typeface="MS Mincho" panose="02020609040205080304" pitchFamily="49" charset="-128"/>
                <a:cs typeface="Arial" panose="020B0604020202020204" pitchFamily="34" charset="0"/>
              </a:rPr>
              <a:t>sixth multisectoral national workshop</a:t>
            </a:r>
            <a:r>
              <a:rPr lang="en-US" sz="1800">
                <a:effectLst/>
                <a:ea typeface="MS Mincho" panose="02020609040205080304" pitchFamily="49" charset="-128"/>
                <a:cs typeface="Arial" panose="020B0604020202020204" pitchFamily="34" charset="0"/>
              </a:rPr>
              <a:t> in Nouakchott, Mauritania, in collaboration with the </a:t>
            </a:r>
            <a:r>
              <a:rPr lang="en-US" sz="1800" i="1" err="1">
                <a:effectLst/>
                <a:ea typeface="MS Mincho" panose="02020609040205080304" pitchFamily="49" charset="-128"/>
                <a:cs typeface="Arial" panose="020B0604020202020204" pitchFamily="34" charset="0"/>
              </a:rPr>
              <a:t>Délégation</a:t>
            </a:r>
            <a:r>
              <a:rPr lang="en-US" sz="1800" i="1">
                <a:effectLst/>
                <a:ea typeface="MS Mincho" panose="02020609040205080304" pitchFamily="49" charset="-128"/>
                <a:cs typeface="Arial" panose="020B0604020202020204" pitchFamily="34" charset="0"/>
              </a:rPr>
              <a:t> Générale de la </a:t>
            </a:r>
            <a:r>
              <a:rPr lang="en-US" sz="1800" i="1" err="1">
                <a:effectLst/>
                <a:ea typeface="MS Mincho" panose="02020609040205080304" pitchFamily="49" charset="-128"/>
                <a:cs typeface="Arial" panose="020B0604020202020204" pitchFamily="34" charset="0"/>
              </a:rPr>
              <a:t>Sécurité</a:t>
            </a:r>
            <a:r>
              <a:rPr lang="en-US" sz="1800" i="1">
                <a:effectLst/>
                <a:ea typeface="MS Mincho" panose="02020609040205080304" pitchFamily="49" charset="-128"/>
                <a:cs typeface="Arial" panose="020B0604020202020204" pitchFamily="34" charset="0"/>
              </a:rPr>
              <a:t> Civile et Gestion des Crises</a:t>
            </a:r>
            <a:r>
              <a:rPr lang="en-US" sz="1800">
                <a:effectLst/>
                <a:ea typeface="MS Mincho" panose="02020609040205080304" pitchFamily="49" charset="-128"/>
                <a:cs typeface="Arial" panose="020B0604020202020204" pitchFamily="34" charset="0"/>
              </a:rPr>
              <a:t>. The aim was to </a:t>
            </a:r>
            <a:r>
              <a:rPr lang="en-US" sz="1800" b="1">
                <a:effectLst/>
                <a:ea typeface="MS Mincho" panose="02020609040205080304" pitchFamily="49" charset="-128"/>
                <a:cs typeface="Arial" panose="020B0604020202020204" pitchFamily="34" charset="0"/>
              </a:rPr>
              <a:t>engage national stakeholders and build capacities</a:t>
            </a:r>
            <a:r>
              <a:rPr lang="en-US" sz="1800">
                <a:effectLst/>
                <a:ea typeface="MS Mincho" panose="02020609040205080304" pitchFamily="49" charset="-128"/>
                <a:cs typeface="Arial" panose="020B0604020202020204" pitchFamily="34" charset="0"/>
              </a:rPr>
              <a:t> in </a:t>
            </a:r>
            <a:r>
              <a:rPr lang="en-US" sz="1800" b="1">
                <a:solidFill>
                  <a:schemeClr val="accent2"/>
                </a:solidFill>
                <a:effectLst/>
                <a:ea typeface="MS Mincho" panose="02020609040205080304" pitchFamily="49" charset="-128"/>
                <a:cs typeface="Arial" panose="020B0604020202020204" pitchFamily="34" charset="0"/>
              </a:rPr>
              <a:t>Burkina</a:t>
            </a:r>
            <a:r>
              <a:rPr lang="en-US" sz="1800">
                <a:solidFill>
                  <a:schemeClr val="accent2"/>
                </a:solidFill>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Faso</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Chad</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Mali</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Mauritania</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Niger</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Nigeria</a:t>
            </a:r>
            <a:r>
              <a:rPr lang="en-US" sz="1800">
                <a:effectLst/>
                <a:ea typeface="MS Mincho" panose="02020609040205080304" pitchFamily="49" charset="-128"/>
                <a:cs typeface="Arial" panose="020B0604020202020204" pitchFamily="34" charset="0"/>
              </a:rPr>
              <a:t>, and </a:t>
            </a:r>
            <a:r>
              <a:rPr lang="en-US" sz="1800" b="1">
                <a:solidFill>
                  <a:schemeClr val="accent2"/>
                </a:solidFill>
                <a:effectLst/>
                <a:ea typeface="MS Mincho" panose="02020609040205080304" pitchFamily="49" charset="-128"/>
                <a:cs typeface="Arial" panose="020B0604020202020204" pitchFamily="34" charset="0"/>
              </a:rPr>
              <a:t>Senegal</a:t>
            </a:r>
            <a:r>
              <a:rPr lang="en-US" sz="1800">
                <a:solidFill>
                  <a:srgbClr val="FD9D24"/>
                </a:solidFill>
                <a:effectLst/>
                <a:ea typeface="MS Mincho" panose="02020609040205080304" pitchFamily="49" charset="-128"/>
                <a:cs typeface="Arial" panose="020B0604020202020204" pitchFamily="34" charset="0"/>
              </a:rPr>
              <a:t> </a:t>
            </a:r>
            <a:r>
              <a:rPr lang="en-US" sz="1800" b="1">
                <a:effectLst/>
                <a:ea typeface="MS Mincho" panose="02020609040205080304" pitchFamily="49" charset="-128"/>
                <a:cs typeface="Arial" panose="020B0604020202020204" pitchFamily="34" charset="0"/>
              </a:rPr>
              <a:t>for establishing national disaggregated disaster damage and loss databases</a:t>
            </a:r>
            <a:r>
              <a:rPr lang="en-US" sz="1800">
                <a:effectLst/>
                <a:ea typeface="MS Mincho" panose="02020609040205080304" pitchFamily="49" charset="-128"/>
                <a:cs typeface="Arial" panose="020B0604020202020204" pitchFamily="34" charset="0"/>
              </a:rPr>
              <a:t>. Following in November, UNDP </a:t>
            </a:r>
            <a:r>
              <a:rPr lang="en-US" sz="1800" b="1">
                <a:effectLst/>
                <a:ea typeface="MS Mincho" panose="02020609040205080304" pitchFamily="49" charset="-128"/>
                <a:cs typeface="Arial" panose="020B0604020202020204" pitchFamily="34" charset="0"/>
              </a:rPr>
              <a:t>delivered a</a:t>
            </a:r>
            <a:r>
              <a:rPr lang="en-US" sz="1800">
                <a:effectLst/>
                <a:ea typeface="MS Mincho" panose="02020609040205080304" pitchFamily="49" charset="-128"/>
                <a:cs typeface="Arial" panose="020B0604020202020204" pitchFamily="34" charset="0"/>
              </a:rPr>
              <a:t> </a:t>
            </a:r>
            <a:r>
              <a:rPr lang="en-US" sz="1800" b="1">
                <a:effectLst/>
                <a:ea typeface="MS Mincho" panose="02020609040205080304" pitchFamily="49" charset="-128"/>
                <a:cs typeface="Arial" panose="020B0604020202020204" pitchFamily="34" charset="0"/>
              </a:rPr>
              <a:t>joint training on disaster and climate statistics</a:t>
            </a:r>
            <a:r>
              <a:rPr lang="en-US" sz="1800">
                <a:effectLst/>
                <a:ea typeface="MS Mincho" panose="02020609040205080304" pitchFamily="49" charset="-128"/>
                <a:cs typeface="Arial" panose="020B0604020202020204" pitchFamily="34" charset="0"/>
              </a:rPr>
              <a:t> in </a:t>
            </a:r>
            <a:r>
              <a:rPr lang="en-US" sz="1800" b="1">
                <a:solidFill>
                  <a:schemeClr val="accent2"/>
                </a:solidFill>
                <a:effectLst/>
                <a:ea typeface="MS Mincho" panose="02020609040205080304" pitchFamily="49" charset="-128"/>
                <a:cs typeface="Arial" panose="020B0604020202020204" pitchFamily="34" charset="0"/>
              </a:rPr>
              <a:t>Cameroon</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together with UNDRR, UNEP, and UNDS, through the EU-OACPS project. The training looked at improving capacities of national institutions in collecting, sharing, and processing statistics for decision making as well as for international reporting. </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In collaboration with GIZ and SADC, UNDP </a:t>
            </a:r>
            <a:r>
              <a:rPr lang="en-US" sz="1800" b="1">
                <a:effectLst/>
                <a:ea typeface="MS Mincho" panose="02020609040205080304" pitchFamily="49" charset="-128"/>
                <a:cs typeface="Arial" panose="020B0604020202020204" pitchFamily="34" charset="0"/>
              </a:rPr>
              <a:t>piloted the adaptation of the Index For Risk Management (INFORM) </a:t>
            </a:r>
            <a:r>
              <a:rPr lang="en-US" sz="1800">
                <a:effectLst/>
                <a:ea typeface="MS Mincho" panose="02020609040205080304" pitchFamily="49" charset="-128"/>
                <a:cs typeface="Arial" panose="020B0604020202020204" pitchFamily="34" charset="0"/>
              </a:rPr>
              <a:t>to analyze risks in </a:t>
            </a:r>
            <a:r>
              <a:rPr lang="en-US" sz="1800" b="1">
                <a:solidFill>
                  <a:schemeClr val="accent2"/>
                </a:solidFill>
                <a:effectLst/>
                <a:ea typeface="MS Mincho" panose="02020609040205080304" pitchFamily="49" charset="-128"/>
                <a:cs typeface="Arial" panose="020B0604020202020204" pitchFamily="34" charset="0"/>
              </a:rPr>
              <a:t>Eswatini</a:t>
            </a:r>
            <a:r>
              <a:rPr lang="en-US" sz="1800">
                <a:effectLst/>
                <a:ea typeface="MS Mincho" panose="02020609040205080304" pitchFamily="49" charset="-128"/>
                <a:cs typeface="Arial" panose="020B0604020202020204" pitchFamily="34" charset="0"/>
              </a:rPr>
              <a:t>. Based on the pilot, UNDP and GIZ </a:t>
            </a:r>
            <a:r>
              <a:rPr lang="en-US" sz="1800" b="1">
                <a:effectLst/>
                <a:ea typeface="MS Mincho" panose="02020609040205080304" pitchFamily="49" charset="-128"/>
                <a:cs typeface="Arial" panose="020B0604020202020204" pitchFamily="34" charset="0"/>
              </a:rPr>
              <a:t>developed a roadmap for scaling up to the SADC region</a:t>
            </a:r>
            <a:r>
              <a:rPr lang="en-US" sz="1800">
                <a:effectLst/>
                <a:ea typeface="MS Mincho" panose="02020609040205080304" pitchFamily="49" charset="-128"/>
                <a:cs typeface="Arial" panose="020B0604020202020204" pitchFamily="34" charset="0"/>
              </a:rPr>
              <a:t>.</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AFRICA</a:t>
            </a:r>
            <a:endParaRPr lang="en-US" b="1">
              <a:solidFill>
                <a:schemeClr val="accent2"/>
              </a:solidFill>
            </a:endParaRPr>
          </a:p>
        </p:txBody>
      </p:sp>
    </p:spTree>
    <p:extLst>
      <p:ext uri="{BB962C8B-B14F-4D97-AF65-F5344CB8AC3E}">
        <p14:creationId xmlns:p14="http://schemas.microsoft.com/office/powerpoint/2010/main" val="28222130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403147-8E6B-8421-7E9E-F5C8E31ABDE0}"/>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16</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fontScale="90000"/>
          </a:bodyPr>
          <a:lstStyle/>
          <a:p>
            <a:r>
              <a:rPr lang="en-US"/>
              <a:t>Disaster &amp; Climate Risk Information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UNDP played a pivotal role in assisting </a:t>
            </a:r>
            <a:r>
              <a:rPr lang="en-US" sz="1800" b="1">
                <a:solidFill>
                  <a:schemeClr val="accent2"/>
                </a:solidFill>
                <a:effectLst/>
                <a:ea typeface="MS Mincho" panose="02020609040205080304" pitchFamily="49" charset="-128"/>
                <a:cs typeface="Arial" panose="020B0604020202020204" pitchFamily="34" charset="0"/>
              </a:rPr>
              <a:t>Jordan</a:t>
            </a:r>
            <a:r>
              <a:rPr lang="en-US" sz="1800">
                <a:effectLst/>
                <a:ea typeface="MS Mincho" panose="02020609040205080304" pitchFamily="49" charset="-128"/>
                <a:cs typeface="Arial" panose="020B0604020202020204" pitchFamily="34" charset="0"/>
              </a:rPr>
              <a:t> to </a:t>
            </a:r>
            <a:r>
              <a:rPr lang="en-US" sz="1800" b="1">
                <a:effectLst/>
                <a:ea typeface="MS Mincho" panose="02020609040205080304" pitchFamily="49" charset="-128"/>
                <a:cs typeface="Arial" panose="020B0604020202020204" pitchFamily="34" charset="0"/>
              </a:rPr>
              <a:t>finalize its “</a:t>
            </a:r>
            <a:r>
              <a:rPr lang="en-US" sz="1800" b="1" u="sng">
                <a:solidFill>
                  <a:srgbClr val="0563C1"/>
                </a:solidFill>
                <a:effectLst/>
                <a:ea typeface="MS Mincho" panose="02020609040205080304" pitchFamily="49" charset="-128"/>
                <a:cs typeface="Arial" panose="020B0604020202020204" pitchFamily="34" charset="0"/>
                <a:hlinkClick r:id="rId2"/>
              </a:rPr>
              <a:t>Fourth National Communication on Climate Change</a:t>
            </a:r>
            <a:r>
              <a:rPr lang="en-US" sz="1800" b="1">
                <a:effectLst/>
                <a:ea typeface="MS Mincho" panose="02020609040205080304" pitchFamily="49" charset="-128"/>
                <a:cs typeface="Arial" panose="020B0604020202020204" pitchFamily="34" charset="0"/>
              </a:rPr>
              <a:t>”</a:t>
            </a:r>
            <a:r>
              <a:rPr lang="en-US" sz="1800">
                <a:effectLst/>
                <a:ea typeface="MS Mincho" panose="02020609040205080304" pitchFamily="49" charset="-128"/>
                <a:cs typeface="Arial" panose="020B0604020202020204" pitchFamily="34" charset="0"/>
              </a:rPr>
              <a:t>. This comprehensive report delves into critical factors amplifying the impacts of climate change and presents a set of key recommendations for actionable measures. Emphasizing the crucial role of disaster and climate risk information, the report underscores the necessity for effective strategies to mitigate climate-induced disasters.</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UNDP, in partnership with the Arab Water Council and League of Arab States, </a:t>
            </a:r>
            <a:r>
              <a:rPr lang="en-US" sz="1800" b="1">
                <a:effectLst/>
                <a:ea typeface="MS Mincho" panose="02020609040205080304" pitchFamily="49" charset="-128"/>
                <a:cs typeface="Arial" panose="020B0604020202020204" pitchFamily="34" charset="0"/>
              </a:rPr>
              <a:t>spearheaded the development of the “Arab Geographical Information Room” (AGIR). </a:t>
            </a:r>
            <a:r>
              <a:rPr lang="en-US" sz="1800">
                <a:effectLst/>
                <a:ea typeface="MS Mincho" panose="02020609040205080304" pitchFamily="49" charset="-128"/>
                <a:cs typeface="Arial" panose="020B0604020202020204" pitchFamily="34" charset="0"/>
              </a:rPr>
              <a:t>This innovative platform is dedicated to collecting and analyzing information pertinent to DRR. With a specific focus on reinforcing and analyzing targets outlined in the Sendai Framework for DRR, AGIR addresses key areas such as water governance, floods, droughts, and information crucial for informed decision-making in Arab countries. This collaborative effort underscores the commitment to enhancing resilience and preparedness in the face of climate-related challenges which collects and analyzes information related to DRR. A focus is put on strengthening and analyzing targets under the Sendai Framework for DRR especially on water governance, floods, droughts, and information to support decision-making in Arab countries.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ARAB STATES</a:t>
            </a:r>
            <a:endParaRPr lang="en-US" b="1">
              <a:solidFill>
                <a:schemeClr val="accent2"/>
              </a:solidFill>
            </a:endParaRPr>
          </a:p>
        </p:txBody>
      </p:sp>
    </p:spTree>
    <p:extLst>
      <p:ext uri="{BB962C8B-B14F-4D97-AF65-F5344CB8AC3E}">
        <p14:creationId xmlns:p14="http://schemas.microsoft.com/office/powerpoint/2010/main" val="401487633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98DFE83-0BE9-955E-798D-0A5C2EE05FB3}"/>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17</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fontScale="90000"/>
          </a:bodyPr>
          <a:lstStyle/>
          <a:p>
            <a:r>
              <a:rPr lang="en-US"/>
              <a:t>Disaster &amp; Climate Risk Information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The collaborative efforts of UNDP, UNDRR, and WMO are currently underway to shape the future of </a:t>
            </a:r>
            <a:r>
              <a:rPr lang="en-US" sz="1400" b="1">
                <a:effectLst/>
                <a:ea typeface="MS Mincho" panose="02020609040205080304" pitchFamily="49" charset="-128"/>
                <a:cs typeface="Arial" panose="020B0604020202020204" pitchFamily="34" charset="0"/>
              </a:rPr>
              <a:t>disaster losses and damages tracking systems</a:t>
            </a:r>
            <a:r>
              <a:rPr lang="en-US" sz="1400">
                <a:effectLst/>
                <a:ea typeface="MS Mincho" panose="02020609040205080304" pitchFamily="49" charset="-128"/>
                <a:cs typeface="Arial" panose="020B0604020202020204" pitchFamily="34" charset="0"/>
              </a:rPr>
              <a:t>. Two significant workshops have played a pivotal role in this initiative:</a:t>
            </a:r>
          </a:p>
          <a:p>
            <a:pPr marL="742950" lvl="1" indent="-285750">
              <a:lnSpc>
                <a:spcPct val="107000"/>
              </a:lnSpc>
              <a:buFont typeface="Courier New" panose="02070309020205020404" pitchFamily="49" charset="0"/>
              <a:buChar char="o"/>
            </a:pPr>
            <a:r>
              <a:rPr lang="en-US" sz="1400">
                <a:effectLst/>
                <a:ea typeface="MS Mincho" panose="02020609040205080304" pitchFamily="49" charset="-128"/>
                <a:cs typeface="Arial" panose="020B0604020202020204" pitchFamily="34" charset="0"/>
              </a:rPr>
              <a:t>In May, they </a:t>
            </a:r>
            <a:r>
              <a:rPr lang="en-US" sz="1400" b="1">
                <a:effectLst/>
                <a:ea typeface="MS Mincho" panose="02020609040205080304" pitchFamily="49" charset="-128"/>
                <a:cs typeface="Arial" panose="020B0604020202020204" pitchFamily="34" charset="0"/>
              </a:rPr>
              <a:t>hosted a technical workshop</a:t>
            </a:r>
            <a:r>
              <a:rPr lang="en-US" sz="1400">
                <a:effectLst/>
                <a:ea typeface="MS Mincho" panose="02020609040205080304" pitchFamily="49" charset="-128"/>
                <a:cs typeface="Arial" panose="020B0604020202020204" pitchFamily="34" charset="0"/>
              </a:rPr>
              <a:t> titled, “</a:t>
            </a:r>
            <a:r>
              <a:rPr lang="en-US" sz="1400" b="1">
                <a:effectLst/>
                <a:ea typeface="MS Mincho" panose="02020609040205080304" pitchFamily="49" charset="-128"/>
                <a:cs typeface="Arial" panose="020B0604020202020204" pitchFamily="34" charset="0"/>
              </a:rPr>
              <a:t>Validation of the prototype for the new hazardous events and disaster losses and damages tracking system</a:t>
            </a:r>
            <a:r>
              <a:rPr lang="en-US" sz="1400">
                <a:effectLst/>
                <a:ea typeface="MS Mincho" panose="02020609040205080304" pitchFamily="49" charset="-128"/>
                <a:cs typeface="Arial" panose="020B0604020202020204" pitchFamily="34" charset="0"/>
              </a:rPr>
              <a:t>” in Bonn, Germany. Building on the insights gained from the Technical Expert Forum held in November 2022, this workshop facilitated the integration of collected feedback into the prototype and specifications, refining the system design.</a:t>
            </a:r>
          </a:p>
          <a:p>
            <a:pPr marL="742950" lvl="1" indent="-285750">
              <a:lnSpc>
                <a:spcPct val="107000"/>
              </a:lnSpc>
              <a:buFont typeface="Courier New" panose="02070309020205020404" pitchFamily="49" charset="0"/>
              <a:buChar char="o"/>
            </a:pPr>
            <a:r>
              <a:rPr lang="en-US" sz="1400">
                <a:effectLst/>
                <a:ea typeface="MS Mincho" panose="02020609040205080304" pitchFamily="49" charset="-128"/>
                <a:cs typeface="Arial" panose="020B0604020202020204" pitchFamily="34" charset="0"/>
              </a:rPr>
              <a:t>In November, they </a:t>
            </a:r>
            <a:r>
              <a:rPr lang="en-US" sz="1400" b="1">
                <a:effectLst/>
                <a:ea typeface="MS Mincho" panose="02020609040205080304" pitchFamily="49" charset="-128"/>
                <a:cs typeface="Arial" panose="020B0604020202020204" pitchFamily="34" charset="0"/>
              </a:rPr>
              <a:t>hosted a “Workshop on assessing the impact of Slow-Onset Events”</a:t>
            </a:r>
            <a:r>
              <a:rPr lang="en-US" sz="1400">
                <a:effectLst/>
                <a:ea typeface="MS Mincho" panose="02020609040205080304" pitchFamily="49" charset="-128"/>
                <a:cs typeface="Arial" panose="020B0604020202020204" pitchFamily="34" charset="0"/>
              </a:rPr>
              <a:t> in Bonn, Germany. Participants engaged in discussions to identify gaps, opportunities, and diverse approaches for assessing and tracking the impacts of slow-onset events. The outcomes of this workshop contribute significantly to the ongoing development of the new system, enabling countries to systematically record the impacts of hazards. </a:t>
            </a:r>
          </a:p>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The BRH DRT </a:t>
            </a:r>
            <a:r>
              <a:rPr lang="en-US" sz="1400" b="1">
                <a:effectLst/>
                <a:ea typeface="MS Mincho" panose="02020609040205080304" pitchFamily="49" charset="-128"/>
                <a:cs typeface="Arial" panose="020B0604020202020204" pitchFamily="34" charset="0"/>
              </a:rPr>
              <a:t>developed a Strategy Paper</a:t>
            </a:r>
            <a:r>
              <a:rPr lang="en-US" sz="1400">
                <a:effectLst/>
                <a:ea typeface="MS Mincho" panose="02020609040205080304" pitchFamily="49" charset="-128"/>
                <a:cs typeface="Arial" panose="020B0604020202020204" pitchFamily="34" charset="0"/>
              </a:rPr>
              <a:t> titled, “</a:t>
            </a:r>
            <a:r>
              <a:rPr lang="en-US" sz="1400" b="1">
                <a:effectLst/>
                <a:ea typeface="MS Mincho" panose="02020609040205080304" pitchFamily="49" charset="-128"/>
                <a:cs typeface="Arial" panose="020B0604020202020204" pitchFamily="34" charset="0"/>
              </a:rPr>
              <a:t>Lessons from the DX4Resilience Project: Strategy Paper to Inform Programming on Digital Transformation for Building Resilience</a:t>
            </a:r>
            <a:r>
              <a:rPr lang="en-US" sz="1400">
                <a:effectLst/>
                <a:ea typeface="MS Mincho" panose="02020609040205080304" pitchFamily="49" charset="-128"/>
                <a:cs typeface="Arial" panose="020B0604020202020204" pitchFamily="34" charset="0"/>
              </a:rPr>
              <a:t>”. This document distills key insights from the DX4Resilience project and proposes strategic areas for UNDP's future interventions in the realm of digital transformation for resilience building.</a:t>
            </a:r>
          </a:p>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Under the BRH DRT leadership, the broader BRH and the </a:t>
            </a:r>
            <a:r>
              <a:rPr lang="en-US" sz="1400" u="sng">
                <a:solidFill>
                  <a:srgbClr val="0563C1"/>
                </a:solidFill>
                <a:effectLst/>
                <a:ea typeface="MS Mincho" panose="02020609040205080304" pitchFamily="49" charset="-128"/>
                <a:cs typeface="Arial" panose="020B0604020202020204" pitchFamily="34" charset="0"/>
                <a:hlinkClick r:id="rId2"/>
              </a:rPr>
              <a:t>UNDP Data Futures Platform</a:t>
            </a:r>
            <a:r>
              <a:rPr lang="en-US" sz="1400">
                <a:effectLst/>
                <a:ea typeface="MS Mincho" panose="02020609040205080304" pitchFamily="49" charset="-128"/>
                <a:cs typeface="Arial" panose="020B0604020202020204" pitchFamily="34" charset="0"/>
              </a:rPr>
              <a:t> </a:t>
            </a:r>
            <a:r>
              <a:rPr lang="en-US" sz="1400" b="1">
                <a:effectLst/>
                <a:ea typeface="MS Mincho" panose="02020609040205080304" pitchFamily="49" charset="-128"/>
                <a:cs typeface="Arial" panose="020B0604020202020204" pitchFamily="34" charset="0"/>
              </a:rPr>
              <a:t>work on a</a:t>
            </a:r>
            <a:r>
              <a:rPr lang="en-US" sz="1400">
                <a:effectLst/>
                <a:ea typeface="MS Mincho" panose="02020609040205080304" pitchFamily="49" charset="-128"/>
                <a:cs typeface="Arial" panose="020B0604020202020204" pitchFamily="34" charset="0"/>
              </a:rPr>
              <a:t> </a:t>
            </a:r>
            <a:r>
              <a:rPr lang="en-US" sz="1400" b="1">
                <a:effectLst/>
                <a:ea typeface="MS Mincho" panose="02020609040205080304" pitchFamily="49" charset="-128"/>
                <a:cs typeface="Arial" panose="020B0604020202020204" pitchFamily="34" charset="0"/>
              </a:rPr>
              <a:t>geospatial model for an interconnected and consolidated information system</a:t>
            </a:r>
            <a:r>
              <a:rPr lang="en-US" sz="1400">
                <a:effectLst/>
                <a:ea typeface="MS Mincho" panose="02020609040205080304" pitchFamily="49" charset="-128"/>
                <a:cs typeface="Arial" panose="020B0604020202020204" pitchFamily="34" charset="0"/>
              </a:rPr>
              <a:t> that integrates data across dimensions. The collaboration encompasses two actions:</a:t>
            </a:r>
          </a:p>
          <a:p>
            <a:pPr marL="742950" lvl="1" indent="-285750">
              <a:lnSpc>
                <a:spcPct val="107000"/>
              </a:lnSpc>
              <a:buFont typeface="+mj-lt"/>
              <a:buAutoNum type="arabicParenR"/>
            </a:pPr>
            <a:r>
              <a:rPr lang="en-US" sz="1400" b="1">
                <a:effectLst/>
                <a:ea typeface="MS Mincho" panose="02020609040205080304" pitchFamily="49" charset="-128"/>
                <a:cs typeface="Arial" panose="020B0604020202020204" pitchFamily="34" charset="0"/>
              </a:rPr>
              <a:t>Development of a global framework/data architecture for a scalable and comprehensive taxonomy</a:t>
            </a:r>
            <a:r>
              <a:rPr lang="en-US" sz="1400">
                <a:effectLst/>
                <a:ea typeface="MS Mincho" panose="02020609040205080304" pitchFamily="49" charset="-128"/>
                <a:cs typeface="Arial" panose="020B0604020202020204" pitchFamily="34" charset="0"/>
              </a:rPr>
              <a:t> to help countries analyze the biophysical impacts of climate change and socio-economic impacts to human mobility, health, and loss and damage.</a:t>
            </a:r>
          </a:p>
          <a:p>
            <a:pPr marL="742950" lvl="1" indent="-285750">
              <a:lnSpc>
                <a:spcPct val="107000"/>
              </a:lnSpc>
              <a:spcAft>
                <a:spcPts val="800"/>
              </a:spcAft>
              <a:buFont typeface="+mj-lt"/>
              <a:buAutoNum type="arabicParenR"/>
            </a:pPr>
            <a:r>
              <a:rPr lang="en-US" sz="1400" b="1">
                <a:effectLst/>
                <a:ea typeface="MS Mincho" panose="02020609040205080304" pitchFamily="49" charset="-128"/>
                <a:cs typeface="Arial" panose="020B0604020202020204" pitchFamily="34" charset="0"/>
              </a:rPr>
              <a:t>Support to countries that are vulnerable to climate change and “data rich”</a:t>
            </a:r>
            <a:r>
              <a:rPr lang="en-US" sz="1400">
                <a:effectLst/>
                <a:ea typeface="MS Mincho" panose="02020609040205080304" pitchFamily="49" charset="-128"/>
                <a:cs typeface="Arial" panose="020B0604020202020204" pitchFamily="34" charset="0"/>
              </a:rPr>
              <a:t> (possibly the </a:t>
            </a:r>
            <a:r>
              <a:rPr lang="en-US" sz="1400" b="1">
                <a:solidFill>
                  <a:schemeClr val="accent2"/>
                </a:solidFill>
                <a:effectLst/>
                <a:ea typeface="MS Mincho" panose="02020609040205080304" pitchFamily="49" charset="-128"/>
                <a:cs typeface="Arial" panose="020B0604020202020204" pitchFamily="34" charset="0"/>
              </a:rPr>
              <a:t>Maldives</a:t>
            </a:r>
            <a:r>
              <a:rPr lang="en-US" sz="1400">
                <a:solidFill>
                  <a:srgbClr val="FD9D24"/>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and </a:t>
            </a:r>
            <a:r>
              <a:rPr lang="en-US" sz="1400" b="1">
                <a:solidFill>
                  <a:schemeClr val="accent2"/>
                </a:solidFill>
                <a:effectLst/>
                <a:ea typeface="MS Mincho" panose="02020609040205080304" pitchFamily="49" charset="-128"/>
                <a:cs typeface="Arial" panose="020B0604020202020204" pitchFamily="34" charset="0"/>
              </a:rPr>
              <a:t>Indonesia</a:t>
            </a:r>
            <a:r>
              <a:rPr lang="en-US" sz="1400">
                <a:effectLst/>
                <a:ea typeface="MS Mincho" panose="02020609040205080304" pitchFamily="49" charset="-128"/>
                <a:cs typeface="Arial" panose="020B0604020202020204" pitchFamily="34" charset="0"/>
              </a:rPr>
              <a:t>) to help them expedite their data collection and build national ownership of the products.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ASIA AND THE PACIFIC</a:t>
            </a:r>
            <a:endParaRPr lang="en-US" b="1">
              <a:solidFill>
                <a:schemeClr val="accent2"/>
              </a:solidFill>
            </a:endParaRPr>
          </a:p>
        </p:txBody>
      </p:sp>
    </p:spTree>
    <p:extLst>
      <p:ext uri="{BB962C8B-B14F-4D97-AF65-F5344CB8AC3E}">
        <p14:creationId xmlns:p14="http://schemas.microsoft.com/office/powerpoint/2010/main" val="12428576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C686ED9-3AE9-598E-6376-615E7F8169CD}"/>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18</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fontScale="90000"/>
          </a:bodyPr>
          <a:lstStyle/>
          <a:p>
            <a:r>
              <a:rPr lang="en-US"/>
              <a:t>Disaster &amp; Climate Risk Information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In September, UNDP IRH </a:t>
            </a:r>
            <a:r>
              <a:rPr lang="en-US" sz="2000" b="1">
                <a:effectLst/>
                <a:ea typeface="MS Mincho" panose="02020609040205080304" pitchFamily="49" charset="-128"/>
                <a:cs typeface="Arial" panose="020B0604020202020204" pitchFamily="34" charset="0"/>
              </a:rPr>
              <a:t>convened a </a:t>
            </a:r>
            <a:r>
              <a:rPr lang="en-US" sz="2000" b="1">
                <a:solidFill>
                  <a:schemeClr val="accent2"/>
                </a:solidFill>
                <a:effectLst/>
                <a:ea typeface="MS Mincho" panose="02020609040205080304" pitchFamily="49" charset="-128"/>
                <a:cs typeface="Arial" panose="020B0604020202020204" pitchFamily="34" charset="0"/>
              </a:rPr>
              <a:t>regional</a:t>
            </a:r>
            <a:r>
              <a:rPr lang="en-US" sz="2000" b="1">
                <a:solidFill>
                  <a:srgbClr val="FD9D24"/>
                </a:solidFill>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meeting</a:t>
            </a:r>
            <a:r>
              <a:rPr lang="en-US" sz="2000">
                <a:effectLst/>
                <a:ea typeface="MS Mincho" panose="02020609040205080304" pitchFamily="49" charset="-128"/>
                <a:cs typeface="Arial" panose="020B0604020202020204" pitchFamily="34" charset="0"/>
              </a:rPr>
              <a:t> as part of the regional project “Climate Change and Resilience in Central Asia” in Bishkek, Kyrgyzstan. The meeting placed a particular emphasis on climate information management, fostering collaboration and knowledge exchange among regional stakeholders.</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In November, UNDP IRH in cooperation with the Innovation Team </a:t>
            </a:r>
            <a:r>
              <a:rPr lang="en-US" sz="2000" b="1">
                <a:effectLst/>
                <a:ea typeface="MS Mincho" panose="02020609040205080304" pitchFamily="49" charset="-128"/>
                <a:cs typeface="Arial" panose="020B0604020202020204" pitchFamily="34" charset="0"/>
              </a:rPr>
              <a:t>organized a</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regional</a:t>
            </a:r>
            <a:r>
              <a:rPr lang="en-US" sz="2000" b="1">
                <a:solidFill>
                  <a:srgbClr val="FD9D24"/>
                </a:solidFill>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training on green transition and resilience</a:t>
            </a:r>
            <a:r>
              <a:rPr lang="en-US" sz="2000">
                <a:effectLst/>
                <a:ea typeface="MS Mincho" panose="02020609040205080304" pitchFamily="49" charset="-128"/>
                <a:cs typeface="Arial" panose="020B0604020202020204" pitchFamily="34" charset="0"/>
              </a:rPr>
              <a:t> in Batumi, Georgia. This comprehensive training not only addressed key aspects of the green transition but also delved into the critical areas of climate and disaster information. The event served as a platform for enhancing regional capacity and promoting sustainable practices in the face of evolving climate challenges.</a:t>
            </a:r>
          </a:p>
          <a:p>
            <a:pPr marL="0" indent="0">
              <a:buNone/>
            </a:pPr>
            <a:endParaRPr lang="en-US"/>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EUROPE AND CENTRAL ASIA</a:t>
            </a:r>
            <a:endParaRPr lang="en-US" b="1">
              <a:solidFill>
                <a:schemeClr val="accent2"/>
              </a:solidFill>
            </a:endParaRPr>
          </a:p>
        </p:txBody>
      </p:sp>
    </p:spTree>
    <p:extLst>
      <p:ext uri="{BB962C8B-B14F-4D97-AF65-F5344CB8AC3E}">
        <p14:creationId xmlns:p14="http://schemas.microsoft.com/office/powerpoint/2010/main" val="16213356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5093ED-BCAC-BFD5-A776-D21006013D18}"/>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19</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fontScale="90000"/>
          </a:bodyPr>
          <a:lstStyle/>
          <a:p>
            <a:r>
              <a:rPr lang="en-US"/>
              <a:t>Disaster &amp; Climate Risk Information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The LAC DRT </a:t>
            </a:r>
            <a:r>
              <a:rPr lang="en-US" sz="2000" b="1">
                <a:effectLst/>
                <a:ea typeface="MS Mincho" panose="02020609040205080304" pitchFamily="49" charset="-128"/>
                <a:cs typeface="Arial" panose="020B0604020202020204" pitchFamily="34" charset="0"/>
              </a:rPr>
              <a:t>offered vital technical assistance </a:t>
            </a:r>
            <a:r>
              <a:rPr lang="en-US" sz="2000">
                <a:effectLst/>
                <a:ea typeface="MS Mincho" panose="02020609040205080304" pitchFamily="49" charset="-128"/>
                <a:cs typeface="Arial" panose="020B0604020202020204" pitchFamily="34" charset="0"/>
              </a:rPr>
              <a:t>to UNDP </a:t>
            </a:r>
            <a:r>
              <a:rPr lang="en-US" sz="2000" b="1">
                <a:solidFill>
                  <a:schemeClr val="accent2"/>
                </a:solidFill>
                <a:effectLst/>
                <a:ea typeface="MS Mincho" panose="02020609040205080304" pitchFamily="49" charset="-128"/>
                <a:cs typeface="Arial" panose="020B0604020202020204" pitchFamily="34" charset="0"/>
              </a:rPr>
              <a:t>El Salvador</a:t>
            </a:r>
            <a:r>
              <a:rPr lang="en-US" sz="2000" b="1">
                <a:solidFill>
                  <a:srgbClr val="FD9D24"/>
                </a:solidFill>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in the realm of climate change losses and damage</a:t>
            </a:r>
            <a:r>
              <a:rPr lang="en-US" sz="2000">
                <a:effectLst/>
                <a:ea typeface="MS Mincho" panose="02020609040205080304" pitchFamily="49" charset="-128"/>
                <a:cs typeface="Arial" panose="020B0604020202020204" pitchFamily="34" charset="0"/>
              </a:rPr>
              <a:t>. To assess the costs of losses and damages and identify recovery needs, a comprehensive evaluation is initiated by the end of 2023. This assessment employs the Post Disaster Needs Assessment (PDNA) methodology and considers two distinct scenarios: one with the implementation of climate and disaster policy measures and the other without.</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Leveraging the support of UNDP Crisis Bureau’s </a:t>
            </a:r>
            <a:r>
              <a:rPr lang="en-US" sz="2000" b="1">
                <a:effectLst/>
                <a:ea typeface="MS Mincho" panose="02020609040205080304" pitchFamily="49" charset="-128"/>
                <a:cs typeface="Arial" panose="020B0604020202020204" pitchFamily="34" charset="0"/>
              </a:rPr>
              <a:t>Anticipate &amp; Prevent Mechanism</a:t>
            </a:r>
            <a:r>
              <a:rPr lang="en-US" sz="2000">
                <a:effectLst/>
                <a:ea typeface="MS Mincho" panose="02020609040205080304" pitchFamily="49" charset="-128"/>
                <a:cs typeface="Arial" panose="020B0604020202020204" pitchFamily="34" charset="0"/>
              </a:rPr>
              <a:t>, the LAC DRT extended its </a:t>
            </a:r>
            <a:r>
              <a:rPr lang="en-US" sz="2000" b="1">
                <a:effectLst/>
                <a:ea typeface="MS Mincho" panose="02020609040205080304" pitchFamily="49" charset="-128"/>
                <a:cs typeface="Arial" panose="020B0604020202020204" pitchFamily="34" charset="0"/>
              </a:rPr>
              <a:t>support to four countries (</a:t>
            </a:r>
            <a:r>
              <a:rPr lang="en-US" sz="2000" b="1">
                <a:solidFill>
                  <a:schemeClr val="accent2"/>
                </a:solidFill>
                <a:effectLst/>
                <a:ea typeface="MS Mincho" panose="02020609040205080304" pitchFamily="49" charset="-128"/>
                <a:cs typeface="Arial" panose="020B0604020202020204" pitchFamily="34" charset="0"/>
              </a:rPr>
              <a:t>Guatemala</a:t>
            </a:r>
            <a:r>
              <a:rPr lang="en-US" sz="2000" b="1">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Colombia</a:t>
            </a:r>
            <a:r>
              <a:rPr lang="en-US" sz="2000" b="1">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Ecuador</a:t>
            </a:r>
            <a:r>
              <a:rPr lang="en-US" sz="2000" b="1">
                <a:effectLst/>
                <a:ea typeface="MS Mincho" panose="02020609040205080304" pitchFamily="49" charset="-128"/>
                <a:cs typeface="Arial" panose="020B0604020202020204" pitchFamily="34" charset="0"/>
              </a:rPr>
              <a:t>, and </a:t>
            </a:r>
            <a:r>
              <a:rPr lang="en-US" sz="2000" b="1">
                <a:solidFill>
                  <a:schemeClr val="accent2"/>
                </a:solidFill>
                <a:effectLst/>
                <a:ea typeface="MS Mincho" panose="02020609040205080304" pitchFamily="49" charset="-128"/>
                <a:cs typeface="Arial" panose="020B0604020202020204" pitchFamily="34" charset="0"/>
              </a:rPr>
              <a:t>Peru</a:t>
            </a:r>
            <a:r>
              <a:rPr lang="en-US" sz="2000" b="1">
                <a:effectLst/>
                <a:ea typeface="MS Mincho" panose="02020609040205080304" pitchFamily="49" charset="-128"/>
                <a:cs typeface="Arial" panose="020B0604020202020204" pitchFamily="34" charset="0"/>
              </a:rPr>
              <a:t>). </a:t>
            </a:r>
            <a:r>
              <a:rPr lang="en-US" sz="2000">
                <a:effectLst/>
                <a:ea typeface="MS Mincho" panose="02020609040205080304" pitchFamily="49" charset="-128"/>
                <a:cs typeface="Arial" panose="020B0604020202020204" pitchFamily="34" charset="0"/>
              </a:rPr>
              <a:t>Together, they focus on implementing El Niño monitoring systems, a crucial endeavor aimed at proactive disaster preparedness. Collaborating with the El Niño International Research Centre, the team diligently tracks climate information and monitors sector-specific impact indicators in crucial areas such as Agriculture, Water, and Energy. This coordinated effort is essential for enhancing resilience and preparedness in the face of potential climate-related challenges. </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US" b="1">
                <a:solidFill>
                  <a:schemeClr val="accent2"/>
                </a:solidFill>
              </a:rPr>
              <a:t>LATIN AMERICA AND THE CARIBBEAN</a:t>
            </a:r>
          </a:p>
        </p:txBody>
      </p:sp>
    </p:spTree>
    <p:extLst>
      <p:ext uri="{BB962C8B-B14F-4D97-AF65-F5344CB8AC3E}">
        <p14:creationId xmlns:p14="http://schemas.microsoft.com/office/powerpoint/2010/main" val="328447479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16C587-C7BC-8B72-3909-30425B6DE1FF}"/>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41DB28AD-95F0-44AD-D198-176A4320E5C3}"/>
              </a:ext>
            </a:extLst>
          </p:cNvPr>
          <p:cNvSpPr>
            <a:spLocks noGrp="1"/>
          </p:cNvSpPr>
          <p:nvPr>
            <p:ph type="sldNum" sz="quarter" idx="18"/>
          </p:nvPr>
        </p:nvSpPr>
        <p:spPr/>
        <p:txBody>
          <a:bodyPr/>
          <a:lstStyle/>
          <a:p>
            <a:fld id="{8699F50C-BE38-4BD0-BA84-9B090E1F2B9B}" type="slidenum">
              <a:rPr lang="en-US" noProof="0" smtClean="0"/>
              <a:t>2</a:t>
            </a:fld>
            <a:endParaRPr lang="en-US" noProof="0"/>
          </a:p>
        </p:txBody>
      </p:sp>
      <p:sp>
        <p:nvSpPr>
          <p:cNvPr id="3" name="Title 2">
            <a:extLst>
              <a:ext uri="{FF2B5EF4-FFF2-40B4-BE49-F238E27FC236}">
                <a16:creationId xmlns:a16="http://schemas.microsoft.com/office/drawing/2014/main" id="{04F6BAA3-BDF5-91B7-FD7E-7E46CC0AEEC7}"/>
              </a:ext>
            </a:extLst>
          </p:cNvPr>
          <p:cNvSpPr>
            <a:spLocks noGrp="1"/>
          </p:cNvSpPr>
          <p:nvPr>
            <p:ph type="title"/>
          </p:nvPr>
        </p:nvSpPr>
        <p:spPr/>
        <p:txBody>
          <a:bodyPr/>
          <a:lstStyle/>
          <a:p>
            <a:r>
              <a:rPr lang="en-GB"/>
              <a:t>Contents</a:t>
            </a:r>
            <a:endParaRPr lang="en-US"/>
          </a:p>
        </p:txBody>
      </p:sp>
      <p:sp>
        <p:nvSpPr>
          <p:cNvPr id="4" name="Content Placeholder 3">
            <a:extLst>
              <a:ext uri="{FF2B5EF4-FFF2-40B4-BE49-F238E27FC236}">
                <a16:creationId xmlns:a16="http://schemas.microsoft.com/office/drawing/2014/main" id="{8FC836A3-D6D5-1638-AA31-B5633C67F058}"/>
              </a:ext>
            </a:extLst>
          </p:cNvPr>
          <p:cNvSpPr>
            <a:spLocks noGrp="1"/>
          </p:cNvSpPr>
          <p:nvPr>
            <p:ph idx="1"/>
          </p:nvPr>
        </p:nvSpPr>
        <p:spPr>
          <a:xfrm>
            <a:off x="518678" y="1433385"/>
            <a:ext cx="6055858" cy="4510216"/>
          </a:xfrm>
        </p:spPr>
        <p:txBody>
          <a:bodyPr lIns="91440" tIns="45720" rIns="91440" bIns="45720" anchor="t"/>
          <a:lstStyle/>
          <a:p>
            <a:pPr marL="457200" indent="-457200">
              <a:buFont typeface="+mj-lt"/>
              <a:buAutoNum type="arabicPeriod"/>
            </a:pPr>
            <a:r>
              <a:rPr lang="en-US">
                <a:latin typeface="Tw Cen MT"/>
                <a:hlinkClick r:id="rId2" action="ppaction://hlinksldjump"/>
              </a:rPr>
              <a:t>Integrated Risk Governance</a:t>
            </a:r>
            <a:endParaRPr lang="en-US">
              <a:latin typeface="Tw Cen MT"/>
            </a:endParaRPr>
          </a:p>
          <a:p>
            <a:pPr lvl="1"/>
            <a:r>
              <a:rPr lang="en-US" sz="1400">
                <a:latin typeface="Tw Cen MT"/>
              </a:rPr>
              <a:t>Global, Africa, Arab States, Asia and the Pacific, Europe and Central Asia, Latin America and the Caribbean, Cross-cutting</a:t>
            </a:r>
          </a:p>
          <a:p>
            <a:pPr marL="457200" indent="-457200">
              <a:buFont typeface="+mj-lt"/>
              <a:buAutoNum type="arabicPeriod"/>
            </a:pPr>
            <a:r>
              <a:rPr lang="en-US">
                <a:latin typeface="Tw Cen MT"/>
                <a:hlinkClick r:id="rId3" action="ppaction://hlinksldjump"/>
              </a:rPr>
              <a:t>Disaster &amp; Climate Risk Information</a:t>
            </a:r>
            <a:endParaRPr lang="en-US">
              <a:latin typeface="Tw Cen MT"/>
            </a:endParaRPr>
          </a:p>
          <a:p>
            <a:pPr lvl="1"/>
            <a:r>
              <a:rPr lang="en-US" sz="1400">
                <a:latin typeface="Tw Cen MT"/>
              </a:rPr>
              <a:t>Africa, Arab States, Asia and the Pacific, Europe and Central Asia, Latin America and the Caribbean</a:t>
            </a:r>
          </a:p>
          <a:p>
            <a:pPr marL="457200" indent="-457200">
              <a:buFont typeface="+mj-lt"/>
              <a:buAutoNum type="arabicPeriod"/>
            </a:pPr>
            <a:r>
              <a:rPr lang="en-US">
                <a:latin typeface="Tw Cen MT"/>
                <a:hlinkClick r:id="rId4" action="ppaction://hlinksldjump"/>
              </a:rPr>
              <a:t>Sustainable Recovery</a:t>
            </a:r>
            <a:endParaRPr lang="en-US">
              <a:latin typeface="Tw Cen MT"/>
            </a:endParaRPr>
          </a:p>
          <a:p>
            <a:pPr lvl="1"/>
            <a:r>
              <a:rPr lang="en-US" sz="1400">
                <a:latin typeface="Tw Cen MT"/>
              </a:rPr>
              <a:t>Global, Africa, Arab States, Asia and the Pacific, Europe and Central Asia, Latin America and the Caribbean</a:t>
            </a:r>
          </a:p>
          <a:p>
            <a:pPr marL="457200" indent="-457200">
              <a:buFont typeface="+mj-lt"/>
              <a:buAutoNum type="arabicPeriod"/>
            </a:pPr>
            <a:r>
              <a:rPr lang="en-US">
                <a:latin typeface="Tw Cen MT"/>
                <a:hlinkClick r:id="rId5" action="ppaction://hlinksldjump"/>
              </a:rPr>
              <a:t>Early Warning, Preparedness &amp; Anticipation</a:t>
            </a:r>
            <a:endParaRPr lang="en-US">
              <a:latin typeface="Tw Cen MT"/>
            </a:endParaRPr>
          </a:p>
          <a:p>
            <a:pPr lvl="1"/>
            <a:r>
              <a:rPr lang="en-US" sz="1400">
                <a:latin typeface="Tw Cen MT"/>
              </a:rPr>
              <a:t>Global, Africa, Arab States, Asia and the Pacific, Europe and Central Asia, Latin America and the Caribbean</a:t>
            </a:r>
          </a:p>
          <a:p>
            <a:pPr marL="457200" indent="-457200">
              <a:buFont typeface="+mj-lt"/>
              <a:buAutoNum type="arabicPeriod"/>
            </a:pPr>
            <a:r>
              <a:rPr lang="en-US">
                <a:latin typeface="Tw Cen MT"/>
                <a:hlinkClick r:id="rId6" action="ppaction://hlinksldjump"/>
              </a:rPr>
              <a:t>Partnerships &amp; Resource Mobilization</a:t>
            </a:r>
            <a:endParaRPr lang="en-US">
              <a:latin typeface="Tw Cen MT"/>
            </a:endParaRPr>
          </a:p>
          <a:p>
            <a:pPr marL="457200" indent="-457200">
              <a:buFont typeface="+mj-lt"/>
              <a:buAutoNum type="arabicPeriod"/>
            </a:pPr>
            <a:r>
              <a:rPr lang="en-US">
                <a:latin typeface="Tw Cen MT"/>
                <a:hlinkClick r:id="rId7" action="ppaction://hlinksldjump"/>
              </a:rPr>
              <a:t>Global &amp; Regional Processes</a:t>
            </a:r>
            <a:endParaRPr lang="en-US">
              <a:latin typeface="Tw Cen MT"/>
            </a:endParaRPr>
          </a:p>
        </p:txBody>
      </p:sp>
      <p:sp>
        <p:nvSpPr>
          <p:cNvPr id="6" name="Content Placeholder 11">
            <a:extLst>
              <a:ext uri="{FF2B5EF4-FFF2-40B4-BE49-F238E27FC236}">
                <a16:creationId xmlns:a16="http://schemas.microsoft.com/office/drawing/2014/main" id="{F6776EB7-C4F3-C215-DED3-16B6794FEE4F}"/>
              </a:ext>
            </a:extLst>
          </p:cNvPr>
          <p:cNvSpPr txBox="1">
            <a:spLocks/>
          </p:cNvSpPr>
          <p:nvPr/>
        </p:nvSpPr>
        <p:spPr>
          <a:xfrm>
            <a:off x="6739128" y="1301578"/>
            <a:ext cx="4544708" cy="4642022"/>
          </a:xfrm>
          <a:prstGeom prst="rect">
            <a:avLst/>
          </a:prstGeom>
          <a:solidFill>
            <a:schemeClr val="accent6"/>
          </a:solidFill>
          <a:ln>
            <a:solidFill>
              <a:schemeClr val="accent1"/>
            </a:solidFill>
          </a:ln>
        </p:spPr>
        <p:txBody>
          <a:bodyPr lIns="91440" tIns="45720" rIns="91440" bIns="45720" anchor="ct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lang="en-US" sz="24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lang="en-US" sz="20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lang="en-US" sz="18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lang="en-US" sz="16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lang="en-IN" sz="16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a:solidFill>
                  <a:schemeClr val="bg1"/>
                </a:solidFill>
                <a:latin typeface="Tw Cen MT"/>
              </a:rPr>
              <a:t>The report reflects the achievements accomplished in 2023 by UNDP’s Global Disaster Risk Reduction and Recovery for Building Resilience Team (DRT) and Advisors/Specialists outposted in the regions.</a:t>
            </a:r>
          </a:p>
          <a:p>
            <a:pPr marL="0" indent="0" algn="ctr">
              <a:buFont typeface="Arial" panose="020B0604020202020204" pitchFamily="34" charset="0"/>
              <a:buNone/>
            </a:pPr>
            <a:r>
              <a:rPr lang="en-GB" sz="2000">
                <a:solidFill>
                  <a:schemeClr val="bg1"/>
                </a:solidFill>
                <a:latin typeface="Tw Cen MT"/>
              </a:rPr>
              <a:t>It was developed based on inputs provided to UNDP corporate reporting, as well as donors’ or UN agencies' reports. </a:t>
            </a:r>
          </a:p>
          <a:p>
            <a:pPr marL="0" indent="0" algn="ctr">
              <a:buNone/>
            </a:pPr>
            <a:r>
              <a:rPr lang="en-GB" sz="2000">
                <a:solidFill>
                  <a:schemeClr val="bg1"/>
                </a:solidFill>
                <a:latin typeface="Tw Cen MT"/>
              </a:rPr>
              <a:t>The PowerPoint slides highlight three key achievements per pillar and region.</a:t>
            </a:r>
          </a:p>
          <a:p>
            <a:pPr marL="0" indent="0" algn="ctr">
              <a:buNone/>
            </a:pPr>
            <a:r>
              <a:rPr lang="en-GB" sz="2000">
                <a:solidFill>
                  <a:schemeClr val="bg1"/>
                </a:solidFill>
                <a:latin typeface="Tw Cen MT"/>
              </a:rPr>
              <a:t>The Power BI dashboard provides a comprehensive overview of all results reported.</a:t>
            </a:r>
          </a:p>
        </p:txBody>
      </p:sp>
    </p:spTree>
    <p:extLst>
      <p:ext uri="{BB962C8B-B14F-4D97-AF65-F5344CB8AC3E}">
        <p14:creationId xmlns:p14="http://schemas.microsoft.com/office/powerpoint/2010/main" val="15382835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83842" y="1987420"/>
            <a:ext cx="4911633" cy="607499"/>
          </a:xfrm>
        </p:spPr>
        <p:txBody>
          <a:bodyPr>
            <a:normAutofit fontScale="90000"/>
          </a:bodyPr>
          <a:lstStyle/>
          <a:p>
            <a:r>
              <a:rPr lang="en-GB">
                <a:latin typeface="Tw Cen MT" panose="020B0602020104020603" pitchFamily="34" charset="0"/>
              </a:rPr>
              <a:t>3. Sustainable</a:t>
            </a:r>
            <a:r>
              <a:rPr lang="en-GB"/>
              <a:t> Recovery</a:t>
            </a:r>
            <a:endParaRPr lang="en-US"/>
          </a:p>
        </p:txBody>
      </p:sp>
      <p:pic>
        <p:nvPicPr>
          <p:cNvPr id="6" name="Picture Placeholder 5" descr="A group of women working on a construction site&#10;&#10;Description automatically generated">
            <a:extLst>
              <a:ext uri="{FF2B5EF4-FFF2-40B4-BE49-F238E27FC236}">
                <a16:creationId xmlns:a16="http://schemas.microsoft.com/office/drawing/2014/main" id="{F1136DCD-FAE3-1A79-2EAB-A02863E9AFC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1330" r="21330"/>
          <a:stretch/>
        </p:blipFill>
        <p:spPr/>
      </p:pic>
      <p:sp>
        <p:nvSpPr>
          <p:cNvPr id="5" name="TextBox 4">
            <a:extLst>
              <a:ext uri="{FF2B5EF4-FFF2-40B4-BE49-F238E27FC236}">
                <a16:creationId xmlns:a16="http://schemas.microsoft.com/office/drawing/2014/main" id="{66A873A2-0E12-F797-06BF-4F236B4ECB09}"/>
              </a:ext>
            </a:extLst>
          </p:cNvPr>
          <p:cNvSpPr txBox="1"/>
          <p:nvPr/>
        </p:nvSpPr>
        <p:spPr>
          <a:xfrm>
            <a:off x="6283842" y="2594919"/>
            <a:ext cx="4464748" cy="178510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Post Disaster Needs Assessment (PDNA)</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Recovery preparedness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Recovery planning &amp; programming</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Recovery financing</a:t>
            </a:r>
          </a:p>
        </p:txBody>
      </p:sp>
    </p:spTree>
    <p:extLst>
      <p:ext uri="{BB962C8B-B14F-4D97-AF65-F5344CB8AC3E}">
        <p14:creationId xmlns:p14="http://schemas.microsoft.com/office/powerpoint/2010/main" val="210912980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5C1E6A-189A-9687-47BA-A94DF2048931}"/>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21</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global DRT </a:t>
            </a:r>
            <a:r>
              <a:rPr lang="en-US" sz="1800" b="1">
                <a:effectLst/>
                <a:ea typeface="MS Mincho" panose="02020609040205080304" pitchFamily="49" charset="-128"/>
                <a:cs typeface="Arial" panose="020B0604020202020204" pitchFamily="34" charset="0"/>
              </a:rPr>
              <a:t>supported seven countries in assessing post disaster needs</a:t>
            </a:r>
            <a:r>
              <a:rPr lang="en-US" sz="1800">
                <a:effectLst/>
                <a:ea typeface="MS Mincho" panose="02020609040205080304" pitchFamily="49" charset="-128"/>
                <a:cs typeface="Arial" panose="020B0604020202020204" pitchFamily="34" charset="0"/>
              </a:rPr>
              <a:t>: In </a:t>
            </a:r>
            <a:r>
              <a:rPr lang="en-US" sz="1800" b="1">
                <a:solidFill>
                  <a:schemeClr val="accent2"/>
                </a:solidFill>
                <a:effectLst/>
                <a:ea typeface="MS Mincho" panose="02020609040205080304" pitchFamily="49" charset="-128"/>
                <a:cs typeface="Arial" panose="020B0604020202020204" pitchFamily="34" charset="0"/>
              </a:rPr>
              <a:t>Myanmar</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Syria</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Mozambique</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Vanuatu</a:t>
            </a:r>
            <a:r>
              <a:rPr lang="en-US" sz="1800">
                <a:effectLst/>
                <a:ea typeface="MS Mincho" panose="02020609040205080304" pitchFamily="49" charset="-128"/>
                <a:cs typeface="Arial" panose="020B0604020202020204" pitchFamily="34" charset="0"/>
              </a:rPr>
              <a:t>, and </a:t>
            </a:r>
            <a:r>
              <a:rPr lang="en-US" sz="1800" b="1">
                <a:solidFill>
                  <a:schemeClr val="accent2"/>
                </a:solidFill>
                <a:effectLst/>
                <a:ea typeface="MS Mincho" panose="02020609040205080304" pitchFamily="49" charset="-128"/>
                <a:cs typeface="Arial" panose="020B0604020202020204" pitchFamily="34" charset="0"/>
              </a:rPr>
              <a:t>Afghanistan</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the team conducted PDNAs, in </a:t>
            </a:r>
            <a:r>
              <a:rPr lang="en-US" sz="1800" b="1">
                <a:solidFill>
                  <a:schemeClr val="accent2"/>
                </a:solidFill>
                <a:effectLst/>
                <a:ea typeface="MS Mincho" panose="02020609040205080304" pitchFamily="49" charset="-128"/>
                <a:cs typeface="Arial" panose="020B0604020202020204" pitchFamily="34" charset="0"/>
              </a:rPr>
              <a:t>Ukraine</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a Rapid Damage and Needs Assessment (RDNA) and Dam Burst Support, and in </a:t>
            </a:r>
            <a:r>
              <a:rPr lang="en-US" sz="1800" b="1">
                <a:solidFill>
                  <a:schemeClr val="accent2"/>
                </a:solidFill>
                <a:effectLst/>
                <a:ea typeface="MS Mincho" panose="02020609040205080304" pitchFamily="49" charset="-128"/>
                <a:cs typeface="Arial" panose="020B0604020202020204" pitchFamily="34" charset="0"/>
              </a:rPr>
              <a:t>Libya</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a</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RDNA. The team </a:t>
            </a:r>
            <a:r>
              <a:rPr lang="en-US" sz="1800" b="1">
                <a:effectLst/>
                <a:ea typeface="MS Mincho" panose="02020609040205080304" pitchFamily="49" charset="-128"/>
                <a:cs typeface="Arial" panose="020B0604020202020204" pitchFamily="34" charset="0"/>
              </a:rPr>
              <a:t>conducted joint missions</a:t>
            </a:r>
            <a:r>
              <a:rPr lang="en-US" sz="1800">
                <a:effectLst/>
                <a:ea typeface="MS Mincho" panose="02020609040205080304" pitchFamily="49" charset="-128"/>
                <a:cs typeface="Arial" panose="020B0604020202020204" pitchFamily="34" charset="0"/>
              </a:rPr>
              <a:t> with AUC and SADC </a:t>
            </a:r>
            <a:r>
              <a:rPr lang="en-US" sz="1800" b="1">
                <a:effectLst/>
                <a:ea typeface="MS Mincho" panose="02020609040205080304" pitchFamily="49" charset="-128"/>
                <a:cs typeface="Arial" panose="020B0604020202020204" pitchFamily="34" charset="0"/>
              </a:rPr>
              <a:t>to Cyclone Freddy affected countries</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Madagascar</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Mozambique</a:t>
            </a:r>
            <a:r>
              <a:rPr lang="en-US" sz="1800">
                <a:effectLst/>
                <a:ea typeface="MS Mincho" panose="02020609040205080304" pitchFamily="49" charset="-128"/>
                <a:cs typeface="Arial" panose="020B0604020202020204" pitchFamily="34" charset="0"/>
              </a:rPr>
              <a:t>, and </a:t>
            </a:r>
            <a:r>
              <a:rPr lang="en-US" sz="1800" b="1">
                <a:solidFill>
                  <a:schemeClr val="accent2"/>
                </a:solidFill>
                <a:effectLst/>
                <a:ea typeface="MS Mincho" panose="02020609040205080304" pitchFamily="49" charset="-128"/>
                <a:cs typeface="Arial" panose="020B0604020202020204" pitchFamily="34" charset="0"/>
              </a:rPr>
              <a:t>Malawi</a:t>
            </a:r>
            <a:r>
              <a:rPr lang="en-US" sz="1800">
                <a:effectLst/>
                <a:ea typeface="MS Mincho" panose="02020609040205080304" pitchFamily="49" charset="-128"/>
                <a:cs typeface="Arial" panose="020B0604020202020204" pitchFamily="34" charset="0"/>
              </a:rPr>
              <a:t>. As a follow up to these missions, the team </a:t>
            </a:r>
            <a:r>
              <a:rPr lang="en-US" sz="1800" b="1">
                <a:effectLst/>
                <a:ea typeface="MS Mincho" panose="02020609040205080304" pitchFamily="49" charset="-128"/>
                <a:cs typeface="Arial" panose="020B0604020202020204" pitchFamily="34" charset="0"/>
              </a:rPr>
              <a:t>developed a joint concept note on Cyclone Freddy Resilient Recovery and Resilience Building</a:t>
            </a:r>
            <a:r>
              <a:rPr lang="en-US" sz="1800">
                <a:effectLst/>
                <a:ea typeface="MS Mincho" panose="02020609040205080304" pitchFamily="49" charset="-128"/>
                <a:cs typeface="Arial" panose="020B0604020202020204" pitchFamily="34" charset="0"/>
              </a:rPr>
              <a:t>.</a:t>
            </a:r>
          </a:p>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global DRT </a:t>
            </a:r>
            <a:r>
              <a:rPr lang="en-US" sz="1800" b="1">
                <a:effectLst/>
                <a:ea typeface="MS Mincho" panose="02020609040205080304" pitchFamily="49" charset="-128"/>
                <a:cs typeface="Arial" panose="020B0604020202020204" pitchFamily="34" charset="0"/>
              </a:rPr>
              <a:t>advanced the development of key knowledge products</a:t>
            </a:r>
            <a:r>
              <a:rPr lang="en-US" sz="1800">
                <a:effectLst/>
                <a:ea typeface="MS Mincho" panose="02020609040205080304" pitchFamily="49" charset="-128"/>
                <a:cs typeface="Arial" panose="020B0604020202020204" pitchFamily="34" charset="0"/>
              </a:rPr>
              <a:t> to strengthen recovery planning, including environment, tourism, and health PDNA sector guides, and culture guide underway. In collaboration with the EU and WHO, </a:t>
            </a:r>
            <a:r>
              <a:rPr lang="en-US" sz="1800">
                <a:ea typeface="MS Mincho" panose="02020609040205080304" pitchFamily="49" charset="-128"/>
                <a:cs typeface="Arial" panose="020B0604020202020204" pitchFamily="34" charset="0"/>
              </a:rPr>
              <a:t>the team</a:t>
            </a:r>
            <a:r>
              <a:rPr lang="en-US" sz="1800">
                <a:effectLst/>
                <a:ea typeface="MS Mincho" panose="02020609040205080304" pitchFamily="49" charset="-128"/>
                <a:cs typeface="Arial" panose="020B0604020202020204" pitchFamily="34" charset="0"/>
              </a:rPr>
              <a:t> developed the Pandemic Recovery Needs Assessment (PRNA) toolkit for guiding countries in assessing the socio-economic impacts of a pandemic. </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global DRT </a:t>
            </a:r>
            <a:r>
              <a:rPr lang="en-US" sz="1800" b="1">
                <a:effectLst/>
                <a:ea typeface="MS Mincho" panose="02020609040205080304" pitchFamily="49" charset="-128"/>
                <a:cs typeface="Arial" panose="020B0604020202020204" pitchFamily="34" charset="0"/>
              </a:rPr>
              <a:t>supported UNDP’s technical role in the UNFCCC’s Loss and Damage Technical Support Unit to the Transitional Committee </a:t>
            </a:r>
            <a:r>
              <a:rPr lang="en-US" sz="1800">
                <a:effectLst/>
                <a:ea typeface="MS Mincho" panose="02020609040205080304" pitchFamily="49" charset="-128"/>
                <a:cs typeface="Arial" panose="020B0604020202020204" pitchFamily="34" charset="0"/>
              </a:rPr>
              <a:t>and </a:t>
            </a:r>
            <a:r>
              <a:rPr lang="en-US" sz="1800" b="1">
                <a:effectLst/>
                <a:ea typeface="MS Mincho" panose="02020609040205080304" pitchFamily="49" charset="-128"/>
                <a:cs typeface="Arial" panose="020B0604020202020204" pitchFamily="34" charset="0"/>
              </a:rPr>
              <a:t>finalized UNDP’s Recovery policy</a:t>
            </a:r>
            <a:r>
              <a:rPr lang="en-US" sz="1800">
                <a:effectLst/>
                <a:ea typeface="MS Mincho" panose="02020609040205080304" pitchFamily="49" charset="-128"/>
                <a:cs typeface="Arial" panose="020B0604020202020204" pitchFamily="34" charset="0"/>
              </a:rPr>
              <a:t>.</a:t>
            </a:r>
          </a:p>
          <a:p>
            <a:pPr marL="0" indent="0">
              <a:buNone/>
            </a:pPr>
            <a:endParaRPr lang="en-US"/>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GLOBAL</a:t>
            </a:r>
            <a:endParaRPr lang="en-US" b="1">
              <a:solidFill>
                <a:schemeClr val="accent2"/>
              </a:solidFill>
            </a:endParaRPr>
          </a:p>
        </p:txBody>
      </p:sp>
    </p:spTree>
    <p:extLst>
      <p:ext uri="{BB962C8B-B14F-4D97-AF65-F5344CB8AC3E}">
        <p14:creationId xmlns:p14="http://schemas.microsoft.com/office/powerpoint/2010/main" val="373124916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6FEE66-E216-E641-B478-C83850747FF2}"/>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22</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In May, UNDP </a:t>
            </a:r>
            <a:r>
              <a:rPr lang="en-US" sz="2000" b="1">
                <a:effectLst/>
                <a:ea typeface="MS Mincho" panose="02020609040205080304" pitchFamily="49" charset="-128"/>
                <a:cs typeface="Arial" panose="020B0604020202020204" pitchFamily="34" charset="0"/>
              </a:rPr>
              <a:t>conducted two impactful regional trainings</a:t>
            </a:r>
            <a:r>
              <a:rPr lang="en-US" sz="2000">
                <a:effectLst/>
                <a:ea typeface="MS Mincho" panose="02020609040205080304" pitchFamily="49" charset="-128"/>
                <a:cs typeface="Arial" panose="020B0604020202020204" pitchFamily="34" charset="0"/>
              </a:rPr>
              <a:t> on PDNA and recovery planning in Lomé, Togo. A total of 64 participants from 15 </a:t>
            </a:r>
            <a:r>
              <a:rPr lang="en-US" sz="2000" b="1">
                <a:solidFill>
                  <a:schemeClr val="accent2"/>
                </a:solidFill>
                <a:effectLst/>
                <a:ea typeface="MS Mincho" panose="02020609040205080304" pitchFamily="49" charset="-128"/>
                <a:cs typeface="Arial" panose="020B0604020202020204" pitchFamily="34" charset="0"/>
              </a:rPr>
              <a:t>ECOWAS Member States </a:t>
            </a:r>
            <a:r>
              <a:rPr lang="en-US" sz="2000">
                <a:effectLst/>
                <a:ea typeface="MS Mincho" panose="02020609040205080304" pitchFamily="49" charset="-128"/>
                <a:cs typeface="Arial" panose="020B0604020202020204" pitchFamily="34" charset="0"/>
              </a:rPr>
              <a:t>actively engaged in these sessions, enhancing their expertise in effective PDNA methodologies. </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In a strategic initiative, UNDP curated an annotated repository that serves as a </a:t>
            </a:r>
            <a:r>
              <a:rPr lang="en-US" sz="2000" b="1">
                <a:effectLst/>
                <a:ea typeface="MS Mincho" panose="02020609040205080304" pitchFamily="49" charset="-128"/>
                <a:cs typeface="Arial" panose="020B0604020202020204" pitchFamily="34" charset="0"/>
              </a:rPr>
              <a:t>comprehensive</a:t>
            </a:r>
            <a:r>
              <a:rPr lang="en-US" sz="2000">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collection of tools and best practices in disaster recovery</a:t>
            </a:r>
            <a:r>
              <a:rPr lang="en-US" sz="2000">
                <a:effectLst/>
                <a:ea typeface="MS Mincho" panose="02020609040205080304" pitchFamily="49" charset="-128"/>
                <a:cs typeface="Arial" panose="020B0604020202020204" pitchFamily="34" charset="0"/>
              </a:rPr>
              <a:t>, specifically tailored to the context of </a:t>
            </a:r>
            <a:r>
              <a:rPr lang="en-US" sz="2000" b="1">
                <a:solidFill>
                  <a:schemeClr val="accent2"/>
                </a:solidFill>
                <a:effectLst/>
                <a:ea typeface="MS Mincho" panose="02020609040205080304" pitchFamily="49" charset="-128"/>
                <a:cs typeface="Arial" panose="020B0604020202020204" pitchFamily="34" charset="0"/>
              </a:rPr>
              <a:t>West Africa</a:t>
            </a:r>
            <a:r>
              <a:rPr lang="en-US" sz="2000">
                <a:effectLst/>
                <a:ea typeface="MS Mincho" panose="02020609040205080304" pitchFamily="49" charset="-128"/>
                <a:cs typeface="Arial" panose="020B0604020202020204" pitchFamily="34" charset="0"/>
              </a:rPr>
              <a:t>. This resource has been developed for the ECOWAS Commission, providing a valuable knowledge base to support disaster recovery efforts in the region.</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AFRICA</a:t>
            </a:r>
            <a:endParaRPr lang="en-US" b="1">
              <a:solidFill>
                <a:schemeClr val="accent2"/>
              </a:solidFill>
            </a:endParaRPr>
          </a:p>
        </p:txBody>
      </p:sp>
    </p:spTree>
    <p:extLst>
      <p:ext uri="{BB962C8B-B14F-4D97-AF65-F5344CB8AC3E}">
        <p14:creationId xmlns:p14="http://schemas.microsoft.com/office/powerpoint/2010/main" val="280493360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BACB8C-77EF-9104-AA6F-FA12C40C6E80}"/>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23</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UNDP </a:t>
            </a:r>
            <a:r>
              <a:rPr lang="en-US" sz="2000" b="1">
                <a:effectLst/>
                <a:ea typeface="MS Mincho" panose="02020609040205080304" pitchFamily="49" charset="-128"/>
                <a:cs typeface="Arial" panose="020B0604020202020204" pitchFamily="34" charset="0"/>
              </a:rPr>
              <a:t>conducted PDNA’s and recovery strategies</a:t>
            </a:r>
            <a:r>
              <a:rPr lang="en-US" sz="2000">
                <a:effectLst/>
                <a:ea typeface="MS Mincho" panose="02020609040205080304" pitchFamily="49" charset="-128"/>
                <a:cs typeface="Arial" panose="020B0604020202020204" pitchFamily="34" charset="0"/>
              </a:rPr>
              <a:t> for </a:t>
            </a:r>
            <a:r>
              <a:rPr lang="en-US" sz="2000" b="1">
                <a:solidFill>
                  <a:schemeClr val="accent2"/>
                </a:solidFill>
                <a:effectLst/>
                <a:ea typeface="MS Mincho" panose="02020609040205080304" pitchFamily="49" charset="-128"/>
                <a:cs typeface="Arial" panose="020B0604020202020204" pitchFamily="34" charset="0"/>
              </a:rPr>
              <a:t>Morocco</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Libya</a:t>
            </a:r>
            <a:r>
              <a:rPr lang="en-US" sz="2000">
                <a:effectLst/>
                <a:ea typeface="MS Mincho" panose="02020609040205080304" pitchFamily="49" charset="-128"/>
                <a:cs typeface="Arial" panose="020B0604020202020204" pitchFamily="34" charset="0"/>
              </a:rPr>
              <a:t>, and </a:t>
            </a:r>
            <a:r>
              <a:rPr lang="en-US" sz="2000" b="1">
                <a:solidFill>
                  <a:srgbClr val="FFC000"/>
                </a:solidFill>
                <a:effectLst/>
                <a:ea typeface="MS Mincho" panose="02020609040205080304" pitchFamily="49" charset="-128"/>
                <a:cs typeface="Arial" panose="020B0604020202020204" pitchFamily="34" charset="0"/>
              </a:rPr>
              <a:t>Syria</a:t>
            </a:r>
            <a:r>
              <a:rPr lang="en-US" sz="2000">
                <a:effectLst/>
                <a:ea typeface="MS Mincho" panose="02020609040205080304" pitchFamily="49" charset="-128"/>
                <a:cs typeface="Arial" panose="020B0604020202020204" pitchFamily="34" charset="0"/>
              </a:rPr>
              <a:t> following disasters across the region. </a:t>
            </a:r>
          </a:p>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UNDP </a:t>
            </a:r>
            <a:r>
              <a:rPr lang="en-US" sz="2000" b="1">
                <a:effectLst/>
                <a:ea typeface="MS Mincho" panose="02020609040205080304" pitchFamily="49" charset="-128"/>
                <a:cs typeface="Arial" panose="020B0604020202020204" pitchFamily="34" charset="0"/>
              </a:rPr>
              <a:t>organized trainings for over 20 participants from local NGOs in </a:t>
            </a:r>
            <a:r>
              <a:rPr lang="en-US" sz="2000" b="1">
                <a:solidFill>
                  <a:schemeClr val="accent2"/>
                </a:solidFill>
                <a:effectLst/>
                <a:ea typeface="MS Mincho" panose="02020609040205080304" pitchFamily="49" charset="-128"/>
                <a:cs typeface="Arial" panose="020B0604020202020204" pitchFamily="34" charset="0"/>
              </a:rPr>
              <a:t>Syria</a:t>
            </a:r>
            <a:r>
              <a:rPr lang="en-US" sz="2000">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on energy, DRR, and CCA</a:t>
            </a:r>
            <a:r>
              <a:rPr lang="en-US" sz="2000">
                <a:effectLst/>
                <a:ea typeface="MS Mincho" panose="02020609040205080304" pitchFamily="49" charset="-128"/>
                <a:cs typeface="Arial" panose="020B0604020202020204" pitchFamily="34" charset="0"/>
              </a:rPr>
              <a:t>. The trainings strengthened capacities for PDNA’s, recovery strategies, energy, and CCA integration. </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Under the SDG-Climate Facility Project Egypt, UNDP </a:t>
            </a:r>
            <a:r>
              <a:rPr lang="en-US" sz="2000" b="1">
                <a:effectLst/>
                <a:ea typeface="MS Mincho" panose="02020609040205080304" pitchFamily="49" charset="-128"/>
                <a:cs typeface="Arial" panose="020B0604020202020204" pitchFamily="34" charset="0"/>
              </a:rPr>
              <a:t>conducted a workshop on climate security, DRR, and CCA</a:t>
            </a:r>
            <a:r>
              <a:rPr lang="en-US" sz="2000">
                <a:effectLst/>
                <a:ea typeface="MS Mincho" panose="02020609040205080304" pitchFamily="49" charset="-128"/>
                <a:cs typeface="Arial" panose="020B0604020202020204" pitchFamily="34" charset="0"/>
              </a:rPr>
              <a:t>, attended by government representatives from </a:t>
            </a:r>
            <a:r>
              <a:rPr lang="en-US" sz="2000" b="1">
                <a:solidFill>
                  <a:schemeClr val="accent2"/>
                </a:solidFill>
                <a:effectLst/>
                <a:ea typeface="MS Mincho" panose="02020609040205080304" pitchFamily="49" charset="-128"/>
                <a:cs typeface="Arial" panose="020B0604020202020204" pitchFamily="34" charset="0"/>
              </a:rPr>
              <a:t>Somalia</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Yemen</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Iraq</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Jordan</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Tunisia</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Sudan</a:t>
            </a:r>
            <a:r>
              <a:rPr lang="en-US" sz="2000">
                <a:effectLst/>
                <a:ea typeface="MS Mincho" panose="02020609040205080304" pitchFamily="49" charset="-128"/>
                <a:cs typeface="Arial" panose="020B0604020202020204" pitchFamily="34" charset="0"/>
              </a:rPr>
              <a:t>, among other countries, to support the financing gaps and capacity building gaps on DRR/CCA and Climate Security in the Arab States.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ARAB STATES</a:t>
            </a:r>
            <a:endParaRPr lang="en-US" b="1">
              <a:solidFill>
                <a:schemeClr val="accent2"/>
              </a:solidFill>
            </a:endParaRPr>
          </a:p>
        </p:txBody>
      </p:sp>
    </p:spTree>
    <p:extLst>
      <p:ext uri="{BB962C8B-B14F-4D97-AF65-F5344CB8AC3E}">
        <p14:creationId xmlns:p14="http://schemas.microsoft.com/office/powerpoint/2010/main" val="303431814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362755-3350-8A1F-36F8-5FF54BB2FAC3}"/>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24</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the collaborative efforts spanning 2023-2024, the BRH DRT and the </a:t>
            </a:r>
            <a:r>
              <a:rPr lang="en-US" sz="1800" b="1">
                <a:effectLst/>
                <a:ea typeface="MS Mincho" panose="02020609040205080304" pitchFamily="49" charset="-128"/>
                <a:cs typeface="Arial" panose="020B0604020202020204" pitchFamily="34" charset="0"/>
              </a:rPr>
              <a:t>ASEAN Secretariat are dedicated to elevating institutional improvements in disaster recovery across the </a:t>
            </a:r>
            <a:r>
              <a:rPr lang="en-US" sz="1800" b="1">
                <a:solidFill>
                  <a:schemeClr val="accent2"/>
                </a:solidFill>
                <a:effectLst/>
                <a:ea typeface="MS Mincho" panose="02020609040205080304" pitchFamily="49" charset="-128"/>
                <a:cs typeface="Arial" panose="020B0604020202020204" pitchFamily="34" charset="0"/>
              </a:rPr>
              <a:t>ASEAN region</a:t>
            </a:r>
            <a:r>
              <a:rPr lang="en-US" sz="1800">
                <a:effectLst/>
                <a:ea typeface="MS Mincho" panose="02020609040205080304" pitchFamily="49" charset="-128"/>
                <a:cs typeface="Arial" panose="020B0604020202020204" pitchFamily="34" charset="0"/>
              </a:rPr>
              <a:t>. This collaboration focuses on knowledge sharing and learning in five key areas: (1) commemoration of the 20th anniversary of the Indian Ocean Tsunami; (2) publication on the 20th anniversary of the Indian Ocean Tsunami; 3) renewed political commitment for effective and cohesive post-disaster recovery; 4) digital solutions for post-disaster recovery coordination; and 5) strengthened knowledge generation, sharing, and application.</a:t>
            </a:r>
          </a:p>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ASEAN Disaster Committee on Disaster Management Working Group on Preparedness Response and Recovery has </a:t>
            </a:r>
            <a:r>
              <a:rPr lang="en-US" sz="1800" b="1">
                <a:effectLst/>
                <a:ea typeface="MS Mincho" panose="02020609040205080304" pitchFamily="49" charset="-128"/>
                <a:cs typeface="Arial" panose="020B0604020202020204" pitchFamily="34" charset="0"/>
              </a:rPr>
              <a:t>endorsed the concept note for the Commemoration of the 20th Anniversary of the Indian Ocean Tsunami</a:t>
            </a:r>
            <a:r>
              <a:rPr lang="en-US" sz="1800">
                <a:effectLst/>
                <a:ea typeface="MS Mincho" panose="02020609040205080304" pitchFamily="49" charset="-128"/>
                <a:cs typeface="Arial" panose="020B0604020202020204" pitchFamily="34" charset="0"/>
              </a:rPr>
              <a:t>, with the implementation slated to commence in 2024.</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Additionally, the BRH DRT, the ASEAN Secretariat, and the AHA Centre have jointly </a:t>
            </a:r>
            <a:r>
              <a:rPr lang="en-US" sz="1800" b="1">
                <a:effectLst/>
                <a:ea typeface="MS Mincho" panose="02020609040205080304" pitchFamily="49" charset="-128"/>
                <a:cs typeface="Arial" panose="020B0604020202020204" pitchFamily="34" charset="0"/>
              </a:rPr>
              <a:t>formulated a comprehensive program titled </a:t>
            </a:r>
            <a:r>
              <a:rPr lang="en-US" sz="1800">
                <a:effectLst/>
                <a:ea typeface="MS Mincho" panose="02020609040205080304" pitchFamily="49" charset="-128"/>
                <a:cs typeface="Arial" panose="020B0604020202020204" pitchFamily="34" charset="0"/>
              </a:rPr>
              <a:t>"</a:t>
            </a:r>
            <a:r>
              <a:rPr lang="en-US" sz="1800" b="1">
                <a:effectLst/>
                <a:ea typeface="MS Mincho" panose="02020609040205080304" pitchFamily="49" charset="-128"/>
                <a:cs typeface="Arial" panose="020B0604020202020204" pitchFamily="34" charset="0"/>
              </a:rPr>
              <a:t>Preparedness for Response and Recovery for El Niño Associated Risks</a:t>
            </a:r>
            <a:r>
              <a:rPr lang="en-US" sz="1800">
                <a:effectLst/>
                <a:ea typeface="MS Mincho" panose="02020609040205080304" pitchFamily="49" charset="-128"/>
                <a:cs typeface="Arial" panose="020B0604020202020204" pitchFamily="34" charset="0"/>
              </a:rPr>
              <a:t>," with a budget of USD 6 million. This multi-year and multi-dimensional program is designed to facilitate the planning and implementation of various regional and national-level interventions. These interventions aim to enhance preparedness, response, and recovery capabilities, specifically addressing the hazards and potential impacts of the 2023 El Niño phenomenon on ASEAN member states and their populations. </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ASIA AND THE PACIFIC</a:t>
            </a:r>
            <a:endParaRPr lang="en-US" b="1">
              <a:solidFill>
                <a:schemeClr val="accent2"/>
              </a:solidFill>
            </a:endParaRPr>
          </a:p>
        </p:txBody>
      </p:sp>
    </p:spTree>
    <p:extLst>
      <p:ext uri="{BB962C8B-B14F-4D97-AF65-F5344CB8AC3E}">
        <p14:creationId xmlns:p14="http://schemas.microsoft.com/office/powerpoint/2010/main" val="425125629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CAD223-F09A-01BF-DBA7-D06B99B4B754}"/>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25</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lIns="91440" tIns="45720" rIns="91440" bIns="45720" anchor="t"/>
          <a:lstStyle/>
          <a:p>
            <a:pPr marL="342900" lvl="0" indent="-342900">
              <a:lnSpc>
                <a:spcPct val="107000"/>
              </a:lnSpc>
              <a:buFont typeface="Symbol" panose="05050102010706020507" pitchFamily="18" charset="2"/>
              <a:buChar char=""/>
            </a:pPr>
            <a:r>
              <a:rPr lang="en-US" sz="1800">
                <a:effectLst/>
                <a:latin typeface="Tw Cen MT"/>
                <a:ea typeface="MS Mincho"/>
                <a:cs typeface="Arial"/>
              </a:rPr>
              <a:t>From January to August, the IRH DRT </a:t>
            </a:r>
            <a:r>
              <a:rPr lang="en-US" sz="1800" b="1">
                <a:effectLst/>
                <a:latin typeface="Tw Cen MT"/>
                <a:ea typeface="MS Mincho"/>
                <a:cs typeface="Arial"/>
              </a:rPr>
              <a:t>played a pivotal role in supporting</a:t>
            </a:r>
            <a:r>
              <a:rPr lang="en-US" sz="1800">
                <a:effectLst/>
                <a:latin typeface="Tw Cen MT"/>
                <a:ea typeface="MS Mincho"/>
                <a:cs typeface="Arial"/>
              </a:rPr>
              <a:t> UNDP </a:t>
            </a:r>
            <a:r>
              <a:rPr lang="en-US" sz="1800" b="1">
                <a:solidFill>
                  <a:schemeClr val="accent2"/>
                </a:solidFill>
                <a:effectLst/>
                <a:latin typeface="Tw Cen MT"/>
                <a:ea typeface="MS Mincho"/>
                <a:cs typeface="Arial"/>
              </a:rPr>
              <a:t>Kosovo</a:t>
            </a:r>
            <a:r>
              <a:rPr lang="en-US" sz="1800">
                <a:effectLst/>
                <a:latin typeface="Tw Cen MT"/>
                <a:ea typeface="MS Mincho"/>
                <a:cs typeface="Arial"/>
              </a:rPr>
              <a:t>* in responding to, developing, and implementing a robust recovery framework following the devastating floods in the northern regions.</a:t>
            </a:r>
          </a:p>
          <a:p>
            <a:pPr marL="342900" indent="-342900">
              <a:lnSpc>
                <a:spcPct val="107000"/>
              </a:lnSpc>
              <a:buFont typeface="Symbol" panose="05050102010706020507" pitchFamily="18" charset="2"/>
              <a:buChar char=""/>
            </a:pPr>
            <a:r>
              <a:rPr lang="en-US" sz="1800">
                <a:effectLst/>
                <a:latin typeface="Tw Cen MT"/>
                <a:ea typeface="MS Mincho"/>
                <a:cs typeface="Arial"/>
              </a:rPr>
              <a:t>In the aftermath of a destructive earthquake in </a:t>
            </a:r>
            <a:r>
              <a:rPr lang="en-US" sz="1800" b="1">
                <a:solidFill>
                  <a:schemeClr val="accent2"/>
                </a:solidFill>
                <a:effectLst/>
                <a:latin typeface="Tw Cen MT"/>
                <a:ea typeface="MS Mincho"/>
                <a:cs typeface="Arial"/>
              </a:rPr>
              <a:t>Türkiye</a:t>
            </a:r>
            <a:r>
              <a:rPr lang="en-US" sz="1800">
                <a:effectLst/>
                <a:latin typeface="Tw Cen MT"/>
                <a:ea typeface="MS Mincho"/>
                <a:cs typeface="Arial"/>
              </a:rPr>
              <a:t>, the IRH DRT collaborated closely with UNDP Turkey, the World Bank, and the European Commission. Together, they </a:t>
            </a:r>
            <a:r>
              <a:rPr lang="en-US" sz="1800" b="1">
                <a:effectLst/>
                <a:latin typeface="Tw Cen MT"/>
                <a:ea typeface="MS Mincho"/>
                <a:cs typeface="Arial"/>
              </a:rPr>
              <a:t>conducted a meticulous damage and loss assessment as part of the PDNA exercise</a:t>
            </a:r>
            <a:r>
              <a:rPr lang="en-US" sz="1800">
                <a:effectLst/>
                <a:latin typeface="Tw Cen MT"/>
                <a:ea typeface="MS Mincho"/>
                <a:cs typeface="Arial"/>
              </a:rPr>
              <a:t>. The team provided support to the Turkish delegation in presenting the PDNA results at a critical donors' conference in April. Additionally, the IRH DRT facilitated the mobilization of experts for coordinated efforts in recovery planning and implementation.</a:t>
            </a:r>
            <a:r>
              <a:rPr lang="en-US" sz="1800">
                <a:latin typeface="Tw Cen MT"/>
                <a:ea typeface="MS Mincho"/>
                <a:cs typeface="Arial"/>
              </a:rPr>
              <a:t> </a:t>
            </a:r>
            <a:endParaRPr lang="en-US" sz="1800">
              <a:effectLst/>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a:effectLst/>
                <a:latin typeface="Tw Cen MT"/>
                <a:ea typeface="MS Mincho"/>
                <a:cs typeface="Arial"/>
              </a:rPr>
              <a:t>In April, the IRH DRT </a:t>
            </a:r>
            <a:r>
              <a:rPr lang="en-US" sz="1800" b="1">
                <a:effectLst/>
                <a:latin typeface="Tw Cen MT"/>
                <a:ea typeface="MS Mincho"/>
                <a:cs typeface="Arial"/>
              </a:rPr>
              <a:t>organized two national PDNA trainings</a:t>
            </a:r>
            <a:r>
              <a:rPr lang="en-US" sz="1800">
                <a:effectLst/>
                <a:latin typeface="Tw Cen MT"/>
                <a:ea typeface="MS Mincho"/>
                <a:cs typeface="Arial"/>
              </a:rPr>
              <a:t> in Bishkek and Cholpon Ata offering valuable capacity-building opportunities for national counterparts in </a:t>
            </a:r>
            <a:r>
              <a:rPr lang="en-US" sz="1800" b="1">
                <a:solidFill>
                  <a:schemeClr val="accent2"/>
                </a:solidFill>
                <a:effectLst/>
                <a:latin typeface="Tw Cen MT"/>
                <a:ea typeface="MS Mincho"/>
                <a:cs typeface="Arial"/>
              </a:rPr>
              <a:t>Kyrgyzstan</a:t>
            </a:r>
            <a:r>
              <a:rPr lang="en-US" sz="1800">
                <a:effectLst/>
                <a:latin typeface="Tw Cen MT"/>
                <a:ea typeface="MS Mincho"/>
                <a:cs typeface="Arial"/>
              </a:rPr>
              <a:t>. This initiative bore fruit as UNDP Kyrgyzstan subsequently initiated the development of a national disaster recovery framework. The framework is currently under thorough review and approval in collaboration with the government.</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EUROPE AND CENTRAL ASIA</a:t>
            </a:r>
            <a:endParaRPr lang="en-US" b="1">
              <a:solidFill>
                <a:schemeClr val="accent2"/>
              </a:solidFill>
            </a:endParaRPr>
          </a:p>
        </p:txBody>
      </p:sp>
    </p:spTree>
    <p:extLst>
      <p:ext uri="{BB962C8B-B14F-4D97-AF65-F5344CB8AC3E}">
        <p14:creationId xmlns:p14="http://schemas.microsoft.com/office/powerpoint/2010/main" val="17491929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BF8823-3BDC-6DB7-47E3-CB6F609C5A59}"/>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26</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Sustainable Recovery</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b="1">
                <a:solidFill>
                  <a:schemeClr val="accent2"/>
                </a:solidFill>
                <a:effectLst/>
                <a:ea typeface="MS Mincho" panose="02020609040205080304" pitchFamily="49" charset="-128"/>
                <a:cs typeface="Arial" panose="020B0604020202020204" pitchFamily="34" charset="0"/>
              </a:rPr>
              <a:t>Panama</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and </a:t>
            </a:r>
            <a:r>
              <a:rPr lang="en-US" sz="1800" b="1">
                <a:solidFill>
                  <a:schemeClr val="accent2"/>
                </a:solidFill>
                <a:effectLst/>
                <a:ea typeface="MS Mincho" panose="02020609040205080304" pitchFamily="49" charset="-128"/>
                <a:cs typeface="Arial" panose="020B0604020202020204" pitchFamily="34" charset="0"/>
              </a:rPr>
              <a:t>Costa Rica </a:t>
            </a:r>
            <a:r>
              <a:rPr lang="en-US" sz="1800" b="1">
                <a:effectLst/>
                <a:ea typeface="MS Mincho" panose="02020609040205080304" pitchFamily="49" charset="-128"/>
                <a:cs typeface="Arial" panose="020B0604020202020204" pitchFamily="34" charset="0"/>
              </a:rPr>
              <a:t>advanced in recovery management</a:t>
            </a:r>
            <a:r>
              <a:rPr lang="en-US" sz="1800">
                <a:effectLst/>
                <a:ea typeface="MS Mincho" panose="02020609040205080304" pitchFamily="49" charset="-128"/>
                <a:cs typeface="Arial" panose="020B0604020202020204" pitchFamily="34" charset="0"/>
              </a:rPr>
              <a:t> through the development of the national recovery frameworks. </a:t>
            </a:r>
          </a:p>
          <a:p>
            <a:pPr marL="742950" lvl="1" indent="-285750">
              <a:lnSpc>
                <a:spcPct val="107000"/>
              </a:lnSpc>
              <a:buFont typeface="Courier New" panose="02070309020205020404" pitchFamily="49" charset="0"/>
              <a:buChar char="o"/>
            </a:pPr>
            <a:r>
              <a:rPr lang="en-US" sz="1800">
                <a:effectLst/>
                <a:ea typeface="MS Mincho" panose="02020609040205080304" pitchFamily="49" charset="-128"/>
                <a:cs typeface="Arial" panose="020B0604020202020204" pitchFamily="34" charset="0"/>
              </a:rPr>
              <a:t>In </a:t>
            </a:r>
            <a:r>
              <a:rPr lang="en-US" sz="1800" b="1">
                <a:solidFill>
                  <a:schemeClr val="accent2"/>
                </a:solidFill>
                <a:effectLst/>
                <a:ea typeface="MS Mincho" panose="02020609040205080304" pitchFamily="49" charset="-128"/>
                <a:cs typeface="Arial" panose="020B0604020202020204" pitchFamily="34" charset="0"/>
              </a:rPr>
              <a:t>Panama</a:t>
            </a:r>
            <a:r>
              <a:rPr lang="en-US" sz="1800">
                <a:effectLst/>
                <a:ea typeface="MS Mincho" panose="02020609040205080304" pitchFamily="49" charset="-128"/>
                <a:cs typeface="Arial" panose="020B0604020202020204" pitchFamily="34" charset="0"/>
              </a:rPr>
              <a:t>, the </a:t>
            </a:r>
            <a:r>
              <a:rPr lang="en-US" sz="1800" b="1">
                <a:effectLst/>
                <a:ea typeface="MS Mincho" panose="02020609040205080304" pitchFamily="49" charset="-128"/>
                <a:cs typeface="Arial" panose="020B0604020202020204" pitchFamily="34" charset="0"/>
              </a:rPr>
              <a:t>National Recovery Framework was completed</a:t>
            </a:r>
            <a:r>
              <a:rPr lang="en-US" sz="1800">
                <a:effectLst/>
                <a:ea typeface="MS Mincho" panose="02020609040205080304" pitchFamily="49" charset="-128"/>
                <a:cs typeface="Arial" panose="020B0604020202020204" pitchFamily="34" charset="0"/>
              </a:rPr>
              <a:t>, aligned to the Disaster Risk Management Policy and Strategic Plan, and endorsed by the Ministerial Cabinet in DRM (October). </a:t>
            </a:r>
          </a:p>
          <a:p>
            <a:pPr marL="742950" lvl="1" indent="-285750">
              <a:lnSpc>
                <a:spcPct val="107000"/>
              </a:lnSpc>
              <a:buFont typeface="Courier New" panose="02070309020205020404" pitchFamily="49" charset="0"/>
              <a:buChar char="o"/>
            </a:pPr>
            <a:r>
              <a:rPr lang="en-US" sz="1800">
                <a:effectLst/>
                <a:ea typeface="MS Mincho" panose="02020609040205080304" pitchFamily="49" charset="-128"/>
                <a:cs typeface="Arial" panose="020B0604020202020204" pitchFamily="34" charset="0"/>
              </a:rPr>
              <a:t>In </a:t>
            </a:r>
            <a:r>
              <a:rPr lang="en-US" sz="1800" b="1">
                <a:solidFill>
                  <a:schemeClr val="accent2"/>
                </a:solidFill>
                <a:effectLst/>
                <a:ea typeface="MS Mincho" panose="02020609040205080304" pitchFamily="49" charset="-128"/>
                <a:cs typeface="Arial" panose="020B0604020202020204" pitchFamily="34" charset="0"/>
              </a:rPr>
              <a:t>Costa Rica</a:t>
            </a:r>
            <a:r>
              <a:rPr lang="en-US" sz="1800">
                <a:effectLst/>
                <a:ea typeface="MS Mincho" panose="02020609040205080304" pitchFamily="49" charset="-128"/>
                <a:cs typeface="Arial" panose="020B0604020202020204" pitchFamily="34" charset="0"/>
              </a:rPr>
              <a:t>, a </a:t>
            </a:r>
            <a:r>
              <a:rPr lang="en-US" sz="1800" b="1">
                <a:effectLst/>
                <a:ea typeface="MS Mincho" panose="02020609040205080304" pitchFamily="49" charset="-128"/>
                <a:cs typeface="Arial" panose="020B0604020202020204" pitchFamily="34" charset="0"/>
              </a:rPr>
              <a:t>draft proposal has been prepared</a:t>
            </a:r>
            <a:r>
              <a:rPr lang="en-US" sz="1800">
                <a:effectLst/>
                <a:ea typeface="MS Mincho" panose="02020609040205080304" pitchFamily="49" charset="-128"/>
                <a:cs typeface="Arial" panose="020B0604020202020204" pitchFamily="34" charset="0"/>
              </a:rPr>
              <a:t> in coordination with the DRM National System and the Recovery Management Committee. In November, this proposal was validated at the National DRM Forum.  </a:t>
            </a:r>
          </a:p>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March, the LAC DRT </a:t>
            </a:r>
            <a:r>
              <a:rPr lang="en-US" sz="1800" b="1">
                <a:effectLst/>
                <a:ea typeface="MS Mincho" panose="02020609040205080304" pitchFamily="49" charset="-128"/>
                <a:cs typeface="Arial" panose="020B0604020202020204" pitchFamily="34" charset="0"/>
              </a:rPr>
              <a:t>developed a PDNA and DRF training</a:t>
            </a:r>
            <a:r>
              <a:rPr lang="en-US" sz="1800">
                <a:effectLst/>
                <a:ea typeface="MS Mincho" panose="02020609040205080304" pitchFamily="49" charset="-128"/>
                <a:cs typeface="Arial" panose="020B0604020202020204" pitchFamily="34" charset="0"/>
              </a:rPr>
              <a:t> in the </a:t>
            </a:r>
            <a:r>
              <a:rPr lang="en-US" sz="1800" b="1">
                <a:solidFill>
                  <a:schemeClr val="accent2"/>
                </a:solidFill>
                <a:effectLst/>
                <a:ea typeface="MS Mincho" panose="02020609040205080304" pitchFamily="49" charset="-128"/>
                <a:cs typeface="Arial" panose="020B0604020202020204" pitchFamily="34" charset="0"/>
              </a:rPr>
              <a:t>Caribbean</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attended by multi-sectoral Government representatives from nine countries. As a result, the LAC DRT </a:t>
            </a:r>
            <a:r>
              <a:rPr lang="en-US" sz="1800" b="1">
                <a:effectLst/>
                <a:ea typeface="MS Mincho" panose="02020609040205080304" pitchFamily="49" charset="-128"/>
                <a:cs typeface="Arial" panose="020B0604020202020204" pitchFamily="34" charset="0"/>
              </a:rPr>
              <a:t>delivered three national PDNA trainings</a:t>
            </a:r>
            <a:r>
              <a:rPr lang="en-US" sz="1800">
                <a:effectLst/>
                <a:ea typeface="MS Mincho" panose="02020609040205080304" pitchFamily="49" charset="-128"/>
                <a:cs typeface="Arial" panose="020B0604020202020204" pitchFamily="34" charset="0"/>
              </a:rPr>
              <a:t> in </a:t>
            </a:r>
            <a:r>
              <a:rPr lang="en-US" sz="1800" b="1">
                <a:solidFill>
                  <a:schemeClr val="accent2"/>
                </a:solidFill>
                <a:effectLst/>
                <a:ea typeface="MS Mincho" panose="02020609040205080304" pitchFamily="49" charset="-128"/>
                <a:cs typeface="Arial" panose="020B0604020202020204" pitchFamily="34" charset="0"/>
              </a:rPr>
              <a:t>Belize</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(June), </a:t>
            </a:r>
            <a:r>
              <a:rPr lang="en-US" sz="1800" b="1">
                <a:solidFill>
                  <a:schemeClr val="accent2"/>
                </a:solidFill>
                <a:effectLst/>
                <a:ea typeface="MS Mincho" panose="02020609040205080304" pitchFamily="49" charset="-128"/>
                <a:cs typeface="Arial" panose="020B0604020202020204" pitchFamily="34" charset="0"/>
              </a:rPr>
              <a:t>Antigua &amp; Barbuda </a:t>
            </a:r>
            <a:r>
              <a:rPr lang="en-US" sz="1800">
                <a:effectLst/>
                <a:ea typeface="MS Mincho" panose="02020609040205080304" pitchFamily="49" charset="-128"/>
                <a:cs typeface="Arial" panose="020B0604020202020204" pitchFamily="34" charset="0"/>
              </a:rPr>
              <a:t>(September), and </a:t>
            </a:r>
            <a:r>
              <a:rPr lang="en-US" sz="1800" b="1">
                <a:solidFill>
                  <a:schemeClr val="accent2"/>
                </a:solidFill>
                <a:effectLst/>
                <a:ea typeface="MS Mincho" panose="02020609040205080304" pitchFamily="49" charset="-128"/>
                <a:cs typeface="Arial" panose="020B0604020202020204" pitchFamily="34" charset="0"/>
              </a:rPr>
              <a:t>Suriname</a:t>
            </a:r>
            <a:r>
              <a:rPr lang="en-US" sz="1800">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(September).</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From September to November, in coordination with the Central American Institute of Public Administration, the LAC DRT </a:t>
            </a:r>
            <a:r>
              <a:rPr lang="en-US" sz="1800" b="1">
                <a:effectLst/>
                <a:ea typeface="MS Mincho" panose="02020609040205080304" pitchFamily="49" charset="-128"/>
                <a:cs typeface="Arial" panose="020B0604020202020204" pitchFamily="34" charset="0"/>
              </a:rPr>
              <a:t>implemented an online specialization programme in sustainable recovery</a:t>
            </a:r>
            <a:r>
              <a:rPr lang="en-US" sz="1800">
                <a:effectLst/>
                <a:ea typeface="MS Mincho" panose="02020609040205080304" pitchFamily="49" charset="-128"/>
                <a:cs typeface="Arial" panose="020B0604020202020204" pitchFamily="34" charset="0"/>
              </a:rPr>
              <a:t> and </a:t>
            </a:r>
            <a:r>
              <a:rPr lang="en-US" sz="1800" b="1">
                <a:effectLst/>
                <a:ea typeface="MS Mincho" panose="02020609040205080304" pitchFamily="49" charset="-128"/>
                <a:cs typeface="Arial" panose="020B0604020202020204" pitchFamily="34" charset="0"/>
              </a:rPr>
              <a:t>trained 52 government officials</a:t>
            </a:r>
            <a:r>
              <a:rPr lang="en-US" sz="1800">
                <a:effectLst/>
                <a:ea typeface="MS Mincho" panose="02020609040205080304" pitchFamily="49" charset="-128"/>
                <a:cs typeface="Arial" panose="020B0604020202020204" pitchFamily="34" charset="0"/>
              </a:rPr>
              <a:t> from </a:t>
            </a:r>
            <a:r>
              <a:rPr lang="en-US" sz="1800" b="1">
                <a:solidFill>
                  <a:schemeClr val="accent2"/>
                </a:solidFill>
                <a:effectLst/>
                <a:ea typeface="MS Mincho" panose="02020609040205080304" pitchFamily="49" charset="-128"/>
                <a:cs typeface="Arial" panose="020B0604020202020204" pitchFamily="34" charset="0"/>
              </a:rPr>
              <a:t>seven countries </a:t>
            </a:r>
            <a:r>
              <a:rPr lang="en-US" sz="1800">
                <a:effectLst/>
                <a:ea typeface="MS Mincho" panose="02020609040205080304" pitchFamily="49" charset="-128"/>
                <a:cs typeface="Arial" panose="020B0604020202020204" pitchFamily="34" charset="0"/>
              </a:rPr>
              <a:t>in PDNA and disaster recovery frameworks. The best participants consolidated their knowledge and formed a regional PDNA team.</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US" b="1">
                <a:solidFill>
                  <a:schemeClr val="accent2"/>
                </a:solidFill>
              </a:rPr>
              <a:t>LATIN AMERICA AND THE CARIBBEAN</a:t>
            </a:r>
          </a:p>
        </p:txBody>
      </p:sp>
    </p:spTree>
    <p:extLst>
      <p:ext uri="{BB962C8B-B14F-4D97-AF65-F5344CB8AC3E}">
        <p14:creationId xmlns:p14="http://schemas.microsoft.com/office/powerpoint/2010/main" val="208036564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83841" y="1987421"/>
            <a:ext cx="5693975" cy="969963"/>
          </a:xfrm>
        </p:spPr>
        <p:txBody>
          <a:bodyPr>
            <a:normAutofit fontScale="90000"/>
          </a:bodyPr>
          <a:lstStyle/>
          <a:p>
            <a:r>
              <a:rPr lang="en-GB">
                <a:latin typeface="Tw Cen MT" panose="020B0602020104020603" pitchFamily="34" charset="0"/>
              </a:rPr>
              <a:t>4. Early Warning, Preparedness &amp; Anticipation</a:t>
            </a:r>
            <a:endParaRPr lang="en-US">
              <a:latin typeface="Tw Cen MT" panose="020B0602020104020603" pitchFamily="34" charset="0"/>
            </a:endParaRPr>
          </a:p>
        </p:txBody>
      </p:sp>
      <p:pic>
        <p:nvPicPr>
          <p:cNvPr id="6" name="Picture Placeholder 5" descr="A group of children holding books on their heads&#10;&#10;Description automatically generated">
            <a:extLst>
              <a:ext uri="{FF2B5EF4-FFF2-40B4-BE49-F238E27FC236}">
                <a16:creationId xmlns:a16="http://schemas.microsoft.com/office/drawing/2014/main" id="{76A5FDEE-5004-196D-C148-7E64C0D6656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1377" r="21377"/>
          <a:stretch/>
        </p:blipFill>
        <p:spPr/>
      </p:pic>
      <p:sp>
        <p:nvSpPr>
          <p:cNvPr id="5" name="TextBox 4">
            <a:extLst>
              <a:ext uri="{FF2B5EF4-FFF2-40B4-BE49-F238E27FC236}">
                <a16:creationId xmlns:a16="http://schemas.microsoft.com/office/drawing/2014/main" id="{66A873A2-0E12-F797-06BF-4F236B4ECB09}"/>
              </a:ext>
            </a:extLst>
          </p:cNvPr>
          <p:cNvSpPr txBox="1"/>
          <p:nvPr/>
        </p:nvSpPr>
        <p:spPr>
          <a:xfrm>
            <a:off x="6283841" y="2957384"/>
            <a:ext cx="5015732" cy="224676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Multi-hazard EWS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Preparedness Planning </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Community-based EWP </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Innovation, technology and digital solutions</a:t>
            </a:r>
          </a:p>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Anticipatory action</a:t>
            </a:r>
          </a:p>
        </p:txBody>
      </p:sp>
    </p:spTree>
    <p:extLst>
      <p:ext uri="{BB962C8B-B14F-4D97-AF65-F5344CB8AC3E}">
        <p14:creationId xmlns:p14="http://schemas.microsoft.com/office/powerpoint/2010/main" val="369088693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08E3998-1802-F23A-92E3-2344656B7281}"/>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28</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600">
                <a:effectLst/>
                <a:ea typeface="MS Mincho" panose="02020609040205080304" pitchFamily="49" charset="-128"/>
                <a:cs typeface="Arial" panose="020B0604020202020204" pitchFamily="34" charset="0"/>
              </a:rPr>
              <a:t>The</a:t>
            </a:r>
            <a:r>
              <a:rPr lang="en-US" sz="1600" b="1">
                <a:effectLst/>
                <a:ea typeface="MS Mincho" panose="02020609040205080304" pitchFamily="49" charset="-128"/>
                <a:cs typeface="Arial" panose="020B0604020202020204" pitchFamily="34" charset="0"/>
              </a:rPr>
              <a:t> </a:t>
            </a:r>
            <a:r>
              <a:rPr lang="en-US" sz="1600" b="1" u="sng">
                <a:solidFill>
                  <a:srgbClr val="0563C1"/>
                </a:solidFill>
                <a:effectLst/>
                <a:ea typeface="MS Mincho" panose="02020609040205080304" pitchFamily="49" charset="-128"/>
                <a:cs typeface="Arial" panose="020B0604020202020204" pitchFamily="34" charset="0"/>
                <a:hlinkClick r:id="rId2"/>
              </a:rPr>
              <a:t>UNDP Preparedness Toolkit</a:t>
            </a:r>
            <a:r>
              <a:rPr lang="en-US" sz="1600">
                <a:effectLst/>
                <a:ea typeface="MS Mincho" panose="02020609040205080304" pitchFamily="49" charset="-128"/>
                <a:cs typeface="Arial" panose="020B0604020202020204" pitchFamily="34" charset="0"/>
              </a:rPr>
              <a:t>, an interactive platform to better anticipate and prepare for uncertainty, risk, and crisis, </a:t>
            </a:r>
            <a:r>
              <a:rPr lang="en-US" sz="1600" b="1">
                <a:effectLst/>
                <a:ea typeface="MS Mincho" panose="02020609040205080304" pitchFamily="49" charset="-128"/>
                <a:cs typeface="Arial" panose="020B0604020202020204" pitchFamily="34" charset="0"/>
              </a:rPr>
              <a:t>has been completed and launched</a:t>
            </a:r>
            <a:r>
              <a:rPr lang="en-US" sz="1600">
                <a:effectLst/>
                <a:ea typeface="MS Mincho" panose="02020609040205080304" pitchFamily="49" charset="-128"/>
                <a:cs typeface="Arial" panose="020B0604020202020204" pitchFamily="34" charset="0"/>
              </a:rPr>
              <a:t>. The Toolkit is an enabler for UNDP to support countries to enhance their institutional, strategic, and operational capabilities for preparedness and anticipation, improve the speed and efficiency of UNDP’s programmatic solutions, and apply foresight to inform its development work.</a:t>
            </a:r>
          </a:p>
          <a:p>
            <a:pPr marL="342900" lvl="0" indent="-342900">
              <a:lnSpc>
                <a:spcPct val="107000"/>
              </a:lnSpc>
              <a:buFont typeface="Symbol" panose="05050102010706020507" pitchFamily="18" charset="2"/>
              <a:buChar char=""/>
            </a:pPr>
            <a:r>
              <a:rPr lang="en-US" sz="1600">
                <a:effectLst/>
                <a:ea typeface="MS Mincho" panose="02020609040205080304" pitchFamily="49" charset="-128"/>
                <a:cs typeface="Arial" panose="020B0604020202020204" pitchFamily="34" charset="0"/>
              </a:rPr>
              <a:t>The global DRT </a:t>
            </a:r>
            <a:r>
              <a:rPr lang="en-US" sz="1600" b="1">
                <a:effectLst/>
                <a:ea typeface="MS Mincho" panose="02020609040205080304" pitchFamily="49" charset="-128"/>
                <a:cs typeface="Arial" panose="020B0604020202020204" pitchFamily="34" charset="0"/>
              </a:rPr>
              <a:t>developed a practice note “</a:t>
            </a:r>
            <a:r>
              <a:rPr lang="en-US" sz="1600" b="1" u="sng">
                <a:solidFill>
                  <a:srgbClr val="0563C1"/>
                </a:solidFill>
                <a:effectLst/>
                <a:ea typeface="MS Mincho" panose="02020609040205080304" pitchFamily="49" charset="-128"/>
                <a:cs typeface="Arial" panose="020B0604020202020204" pitchFamily="34" charset="0"/>
                <a:hlinkClick r:id="rId3"/>
              </a:rPr>
              <a:t>Getting Ahead of the Crisis Curve: UNDP’s Approach to Early Warning and Preparedness</a:t>
            </a:r>
            <a:r>
              <a:rPr lang="en-US" sz="1600" b="1">
                <a:effectLst/>
                <a:ea typeface="MS Mincho" panose="02020609040205080304" pitchFamily="49" charset="-128"/>
                <a:cs typeface="Arial" panose="020B0604020202020204" pitchFamily="34" charset="0"/>
              </a:rPr>
              <a:t>”</a:t>
            </a:r>
            <a:r>
              <a:rPr lang="en-US" sz="1600">
                <a:effectLst/>
                <a:ea typeface="MS Mincho" panose="02020609040205080304" pitchFamily="49" charset="-128"/>
                <a:cs typeface="Arial" panose="020B0604020202020204" pitchFamily="34" charset="0"/>
              </a:rPr>
              <a:t> drawing insights from UNDP country, regional, and global teams (CPPRI, CPET, BPPS/NCE). It provides key enablers and principles that can lead down a path of long-term sustainability that can minimize the impacts of crises.</a:t>
            </a:r>
          </a:p>
          <a:p>
            <a:pPr marL="342900" lvl="0" indent="-342900">
              <a:lnSpc>
                <a:spcPct val="107000"/>
              </a:lnSpc>
              <a:spcAft>
                <a:spcPts val="800"/>
              </a:spcAft>
              <a:buFont typeface="Symbol" panose="05050102010706020507" pitchFamily="18" charset="2"/>
              <a:buChar char=""/>
            </a:pPr>
            <a:r>
              <a:rPr lang="en-US" sz="1600">
                <a:effectLst/>
                <a:ea typeface="MS Mincho" panose="02020609040205080304" pitchFamily="49" charset="-128"/>
                <a:cs typeface="Arial" panose="020B0604020202020204" pitchFamily="34" charset="0"/>
              </a:rPr>
              <a:t>The global DRT in collaboration with UNDP’s Resilience Hub for Africa </a:t>
            </a:r>
            <a:r>
              <a:rPr lang="en-US" sz="1600" b="1">
                <a:effectLst/>
                <a:ea typeface="MS Mincho" panose="02020609040205080304" pitchFamily="49" charset="-128"/>
                <a:cs typeface="Arial" panose="020B0604020202020204" pitchFamily="34" charset="0"/>
              </a:rPr>
              <a:t>undertook a joint research project titled “What if we could prevent the next famine in the </a:t>
            </a:r>
            <a:r>
              <a:rPr lang="en-US" sz="1600" b="1">
                <a:solidFill>
                  <a:schemeClr val="accent2"/>
                </a:solidFill>
                <a:effectLst/>
                <a:ea typeface="MS Mincho" panose="02020609040205080304" pitchFamily="49" charset="-128"/>
                <a:cs typeface="Arial" panose="020B0604020202020204" pitchFamily="34" charset="0"/>
              </a:rPr>
              <a:t>Horn of Africa</a:t>
            </a:r>
            <a:r>
              <a:rPr lang="en-US" sz="1600" b="1">
                <a:effectLst/>
                <a:ea typeface="MS Mincho" panose="02020609040205080304" pitchFamily="49" charset="-128"/>
                <a:cs typeface="Arial" panose="020B0604020202020204" pitchFamily="34" charset="0"/>
              </a:rPr>
              <a:t>?”</a:t>
            </a:r>
            <a:r>
              <a:rPr lang="en-US" sz="1600">
                <a:effectLst/>
                <a:ea typeface="MS Mincho" panose="02020609040205080304" pitchFamily="49" charset="-128"/>
                <a:cs typeface="Arial" panose="020B0604020202020204" pitchFamily="34" charset="0"/>
              </a:rPr>
              <a:t> The team developed an iterative approach, using hindsight, insight, and foresight to address drought-related food insecurity in the Horn of Africa. Over 50 participants from regional bodies, civil society, academia, and national governments were involved in the project. The outcome report "</a:t>
            </a:r>
            <a:r>
              <a:rPr lang="en-US" sz="1600" u="sng">
                <a:solidFill>
                  <a:srgbClr val="0563C1"/>
                </a:solidFill>
                <a:effectLst/>
                <a:ea typeface="MS Mincho" panose="02020609040205080304" pitchFamily="49" charset="-128"/>
                <a:cs typeface="Arial" panose="020B0604020202020204" pitchFamily="34" charset="0"/>
                <a:hlinkClick r:id="rId4"/>
              </a:rPr>
              <a:t>Beyond drought: Systems Thinking for Food Security in the Horn of Africa</a:t>
            </a:r>
            <a:r>
              <a:rPr lang="en-US" sz="1600">
                <a:effectLst/>
                <a:ea typeface="MS Mincho" panose="02020609040205080304" pitchFamily="49" charset="-128"/>
                <a:cs typeface="Arial" panose="020B0604020202020204" pitchFamily="34" charset="0"/>
              </a:rPr>
              <a:t>" presents the research findings, while a separate </a:t>
            </a:r>
            <a:r>
              <a:rPr lang="en-US" sz="1600" u="sng">
                <a:solidFill>
                  <a:srgbClr val="0563C1"/>
                </a:solidFill>
                <a:effectLst/>
                <a:ea typeface="MS Mincho" panose="02020609040205080304" pitchFamily="49" charset="-128"/>
                <a:cs typeface="Arial" panose="020B0604020202020204" pitchFamily="34" charset="0"/>
                <a:hlinkClick r:id="rId5"/>
              </a:rPr>
              <a:t>guidance note</a:t>
            </a:r>
            <a:r>
              <a:rPr lang="en-US" sz="1600">
                <a:effectLst/>
                <a:ea typeface="MS Mincho" panose="02020609040205080304" pitchFamily="49" charset="-128"/>
                <a:cs typeface="Arial" panose="020B0604020202020204" pitchFamily="34" charset="0"/>
              </a:rPr>
              <a:t> that explores the process the team used is also available.</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GLOBAL</a:t>
            </a:r>
            <a:endParaRPr lang="en-US" b="1">
              <a:solidFill>
                <a:schemeClr val="accent2"/>
              </a:solidFill>
            </a:endParaRPr>
          </a:p>
        </p:txBody>
      </p:sp>
    </p:spTree>
    <p:extLst>
      <p:ext uri="{BB962C8B-B14F-4D97-AF65-F5344CB8AC3E}">
        <p14:creationId xmlns:p14="http://schemas.microsoft.com/office/powerpoint/2010/main" val="12784661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CBBF82-884C-A306-2EBA-F6C44276B1A8}"/>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29</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600">
                <a:effectLst/>
                <a:ea typeface="MS Mincho" panose="02020609040205080304" pitchFamily="49" charset="-128"/>
                <a:cs typeface="Arial" panose="020B0604020202020204" pitchFamily="34" charset="0"/>
              </a:rPr>
              <a:t>In partnership with Italy, Sweden, and UNDRR, UNDP </a:t>
            </a:r>
            <a:r>
              <a:rPr lang="en-US" sz="1600" b="1">
                <a:effectLst/>
                <a:ea typeface="MS Mincho" panose="02020609040205080304" pitchFamily="49" charset="-128"/>
                <a:cs typeface="Arial" panose="020B0604020202020204" pitchFamily="34" charset="0"/>
              </a:rPr>
              <a:t>supported the AUC to publish “</a:t>
            </a:r>
            <a:r>
              <a:rPr lang="en-US" sz="1600" b="1" u="sng">
                <a:solidFill>
                  <a:srgbClr val="0563C1"/>
                </a:solidFill>
                <a:effectLst/>
                <a:ea typeface="MS Mincho" panose="02020609040205080304" pitchFamily="49" charset="-128"/>
                <a:cs typeface="Arial" panose="020B0604020202020204" pitchFamily="34" charset="0"/>
                <a:hlinkClick r:id="rId2"/>
              </a:rPr>
              <a:t>The Framework for Multi-Hazard Early Warning and Early Action System for Africa</a:t>
            </a:r>
            <a:r>
              <a:rPr lang="en-US" sz="1600" b="1">
                <a:effectLst/>
                <a:ea typeface="MS Mincho" panose="02020609040205080304" pitchFamily="49" charset="-128"/>
                <a:cs typeface="Arial" panose="020B0604020202020204" pitchFamily="34" charset="0"/>
              </a:rPr>
              <a:t>”</a:t>
            </a:r>
            <a:r>
              <a:rPr lang="en-US" sz="1600">
                <a:effectLst/>
                <a:ea typeface="MS Mincho" panose="02020609040205080304" pitchFamily="49" charset="-128"/>
                <a:cs typeface="Arial" panose="020B0604020202020204" pitchFamily="34" charset="0"/>
              </a:rPr>
              <a:t> (June), aiming to increase the availability of and access to multi-hazard early warning and disaster risk information.</a:t>
            </a:r>
          </a:p>
          <a:p>
            <a:pPr marL="342900" lvl="0" indent="-342900">
              <a:lnSpc>
                <a:spcPct val="107000"/>
              </a:lnSpc>
              <a:buFont typeface="Symbol" panose="05050102010706020507" pitchFamily="18" charset="2"/>
              <a:buChar char=""/>
            </a:pPr>
            <a:r>
              <a:rPr lang="en-US" sz="1600">
                <a:effectLst/>
                <a:ea typeface="MS Mincho" panose="02020609040205080304" pitchFamily="49" charset="-128"/>
                <a:cs typeface="Arial" panose="020B0604020202020204" pitchFamily="34" charset="0"/>
              </a:rPr>
              <a:t>UNDP and the AUC </a:t>
            </a:r>
            <a:r>
              <a:rPr lang="en-US" sz="1600" b="1">
                <a:effectLst/>
                <a:ea typeface="MS Mincho" panose="02020609040205080304" pitchFamily="49" charset="-128"/>
                <a:cs typeface="Arial" panose="020B0604020202020204" pitchFamily="34" charset="0"/>
              </a:rPr>
              <a:t>jointly developed the project document for “Strengthening capacities for operationalization of AMHEWAS to foster anticipatory action in </a:t>
            </a:r>
            <a:r>
              <a:rPr lang="en-US" sz="1600" b="1">
                <a:solidFill>
                  <a:schemeClr val="accent2"/>
                </a:solidFill>
                <a:effectLst/>
                <a:ea typeface="MS Mincho" panose="02020609040205080304" pitchFamily="49" charset="-128"/>
                <a:cs typeface="Arial" panose="020B0604020202020204" pitchFamily="34" charset="0"/>
              </a:rPr>
              <a:t>Africa</a:t>
            </a:r>
            <a:r>
              <a:rPr lang="en-US" sz="1600" b="1">
                <a:effectLst/>
                <a:ea typeface="MS Mincho" panose="02020609040205080304" pitchFamily="49" charset="-128"/>
                <a:cs typeface="Arial" panose="020B0604020202020204" pitchFamily="34" charset="0"/>
              </a:rPr>
              <a:t>”</a:t>
            </a:r>
            <a:r>
              <a:rPr lang="en-US" sz="1600">
                <a:effectLst/>
                <a:ea typeface="MS Mincho" panose="02020609040205080304" pitchFamily="49" charset="-128"/>
                <a:cs typeface="Arial" panose="020B0604020202020204" pitchFamily="34" charset="0"/>
              </a:rPr>
              <a:t>. The project aims to strengthen capacities of existing situation rooms and establish interoperable situation rooms in the regional economic communities and AU Member States to increase availability and access to early warning and risk information for early action.</a:t>
            </a:r>
          </a:p>
          <a:p>
            <a:pPr marL="342900" lvl="0" indent="-342900">
              <a:lnSpc>
                <a:spcPct val="107000"/>
              </a:lnSpc>
              <a:spcAft>
                <a:spcPts val="800"/>
              </a:spcAft>
              <a:buFont typeface="Symbol" panose="05050102010706020507" pitchFamily="18" charset="2"/>
              <a:buChar char=""/>
            </a:pPr>
            <a:r>
              <a:rPr lang="en-US" sz="1600">
                <a:effectLst/>
                <a:ea typeface="MS Mincho" panose="02020609040205080304" pitchFamily="49" charset="-128"/>
                <a:cs typeface="Arial" panose="020B0604020202020204" pitchFamily="34" charset="0"/>
              </a:rPr>
              <a:t>The Africa DRT supported UNDP </a:t>
            </a:r>
            <a:r>
              <a:rPr lang="en-US" sz="1600" b="1">
                <a:solidFill>
                  <a:schemeClr val="accent2"/>
                </a:solidFill>
                <a:effectLst/>
                <a:ea typeface="MS Mincho" panose="02020609040205080304" pitchFamily="49" charset="-128"/>
                <a:cs typeface="Arial" panose="020B0604020202020204" pitchFamily="34" charset="0"/>
              </a:rPr>
              <a:t>Madagascar</a:t>
            </a:r>
            <a:r>
              <a:rPr lang="en-US" sz="1600">
                <a:solidFill>
                  <a:srgbClr val="FD9D24"/>
                </a:solidFill>
                <a:effectLst/>
                <a:ea typeface="MS Mincho" panose="02020609040205080304" pitchFamily="49" charset="-128"/>
                <a:cs typeface="Arial" panose="020B0604020202020204" pitchFamily="34" charset="0"/>
              </a:rPr>
              <a:t> </a:t>
            </a:r>
            <a:r>
              <a:rPr lang="en-US" sz="1600">
                <a:effectLst/>
                <a:ea typeface="MS Mincho" panose="02020609040205080304" pitchFamily="49" charset="-128"/>
                <a:cs typeface="Arial" panose="020B0604020202020204" pitchFamily="34" charset="0"/>
              </a:rPr>
              <a:t>in </a:t>
            </a:r>
            <a:r>
              <a:rPr lang="en-US" sz="1600" b="1">
                <a:effectLst/>
                <a:ea typeface="MS Mincho" panose="02020609040205080304" pitchFamily="49" charset="-128"/>
                <a:cs typeface="Arial" panose="020B0604020202020204" pitchFamily="34" charset="0"/>
              </a:rPr>
              <a:t>implementing a drought early warning system (EWS) and anticipatory action project</a:t>
            </a:r>
            <a:r>
              <a:rPr lang="en-US" sz="1600">
                <a:effectLst/>
                <a:ea typeface="MS Mincho" panose="02020609040205080304" pitchFamily="49" charset="-128"/>
                <a:cs typeface="Arial" panose="020B0604020202020204" pitchFamily="34" charset="0"/>
              </a:rPr>
              <a:t> financed by ECHO and led by UNDP with UNICEF, WFP, and FAO as partners. In June, the team completed an initial mapping of existing EWS. Ongoing activities include the assessment of existing sectoral and thematic EWS and Information Systems (including interoperability), the set-up of a harmonized drought risk profile using the INFORM Risk sub-national model, and the development of an integrated EWS that aggregates existing relevant EWS for a multi-sectoral perspective for improved early warnings that trigger early and anticipatory actions.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AFRICA</a:t>
            </a:r>
            <a:endParaRPr lang="en-US" b="1">
              <a:solidFill>
                <a:schemeClr val="accent2"/>
              </a:solidFill>
            </a:endParaRPr>
          </a:p>
        </p:txBody>
      </p:sp>
    </p:spTree>
    <p:extLst>
      <p:ext uri="{BB962C8B-B14F-4D97-AF65-F5344CB8AC3E}">
        <p14:creationId xmlns:p14="http://schemas.microsoft.com/office/powerpoint/2010/main" val="347699828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0CC8B-97BF-4BD9-8D31-4B7BF216E5B4}"/>
              </a:ext>
            </a:extLst>
          </p:cNvPr>
          <p:cNvSpPr>
            <a:spLocks noGrp="1"/>
          </p:cNvSpPr>
          <p:nvPr>
            <p:ph idx="1"/>
          </p:nvPr>
        </p:nvSpPr>
        <p:spPr>
          <a:xfrm>
            <a:off x="531378" y="2332653"/>
            <a:ext cx="6270638" cy="3822537"/>
          </a:xfrm>
        </p:spPr>
        <p:txBody>
          <a:bodyPr vert="horz" lIns="91440" tIns="45720" rIns="91440" bIns="45720" rtlCol="0">
            <a:normAutofit/>
          </a:bodyPr>
          <a:lstStyle/>
          <a:p>
            <a:pPr marL="396875" indent="-396875">
              <a:spcBef>
                <a:spcPts val="0"/>
              </a:spcBef>
              <a:spcAft>
                <a:spcPts val="600"/>
              </a:spcAft>
              <a:buFont typeface="Wingdings" panose="05000000000000000000" pitchFamily="2" charset="2"/>
              <a:buChar char="§"/>
            </a:pPr>
            <a:endParaRPr lang="en-US" sz="1800"/>
          </a:p>
          <a:p>
            <a:pPr>
              <a:spcBef>
                <a:spcPts val="0"/>
              </a:spcBef>
              <a:spcAft>
                <a:spcPts val="1200"/>
              </a:spcAft>
            </a:pPr>
            <a:r>
              <a:rPr lang="en-US" sz="1800"/>
              <a:t>Lead UN agency in DRR and recovery</a:t>
            </a:r>
            <a:endParaRPr lang="en-GB" sz="1800"/>
          </a:p>
          <a:p>
            <a:pPr lvl="1">
              <a:spcBef>
                <a:spcPts val="0"/>
              </a:spcBef>
              <a:spcAft>
                <a:spcPts val="1200"/>
              </a:spcAft>
              <a:buFont typeface="Courier New" panose="02070309020205020404" pitchFamily="49" charset="0"/>
              <a:buChar char="o"/>
            </a:pPr>
            <a:r>
              <a:rPr lang="en-US" sz="1800"/>
              <a:t>UNDP is among the top four UN agencies reporting UN resources dedicated to DRR</a:t>
            </a:r>
          </a:p>
          <a:p>
            <a:pPr>
              <a:spcBef>
                <a:spcPts val="0"/>
              </a:spcBef>
              <a:spcAft>
                <a:spcPts val="1200"/>
              </a:spcAft>
            </a:pPr>
            <a:r>
              <a:rPr lang="en-GB" sz="1800"/>
              <a:t>Comprehensive UNDP Approach to Risk-Informed Development (RID) that spans different risk management practices, including DRR, CCA, conflict, prevention, health risk, environmental risk etc.</a:t>
            </a:r>
          </a:p>
          <a:p>
            <a:pPr>
              <a:spcBef>
                <a:spcPts val="0"/>
              </a:spcBef>
              <a:spcAft>
                <a:spcPts val="1200"/>
              </a:spcAft>
            </a:pPr>
            <a:r>
              <a:rPr lang="en-US" sz="1800"/>
              <a:t>Unique role in Post Disaster Needs Assessments (PDNA) and recovery programming  </a:t>
            </a:r>
          </a:p>
          <a:p>
            <a:pPr>
              <a:spcBef>
                <a:spcPts val="0"/>
              </a:spcBef>
              <a:spcAft>
                <a:spcPts val="1200"/>
              </a:spcAft>
            </a:pPr>
            <a:r>
              <a:rPr lang="en-US" sz="1800"/>
              <a:t>Transformative role in UN reform through joint assessments &amp; planning (CADRI) </a:t>
            </a:r>
          </a:p>
        </p:txBody>
      </p:sp>
      <p:sp>
        <p:nvSpPr>
          <p:cNvPr id="29" name="Text Placeholder 2">
            <a:extLst>
              <a:ext uri="{FF2B5EF4-FFF2-40B4-BE49-F238E27FC236}">
                <a16:creationId xmlns:a16="http://schemas.microsoft.com/office/drawing/2014/main" id="{29B581DD-027D-CAE6-905A-C891EE9D9A07}"/>
              </a:ext>
            </a:extLst>
          </p:cNvPr>
          <p:cNvSpPr>
            <a:spLocks noGrp="1"/>
          </p:cNvSpPr>
          <p:nvPr>
            <p:ph type="body" sz="quarter" idx="13"/>
          </p:nvPr>
        </p:nvSpPr>
        <p:spPr>
          <a:xfrm>
            <a:off x="531378" y="1952260"/>
            <a:ext cx="7342631" cy="380393"/>
          </a:xfrm>
        </p:spPr>
        <p:txBody>
          <a:bodyPr lIns="91440" tIns="45720" rIns="91440" bIns="45720" anchor="t"/>
          <a:lstStyle/>
          <a:p>
            <a:r>
              <a:rPr lang="en-US" b="1">
                <a:latin typeface="Tw Cen MT"/>
              </a:rPr>
              <a:t>In DRR and Recovery</a:t>
            </a:r>
          </a:p>
        </p:txBody>
      </p:sp>
      <p:sp>
        <p:nvSpPr>
          <p:cNvPr id="2" name="Title 1">
            <a:extLst>
              <a:ext uri="{FF2B5EF4-FFF2-40B4-BE49-F238E27FC236}">
                <a16:creationId xmlns:a16="http://schemas.microsoft.com/office/drawing/2014/main" id="{65333E1B-B7C4-4F50-B5DD-8B1B62781E95}"/>
              </a:ext>
            </a:extLst>
          </p:cNvPr>
          <p:cNvSpPr>
            <a:spLocks noGrp="1"/>
          </p:cNvSpPr>
          <p:nvPr>
            <p:ph type="title"/>
          </p:nvPr>
        </p:nvSpPr>
        <p:spPr>
          <a:xfrm>
            <a:off x="531378" y="1308484"/>
            <a:ext cx="7342622" cy="608895"/>
          </a:xfrm>
        </p:spPr>
        <p:txBody>
          <a:bodyPr anchor="b">
            <a:normAutofit/>
          </a:bodyPr>
          <a:lstStyle/>
          <a:p>
            <a:r>
              <a:rPr lang="en-US" sz="4100" u="none"/>
              <a:t>UNDP Added Value </a:t>
            </a:r>
            <a:endParaRPr lang="en-US" sz="4100"/>
          </a:p>
        </p:txBody>
      </p:sp>
      <p:pic>
        <p:nvPicPr>
          <p:cNvPr id="5" name="Picture 4">
            <a:extLst>
              <a:ext uri="{FF2B5EF4-FFF2-40B4-BE49-F238E27FC236}">
                <a16:creationId xmlns:a16="http://schemas.microsoft.com/office/drawing/2014/main" id="{AE79ABC2-9191-46F8-A970-4659D322EC89}"/>
              </a:ext>
            </a:extLst>
          </p:cNvPr>
          <p:cNvPicPr>
            <a:picLocks noChangeAspect="1"/>
          </p:cNvPicPr>
          <p:nvPr/>
        </p:nvPicPr>
        <p:blipFill rotWithShape="1">
          <a:blip r:embed="rId3">
            <a:extLst>
              <a:ext uri="{28A0092B-C50C-407E-A947-70E740481C1C}">
                <a14:useLocalDpi xmlns:a14="http://schemas.microsoft.com/office/drawing/2010/main" val="0"/>
              </a:ext>
            </a:extLst>
          </a:blip>
          <a:srcRect l="22862" r="22863" b="1"/>
          <a:stretch/>
        </p:blipFill>
        <p:spPr>
          <a:xfrm>
            <a:off x="6604000" y="10"/>
            <a:ext cx="5588000" cy="687223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4" name="Footer Placeholder 3">
            <a:extLst>
              <a:ext uri="{FF2B5EF4-FFF2-40B4-BE49-F238E27FC236}">
                <a16:creationId xmlns:a16="http://schemas.microsoft.com/office/drawing/2014/main" id="{55E65E58-C052-3A9C-0B06-C0CE35A5E6D5}"/>
              </a:ext>
            </a:extLst>
          </p:cNvPr>
          <p:cNvSpPr>
            <a:spLocks noGrp="1"/>
          </p:cNvSpPr>
          <p:nvPr>
            <p:ph type="ftr" sz="quarter" idx="14"/>
          </p:nvPr>
        </p:nvSpPr>
        <p:spPr>
          <a:xfrm>
            <a:off x="338530" y="6356350"/>
            <a:ext cx="4114800" cy="365125"/>
          </a:xfrm>
        </p:spPr>
        <p:txBody>
          <a:bodyPr anchor="ctr">
            <a:normAutofit/>
          </a:bodyPr>
          <a:lstStyle/>
          <a:p>
            <a:pPr>
              <a:spcAft>
                <a:spcPts val="600"/>
              </a:spcAft>
            </a:pPr>
            <a:r>
              <a:rPr lang="en-US" noProof="0"/>
              <a:t>UNDP Crisis Bureau - DRT</a:t>
            </a:r>
          </a:p>
        </p:txBody>
      </p:sp>
      <p:sp>
        <p:nvSpPr>
          <p:cNvPr id="13" name="Slide Number Placeholder 2">
            <a:extLst>
              <a:ext uri="{FF2B5EF4-FFF2-40B4-BE49-F238E27FC236}">
                <a16:creationId xmlns:a16="http://schemas.microsoft.com/office/drawing/2014/main" id="{A73A5DD8-9F6D-7C8A-60C1-EF6EBBDFF7CE}"/>
              </a:ext>
            </a:extLst>
          </p:cNvPr>
          <p:cNvSpPr>
            <a:spLocks noGrp="1"/>
          </p:cNvSpPr>
          <p:nvPr>
            <p:ph type="sldNum" sz="quarter" idx="15"/>
          </p:nvPr>
        </p:nvSpPr>
        <p:spPr>
          <a:xfrm>
            <a:off x="11146971" y="6356350"/>
            <a:ext cx="740227" cy="365125"/>
          </a:xfrm>
        </p:spPr>
        <p:txBody>
          <a:bodyPr anchor="ctr">
            <a:normAutofit/>
          </a:bodyPr>
          <a:lstStyle/>
          <a:p>
            <a:pPr>
              <a:spcAft>
                <a:spcPts val="600"/>
              </a:spcAft>
            </a:pPr>
            <a:fld id="{8699F50C-BE38-4BD0-BA84-9B090E1F2B9B}" type="slidenum">
              <a:rPr lang="en-US" noProof="0" smtClean="0"/>
              <a:pPr>
                <a:spcAft>
                  <a:spcPts val="600"/>
                </a:spcAft>
              </a:pPr>
              <a:t>3</a:t>
            </a:fld>
            <a:endParaRPr lang="en-US" noProof="0"/>
          </a:p>
        </p:txBody>
      </p:sp>
    </p:spTree>
    <p:extLst>
      <p:ext uri="{BB962C8B-B14F-4D97-AF65-F5344CB8AC3E}">
        <p14:creationId xmlns:p14="http://schemas.microsoft.com/office/powerpoint/2010/main" val="120609476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43AA4B-C77C-99F0-6C1F-B35C7067F4E7}"/>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30</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The Arab States DRT collaborated with UNDP </a:t>
            </a:r>
            <a:r>
              <a:rPr lang="en-US" sz="2000" b="1">
                <a:solidFill>
                  <a:schemeClr val="accent2"/>
                </a:solidFill>
                <a:effectLst/>
                <a:ea typeface="MS Mincho" panose="02020609040205080304" pitchFamily="49" charset="-128"/>
                <a:cs typeface="Arial" panose="020B0604020202020204" pitchFamily="34" charset="0"/>
              </a:rPr>
              <a:t>Somalia</a:t>
            </a:r>
            <a:r>
              <a:rPr lang="en-US" sz="2000">
                <a:solidFill>
                  <a:srgbClr val="FD9D24"/>
                </a:solidFill>
                <a:effectLst/>
                <a:ea typeface="MS Mincho" panose="02020609040205080304" pitchFamily="49" charset="-128"/>
                <a:cs typeface="Arial" panose="020B0604020202020204" pitchFamily="34" charset="0"/>
              </a:rPr>
              <a:t> </a:t>
            </a:r>
            <a:r>
              <a:rPr lang="en-US" sz="2000">
                <a:effectLst/>
                <a:ea typeface="MS Mincho" panose="02020609040205080304" pitchFamily="49" charset="-128"/>
                <a:cs typeface="Arial" panose="020B0604020202020204" pitchFamily="34" charset="0"/>
              </a:rPr>
              <a:t>to </a:t>
            </a:r>
            <a:r>
              <a:rPr lang="en-US" sz="2000" b="1">
                <a:effectLst/>
                <a:ea typeface="MS Mincho" panose="02020609040205080304" pitchFamily="49" charset="-128"/>
                <a:cs typeface="Arial" panose="020B0604020202020204" pitchFamily="34" charset="0"/>
              </a:rPr>
              <a:t>develop supporting documents and concept notes for the Early Warning For All (EW4All) Initiative</a:t>
            </a:r>
            <a:r>
              <a:rPr lang="en-US" sz="2000">
                <a:effectLst/>
                <a:ea typeface="MS Mincho" panose="02020609040205080304" pitchFamily="49" charset="-128"/>
                <a:cs typeface="Arial" panose="020B0604020202020204" pitchFamily="34" charset="0"/>
              </a:rPr>
              <a:t> financed by the GCF and led by UNDP with WMO, UNDRR, among other important partners. The Arab States DRT </a:t>
            </a:r>
            <a:r>
              <a:rPr lang="en-US" sz="2000" b="1">
                <a:effectLst/>
                <a:ea typeface="MS Mincho" panose="02020609040205080304" pitchFamily="49" charset="-128"/>
                <a:cs typeface="Arial" panose="020B0604020202020204" pitchFamily="34" charset="0"/>
              </a:rPr>
              <a:t>completed an initial mapping of existing EWS</a:t>
            </a:r>
            <a:r>
              <a:rPr lang="en-US" sz="2000">
                <a:effectLst/>
                <a:ea typeface="MS Mincho" panose="02020609040205080304" pitchFamily="49" charset="-128"/>
                <a:cs typeface="Arial" panose="020B0604020202020204" pitchFamily="34" charset="0"/>
              </a:rPr>
              <a:t> in Somalia, along with a workshop with the Somalian government. Activities are ongoing to assess the existing sectoral and thematic EWS and information, with the goal of setting-up a harmonized system. </a:t>
            </a:r>
          </a:p>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In partnership with FAO, WFP, IFRC, and others, the Arab States DRT provided support to UNDP </a:t>
            </a:r>
            <a:r>
              <a:rPr lang="en-US" sz="2000" b="1">
                <a:solidFill>
                  <a:schemeClr val="accent2"/>
                </a:solidFill>
                <a:effectLst/>
                <a:ea typeface="MS Mincho" panose="02020609040205080304" pitchFamily="49" charset="-128"/>
                <a:cs typeface="Arial" panose="020B0604020202020204" pitchFamily="34" charset="0"/>
              </a:rPr>
              <a:t>Djibouti</a:t>
            </a:r>
            <a:r>
              <a:rPr lang="en-US" sz="2000">
                <a:solidFill>
                  <a:srgbClr val="FD9D24"/>
                </a:solidFill>
                <a:effectLst/>
                <a:ea typeface="MS Mincho" panose="02020609040205080304" pitchFamily="49" charset="-128"/>
                <a:cs typeface="Arial" panose="020B0604020202020204" pitchFamily="34" charset="0"/>
              </a:rPr>
              <a:t> </a:t>
            </a:r>
            <a:r>
              <a:rPr lang="en-US" sz="2000">
                <a:effectLst/>
                <a:ea typeface="MS Mincho" panose="02020609040205080304" pitchFamily="49" charset="-128"/>
                <a:cs typeface="Arial" panose="020B0604020202020204" pitchFamily="34" charset="0"/>
              </a:rPr>
              <a:t>in </a:t>
            </a:r>
            <a:r>
              <a:rPr lang="en-US" sz="2000" b="1">
                <a:effectLst/>
                <a:ea typeface="MS Mincho" panose="02020609040205080304" pitchFamily="49" charset="-128"/>
                <a:cs typeface="Arial" panose="020B0604020202020204" pitchFamily="34" charset="0"/>
              </a:rPr>
              <a:t>developing concept notes and PISC documents for an EWS project</a:t>
            </a:r>
            <a:r>
              <a:rPr lang="en-US" sz="2000">
                <a:effectLst/>
                <a:ea typeface="MS Mincho" panose="02020609040205080304" pitchFamily="49" charset="-128"/>
                <a:cs typeface="Arial" panose="020B0604020202020204" pitchFamily="34" charset="0"/>
              </a:rPr>
              <a:t>, linking it with anticipatory action. UNDP is set to lead on the implementation and ensuring close interlinkages with the EW4All Initiative. </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The Arab States DRT extended its support </a:t>
            </a:r>
            <a:r>
              <a:rPr lang="en-US" sz="2000" b="1">
                <a:solidFill>
                  <a:schemeClr val="accent2"/>
                </a:solidFill>
                <a:effectLst/>
                <a:ea typeface="MS Mincho" panose="02020609040205080304" pitchFamily="49" charset="-128"/>
                <a:cs typeface="Arial" panose="020B0604020202020204" pitchFamily="34" charset="0"/>
              </a:rPr>
              <a:t>Tunisia</a:t>
            </a:r>
            <a:r>
              <a:rPr lang="en-US" sz="2000">
                <a:solidFill>
                  <a:srgbClr val="FD9D24"/>
                </a:solidFill>
                <a:effectLst/>
                <a:ea typeface="MS Mincho" panose="02020609040205080304" pitchFamily="49" charset="-128"/>
                <a:cs typeface="Arial" panose="020B0604020202020204" pitchFamily="34" charset="0"/>
              </a:rPr>
              <a:t> </a:t>
            </a:r>
            <a:r>
              <a:rPr lang="en-US" sz="2000">
                <a:effectLst/>
                <a:ea typeface="MS Mincho" panose="02020609040205080304" pitchFamily="49" charset="-128"/>
                <a:cs typeface="Arial" panose="020B0604020202020204" pitchFamily="34" charset="0"/>
              </a:rPr>
              <a:t>to </a:t>
            </a:r>
            <a:r>
              <a:rPr lang="en-US" sz="2000" b="1">
                <a:effectLst/>
                <a:ea typeface="MS Mincho" panose="02020609040205080304" pitchFamily="49" charset="-128"/>
                <a:cs typeface="Arial" panose="020B0604020202020204" pitchFamily="34" charset="0"/>
              </a:rPr>
              <a:t>organize workshops with development banks, private sector, and donors on the importance of EWS</a:t>
            </a:r>
            <a:r>
              <a:rPr lang="en-US" sz="2000">
                <a:effectLst/>
                <a:ea typeface="MS Mincho" panose="02020609040205080304" pitchFamily="49" charset="-128"/>
                <a:cs typeface="Arial" panose="020B0604020202020204" pitchFamily="34" charset="0"/>
              </a:rPr>
              <a:t> in the country to enhance preparedness. </a:t>
            </a:r>
          </a:p>
          <a:p>
            <a:pPr marL="0" indent="0">
              <a:buNone/>
            </a:pPr>
            <a:endParaRPr lang="en-US"/>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ARAB STATES</a:t>
            </a:r>
            <a:endParaRPr lang="en-US" b="1">
              <a:solidFill>
                <a:schemeClr val="accent2"/>
              </a:solidFill>
            </a:endParaRPr>
          </a:p>
        </p:txBody>
      </p:sp>
    </p:spTree>
    <p:extLst>
      <p:ext uri="{BB962C8B-B14F-4D97-AF65-F5344CB8AC3E}">
        <p14:creationId xmlns:p14="http://schemas.microsoft.com/office/powerpoint/2010/main" val="330950942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DC75B6-22A0-6ED7-2FC1-7BB7DE1E4557}"/>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31</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March during the World Bosai Forum, UNDP and Tohoku University </a:t>
            </a:r>
            <a:r>
              <a:rPr lang="en-US" sz="1800" b="1">
                <a:effectLst/>
                <a:ea typeface="MS Mincho" panose="02020609040205080304" pitchFamily="49" charset="-128"/>
                <a:cs typeface="Arial" panose="020B0604020202020204" pitchFamily="34" charset="0"/>
              </a:rPr>
              <a:t>jointly held a 90-minute session to increase tsunami awareness </a:t>
            </a:r>
            <a:r>
              <a:rPr lang="en-US" sz="1800">
                <a:effectLst/>
                <a:ea typeface="MS Mincho" panose="02020609040205080304" pitchFamily="49" charset="-128"/>
                <a:cs typeface="Arial" panose="020B0604020202020204" pitchFamily="34" charset="0"/>
              </a:rPr>
              <a:t>titled, “</a:t>
            </a:r>
            <a:r>
              <a:rPr lang="en-US" sz="1800" u="sng">
                <a:solidFill>
                  <a:srgbClr val="0563C1"/>
                </a:solidFill>
                <a:effectLst/>
                <a:ea typeface="MS Mincho" panose="02020609040205080304" pitchFamily="49" charset="-128"/>
                <a:cs typeface="Arial" panose="020B0604020202020204" pitchFamily="34" charset="0"/>
                <a:hlinkClick r:id="rId2"/>
              </a:rPr>
              <a:t>From Victims to Survivors: Tsunami Stories of Hope</a:t>
            </a:r>
            <a:r>
              <a:rPr lang="en-US" sz="1800">
                <a:effectLst/>
                <a:ea typeface="MS Mincho" panose="02020609040205080304" pitchFamily="49" charset="-128"/>
                <a:cs typeface="Arial" panose="020B0604020202020204" pitchFamily="34" charset="0"/>
              </a:rPr>
              <a:t>”. The panelists discussed different tsunami preparedness approaches and the aspects that need to be further strengthened for better preparedness. The session featured champions of tsunami awareness identified under UNDP’s Tsunami project, which were compiled into a series of “</a:t>
            </a:r>
            <a:r>
              <a:rPr lang="en-US" sz="1800" u="sng">
                <a:solidFill>
                  <a:srgbClr val="0563C1"/>
                </a:solidFill>
                <a:effectLst/>
                <a:ea typeface="MS Mincho" panose="02020609040205080304" pitchFamily="49" charset="-128"/>
                <a:cs typeface="Arial" panose="020B0604020202020204" pitchFamily="34" charset="0"/>
                <a:hlinkClick r:id="rId3"/>
              </a:rPr>
              <a:t>Tsunami Story Books</a:t>
            </a:r>
            <a:r>
              <a:rPr lang="en-US" sz="1800">
                <a:effectLst/>
                <a:ea typeface="MS Mincho" panose="02020609040205080304" pitchFamily="49" charset="-128"/>
                <a:cs typeface="Arial" panose="020B0604020202020204" pitchFamily="34" charset="0"/>
              </a:rPr>
              <a:t>.”</a:t>
            </a:r>
          </a:p>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In June, the BRH DRT </a:t>
            </a:r>
            <a:r>
              <a:rPr lang="en-US" sz="1800" b="1">
                <a:effectLst/>
                <a:ea typeface="MS Mincho" panose="02020609040205080304" pitchFamily="49" charset="-128"/>
                <a:cs typeface="Arial" panose="020B0604020202020204" pitchFamily="34" charset="0"/>
              </a:rPr>
              <a:t>organized a peer-learning event on tsunami preparedness</a:t>
            </a:r>
            <a:r>
              <a:rPr lang="en-US" sz="1800">
                <a:effectLst/>
                <a:ea typeface="MS Mincho" panose="02020609040205080304" pitchFamily="49" charset="-128"/>
                <a:cs typeface="Arial" panose="020B0604020202020204" pitchFamily="34" charset="0"/>
              </a:rPr>
              <a:t> in Bali, Indonesia. This event targeted at government officials and UNDP colleagues from </a:t>
            </a:r>
            <a:r>
              <a:rPr lang="en-US" sz="1800" b="1">
                <a:solidFill>
                  <a:schemeClr val="accent2"/>
                </a:solidFill>
                <a:effectLst/>
                <a:ea typeface="MS Mincho" panose="02020609040205080304" pitchFamily="49" charset="-128"/>
                <a:cs typeface="Arial" panose="020B0604020202020204" pitchFamily="34" charset="0"/>
              </a:rPr>
              <a:t>Indonesia</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Thailand</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Timor-Leste</a:t>
            </a:r>
            <a:r>
              <a:rPr lang="en-US" sz="1800">
                <a:effectLst/>
                <a:ea typeface="MS Mincho" panose="02020609040205080304" pitchFamily="49" charset="-128"/>
                <a:cs typeface="Arial" panose="020B0604020202020204" pitchFamily="34" charset="0"/>
              </a:rPr>
              <a:t>, and </a:t>
            </a:r>
            <a:r>
              <a:rPr lang="en-US" sz="1800" b="1">
                <a:solidFill>
                  <a:schemeClr val="accent2"/>
                </a:solidFill>
                <a:effectLst/>
                <a:ea typeface="MS Mincho" panose="02020609040205080304" pitchFamily="49" charset="-128"/>
                <a:cs typeface="Arial" panose="020B0604020202020204" pitchFamily="34" charset="0"/>
              </a:rPr>
              <a:t>Viet</a:t>
            </a:r>
            <a:r>
              <a:rPr lang="en-US" sz="1800" b="1">
                <a:solidFill>
                  <a:srgbClr val="FD9D24"/>
                </a:solidFill>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Nam</a:t>
            </a:r>
            <a:r>
              <a:rPr lang="en-US" sz="1800" b="1">
                <a:solidFill>
                  <a:srgbClr val="FD9D24"/>
                </a:solidFill>
                <a:effectLst/>
                <a:ea typeface="MS Mincho" panose="02020609040205080304" pitchFamily="49" charset="-128"/>
                <a:cs typeface="Arial" panose="020B0604020202020204" pitchFamily="34" charset="0"/>
              </a:rPr>
              <a:t> </a:t>
            </a:r>
            <a:r>
              <a:rPr lang="en-US" sz="1800">
                <a:effectLst/>
                <a:ea typeface="MS Mincho" panose="02020609040205080304" pitchFamily="49" charset="-128"/>
                <a:cs typeface="Arial" panose="020B0604020202020204" pitchFamily="34" charset="0"/>
              </a:rPr>
              <a:t>to share their experiences in supporting local communities and schools to build tsunami preparedness. The video capturing peer-learning event on tsunami preparedness was posted on </a:t>
            </a:r>
            <a:r>
              <a:rPr lang="en-US" sz="1800" u="sng">
                <a:solidFill>
                  <a:srgbClr val="0563C1"/>
                </a:solidFill>
                <a:effectLst/>
                <a:ea typeface="MS Mincho" panose="02020609040205080304" pitchFamily="49" charset="-128"/>
                <a:cs typeface="Arial" panose="020B0604020202020204" pitchFamily="34" charset="0"/>
                <a:hlinkClick r:id="rId4"/>
              </a:rPr>
              <a:t>UNDP Asia Pacific Twitter</a:t>
            </a:r>
            <a:r>
              <a:rPr lang="en-US" sz="1800">
                <a:effectLst/>
                <a:ea typeface="MS Mincho" panose="02020609040205080304" pitchFamily="49" charset="-128"/>
                <a:cs typeface="Arial" panose="020B0604020202020204" pitchFamily="34" charset="0"/>
              </a:rPr>
              <a:t>.</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To mark the </a:t>
            </a:r>
            <a:r>
              <a:rPr lang="en-US" sz="1800" b="1">
                <a:effectLst/>
                <a:ea typeface="MS Mincho" panose="02020609040205080304" pitchFamily="49" charset="-128"/>
                <a:cs typeface="Arial" panose="020B0604020202020204" pitchFamily="34" charset="0"/>
              </a:rPr>
              <a:t>World Tsunami Awareness Day 2023</a:t>
            </a:r>
            <a:r>
              <a:rPr lang="en-US" sz="1800">
                <a:effectLst/>
                <a:ea typeface="MS Mincho" panose="02020609040205080304" pitchFamily="49" charset="-128"/>
                <a:cs typeface="Arial" panose="020B0604020202020204" pitchFamily="34" charset="0"/>
              </a:rPr>
              <a:t>, the BRH DRT, in collaboration with the UNDP Tokyo Representation Office, </a:t>
            </a:r>
            <a:r>
              <a:rPr lang="en-US" sz="1800" b="1">
                <a:effectLst/>
                <a:ea typeface="MS Mincho" panose="02020609040205080304" pitchFamily="49" charset="-128"/>
                <a:cs typeface="Arial" panose="020B0604020202020204" pitchFamily="34" charset="0"/>
              </a:rPr>
              <a:t>prepared a blog titled, “</a:t>
            </a:r>
            <a:r>
              <a:rPr lang="en-US" sz="1800" b="1" u="sng">
                <a:solidFill>
                  <a:srgbClr val="0563C1"/>
                </a:solidFill>
                <a:effectLst/>
                <a:ea typeface="MS Mincho" panose="02020609040205080304" pitchFamily="49" charset="-128"/>
                <a:cs typeface="Arial" panose="020B0604020202020204" pitchFamily="34" charset="0"/>
                <a:hlinkClick r:id="rId5"/>
              </a:rPr>
              <a:t>Leaving no child behind: how UNDP is promoting equality and resilience through its inclusive tsunami preparedness programme</a:t>
            </a:r>
            <a:r>
              <a:rPr lang="en-US" sz="1800" b="1">
                <a:effectLst/>
                <a:ea typeface="MS Mincho" panose="02020609040205080304" pitchFamily="49" charset="-128"/>
                <a:cs typeface="Arial" panose="020B0604020202020204" pitchFamily="34" charset="0"/>
              </a:rPr>
              <a:t>”</a:t>
            </a:r>
            <a:r>
              <a:rPr lang="en-US" sz="1800">
                <a:effectLst/>
                <a:ea typeface="MS Mincho" panose="02020609040205080304" pitchFamily="49" charset="-128"/>
                <a:cs typeface="Arial" panose="020B0604020202020204" pitchFamily="34" charset="0"/>
              </a:rPr>
              <a:t>. Additionally, UNDP in </a:t>
            </a:r>
            <a:r>
              <a:rPr lang="en-US" sz="1800" u="sng">
                <a:solidFill>
                  <a:srgbClr val="0563C1"/>
                </a:solidFill>
                <a:effectLst/>
                <a:ea typeface="MS Mincho" panose="02020609040205080304" pitchFamily="49" charset="-128"/>
                <a:cs typeface="Arial" panose="020B0604020202020204" pitchFamily="34" charset="0"/>
                <a:hlinkClick r:id="rId6"/>
              </a:rPr>
              <a:t>Bangladesh</a:t>
            </a:r>
            <a:r>
              <a:rPr lang="en-US" sz="1800">
                <a:effectLst/>
                <a:ea typeface="MS Mincho" panose="02020609040205080304" pitchFamily="49" charset="-128"/>
                <a:cs typeface="Arial" panose="020B0604020202020204" pitchFamily="34" charset="0"/>
              </a:rPr>
              <a:t>, </a:t>
            </a:r>
            <a:r>
              <a:rPr lang="en-US" sz="1800" u="sng">
                <a:solidFill>
                  <a:srgbClr val="0563C1"/>
                </a:solidFill>
                <a:effectLst/>
                <a:ea typeface="MS Mincho" panose="02020609040205080304" pitchFamily="49" charset="-128"/>
                <a:cs typeface="Arial" panose="020B0604020202020204" pitchFamily="34" charset="0"/>
                <a:hlinkClick r:id="rId7"/>
              </a:rPr>
              <a:t>India</a:t>
            </a:r>
            <a:r>
              <a:rPr lang="en-US" sz="1800">
                <a:effectLst/>
                <a:ea typeface="MS Mincho" panose="02020609040205080304" pitchFamily="49" charset="-128"/>
                <a:cs typeface="Arial" panose="020B0604020202020204" pitchFamily="34" charset="0"/>
              </a:rPr>
              <a:t>, </a:t>
            </a:r>
            <a:r>
              <a:rPr lang="en-US" sz="1800" u="sng">
                <a:solidFill>
                  <a:srgbClr val="0563C1"/>
                </a:solidFill>
                <a:effectLst/>
                <a:ea typeface="MS Mincho" panose="02020609040205080304" pitchFamily="49" charset="-128"/>
                <a:cs typeface="Arial" panose="020B0604020202020204" pitchFamily="34" charset="0"/>
                <a:hlinkClick r:id="rId8"/>
              </a:rPr>
              <a:t>Maldives</a:t>
            </a:r>
            <a:r>
              <a:rPr lang="en-US" sz="1800">
                <a:effectLst/>
                <a:ea typeface="MS Mincho" panose="02020609040205080304" pitchFamily="49" charset="-128"/>
                <a:cs typeface="Arial" panose="020B0604020202020204" pitchFamily="34" charset="0"/>
              </a:rPr>
              <a:t>, </a:t>
            </a:r>
            <a:r>
              <a:rPr lang="en-US" sz="1800" u="sng">
                <a:solidFill>
                  <a:srgbClr val="0563C1"/>
                </a:solidFill>
                <a:effectLst/>
                <a:ea typeface="MS Mincho" panose="02020609040205080304" pitchFamily="49" charset="-128"/>
                <a:cs typeface="Arial" panose="020B0604020202020204" pitchFamily="34" charset="0"/>
                <a:hlinkClick r:id="rId9"/>
              </a:rPr>
              <a:t>Sri Lanka</a:t>
            </a:r>
            <a:r>
              <a:rPr lang="en-US" sz="1800">
                <a:effectLst/>
                <a:ea typeface="MS Mincho" panose="02020609040205080304" pitchFamily="49" charset="-128"/>
                <a:cs typeface="Arial" panose="020B0604020202020204" pitchFamily="34" charset="0"/>
              </a:rPr>
              <a:t>, </a:t>
            </a:r>
            <a:r>
              <a:rPr lang="en-US" sz="1800" u="sng">
                <a:solidFill>
                  <a:srgbClr val="0563C1"/>
                </a:solidFill>
                <a:effectLst/>
                <a:ea typeface="MS Mincho" panose="02020609040205080304" pitchFamily="49" charset="-128"/>
                <a:cs typeface="Arial" panose="020B0604020202020204" pitchFamily="34" charset="0"/>
                <a:hlinkClick r:id="rId10"/>
              </a:rPr>
              <a:t>Thailand</a:t>
            </a:r>
            <a:r>
              <a:rPr lang="en-US" sz="1800">
                <a:effectLst/>
                <a:ea typeface="MS Mincho" panose="02020609040205080304" pitchFamily="49" charset="-128"/>
                <a:cs typeface="Arial" panose="020B0604020202020204" pitchFamily="34" charset="0"/>
              </a:rPr>
              <a:t>, and </a:t>
            </a:r>
            <a:r>
              <a:rPr lang="en-US" sz="1800" u="sng">
                <a:solidFill>
                  <a:srgbClr val="0563C1"/>
                </a:solidFill>
                <a:effectLst/>
                <a:ea typeface="MS Mincho" panose="02020609040205080304" pitchFamily="49" charset="-128"/>
                <a:cs typeface="Arial" panose="020B0604020202020204" pitchFamily="34" charset="0"/>
                <a:hlinkClick r:id="rId11"/>
              </a:rPr>
              <a:t>Vietnam</a:t>
            </a:r>
            <a:r>
              <a:rPr lang="en-US" sz="1800">
                <a:effectLst/>
                <a:ea typeface="MS Mincho" panose="02020609040205080304" pitchFamily="49" charset="-128"/>
                <a:cs typeface="Arial" panose="020B0604020202020204" pitchFamily="34" charset="0"/>
              </a:rPr>
              <a:t> have posted blog articles/videos on their X accounts.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ASIA AND THE PACIFIC</a:t>
            </a:r>
            <a:endParaRPr lang="en-US" b="1">
              <a:solidFill>
                <a:schemeClr val="accent2"/>
              </a:solidFill>
            </a:endParaRPr>
          </a:p>
        </p:txBody>
      </p:sp>
    </p:spTree>
    <p:extLst>
      <p:ext uri="{BB962C8B-B14F-4D97-AF65-F5344CB8AC3E}">
        <p14:creationId xmlns:p14="http://schemas.microsoft.com/office/powerpoint/2010/main" val="23550815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6834FB-0164-BDAD-E82F-3757D0C56931}"/>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32</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lIns="91440" tIns="45720" rIns="91440" bIns="45720" anchor="t"/>
          <a:lstStyle/>
          <a:p>
            <a:pPr marL="342900" indent="-342900">
              <a:lnSpc>
                <a:spcPct val="107000"/>
              </a:lnSpc>
              <a:buFont typeface="Symbol" panose="05050102010706020507" pitchFamily="18" charset="2"/>
              <a:buChar char=""/>
            </a:pPr>
            <a:r>
              <a:rPr lang="en-US" sz="2000">
                <a:effectLst/>
                <a:latin typeface="Tw Cen MT"/>
                <a:ea typeface="MS Mincho"/>
                <a:cs typeface="Arial"/>
              </a:rPr>
              <a:t>In November, UNDP IRH, in cooperation with GIZ, UNDRR, and CESDRR </a:t>
            </a:r>
            <a:r>
              <a:rPr lang="en-US" sz="2000" b="1">
                <a:effectLst/>
                <a:latin typeface="Tw Cen MT"/>
                <a:ea typeface="MS Mincho"/>
                <a:cs typeface="Arial"/>
              </a:rPr>
              <a:t>organized a </a:t>
            </a:r>
            <a:r>
              <a:rPr lang="en-US" sz="2000" b="1">
                <a:solidFill>
                  <a:schemeClr val="accent2"/>
                </a:solidFill>
                <a:effectLst/>
                <a:latin typeface="Tw Cen MT"/>
                <a:ea typeface="MS Mincho"/>
                <a:cs typeface="Arial"/>
              </a:rPr>
              <a:t>Central Asian </a:t>
            </a:r>
            <a:r>
              <a:rPr lang="en-US" sz="2000" b="1">
                <a:effectLst/>
                <a:latin typeface="Tw Cen MT"/>
                <a:ea typeface="MS Mincho"/>
                <a:cs typeface="Arial"/>
              </a:rPr>
              <a:t>Ministerial DRR meeting</a:t>
            </a:r>
            <a:r>
              <a:rPr lang="en-US" sz="2000">
                <a:effectLst/>
                <a:latin typeface="Tw Cen MT"/>
                <a:ea typeface="MS Mincho"/>
                <a:cs typeface="Arial"/>
              </a:rPr>
              <a:t> in Almaty, Kazakhstan, on urban resilience and EWS. The five governments want to raise the importance of EWS for the region and seek support from the UN and international community.</a:t>
            </a:r>
            <a:r>
              <a:rPr lang="en-US" sz="2000">
                <a:latin typeface="Tw Cen MT"/>
                <a:ea typeface="MS Mincho"/>
                <a:cs typeface="Arial"/>
              </a:rPr>
              <a:t> </a:t>
            </a:r>
            <a:endParaRPr lang="en-US" sz="2000">
              <a:effectLst/>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000">
                <a:effectLst/>
                <a:latin typeface="Tw Cen MT"/>
                <a:ea typeface="MS Mincho"/>
                <a:cs typeface="Arial"/>
              </a:rPr>
              <a:t>In May, the IRH DRT </a:t>
            </a:r>
            <a:r>
              <a:rPr lang="en-US" sz="2000" b="1">
                <a:effectLst/>
                <a:latin typeface="Tw Cen MT"/>
                <a:ea typeface="MS Mincho"/>
                <a:cs typeface="Arial"/>
              </a:rPr>
              <a:t>conducted a DRR CoP meeting and crisis preparedness and response training</a:t>
            </a:r>
            <a:r>
              <a:rPr lang="en-US" sz="2000">
                <a:effectLst/>
                <a:latin typeface="Tw Cen MT"/>
                <a:ea typeface="MS Mincho"/>
                <a:cs typeface="Arial"/>
              </a:rPr>
              <a:t> in Skopje, </a:t>
            </a:r>
            <a:r>
              <a:rPr lang="en-US" sz="2000" b="1">
                <a:solidFill>
                  <a:schemeClr val="accent2"/>
                </a:solidFill>
                <a:effectLst/>
                <a:latin typeface="Tw Cen MT"/>
                <a:ea typeface="MS Mincho"/>
                <a:cs typeface="Arial"/>
              </a:rPr>
              <a:t>North Macedonia</a:t>
            </a:r>
            <a:r>
              <a:rPr lang="en-US" sz="2000">
                <a:effectLst/>
                <a:latin typeface="Tw Cen MT"/>
                <a:ea typeface="MS Mincho"/>
                <a:cs typeface="Arial"/>
              </a:rPr>
              <a:t>. To support, the global DRT conducted a series of sessions focused on complex risks, risk-informed development, and the latest technologies and organizational aspects of EWS.</a:t>
            </a:r>
          </a:p>
          <a:p>
            <a:pPr marL="342900" indent="-342900">
              <a:lnSpc>
                <a:spcPct val="107000"/>
              </a:lnSpc>
              <a:spcAft>
                <a:spcPts val="800"/>
              </a:spcAft>
              <a:buFont typeface="Symbol" panose="05050102010706020507" pitchFamily="18" charset="2"/>
              <a:buChar char=""/>
            </a:pPr>
            <a:r>
              <a:rPr lang="en-US" sz="2000">
                <a:latin typeface="TW Cen MT"/>
                <a:ea typeface="MS Mincho"/>
                <a:cs typeface="Arial"/>
              </a:rPr>
              <a:t>On September, in </a:t>
            </a:r>
            <a:r>
              <a:rPr lang="en-US" sz="2000" b="1">
                <a:solidFill>
                  <a:srgbClr val="FFC000"/>
                </a:solidFill>
                <a:latin typeface="TW Cen MT"/>
                <a:ea typeface="MS Mincho"/>
                <a:cs typeface="Arial"/>
              </a:rPr>
              <a:t>Bishkek, Kyrgyzstan</a:t>
            </a:r>
            <a:r>
              <a:rPr lang="en-US" sz="2000">
                <a:latin typeface="TW Cen MT"/>
                <a:ea typeface="MS Mincho"/>
                <a:cs typeface="Arial"/>
              </a:rPr>
              <a:t>, IRH has organized a </a:t>
            </a:r>
            <a:r>
              <a:rPr lang="en-US" sz="2000" b="1">
                <a:latin typeface="TW Cen MT"/>
                <a:ea typeface="MS Mincho"/>
                <a:cs typeface="Arial"/>
              </a:rPr>
              <a:t>regional high- level conference on EWSs</a:t>
            </a:r>
            <a:r>
              <a:rPr lang="en-US" sz="2000">
                <a:latin typeface="TW Cen MT"/>
                <a:ea typeface="MS Mincho"/>
                <a:cs typeface="Arial"/>
              </a:rPr>
              <a:t>. More than 150 participants representing national, regional, and international organizations, government entities, academicians from national research institutes, representatives of the private sector and civil society, youth and women organizations attended the conference. </a:t>
            </a:r>
            <a:endParaRPr lang="en-US" sz="2000">
              <a:ea typeface="MS Mincho" panose="02020609040205080304" pitchFamily="49" charset="-128"/>
              <a:cs typeface="Arial" panose="020B0604020202020204" pitchFamily="34" charset="0"/>
            </a:endParaRP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EUROPE AND CENTRAL ASIA</a:t>
            </a:r>
            <a:endParaRPr lang="en-US" b="1">
              <a:solidFill>
                <a:schemeClr val="accent2"/>
              </a:solidFill>
            </a:endParaRPr>
          </a:p>
        </p:txBody>
      </p:sp>
    </p:spTree>
    <p:extLst>
      <p:ext uri="{BB962C8B-B14F-4D97-AF65-F5344CB8AC3E}">
        <p14:creationId xmlns:p14="http://schemas.microsoft.com/office/powerpoint/2010/main" val="31987722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4300A8-5D11-FA44-EB37-9C7F5D48F12F}"/>
              </a:ext>
            </a:extLst>
          </p:cNvPr>
          <p:cNvSpPr>
            <a:spLocks noGrp="1"/>
          </p:cNvSpPr>
          <p:nvPr>
            <p:ph type="ftr" sz="quarter" idx="17"/>
          </p:nvPr>
        </p:nvSpPr>
        <p:spPr/>
        <p:txBody>
          <a:bodyPr/>
          <a:lstStyle/>
          <a:p>
            <a:r>
              <a:rPr lang="en-US" noProof="0">
                <a:latin typeface="Tw Cen MT" panose="020B0602020104020603" pitchFamily="34" charset="0"/>
              </a:rPr>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latin typeface="Tw Cen MT" panose="020B0602020104020603" pitchFamily="34" charset="0"/>
              </a:rPr>
              <a:t>33</a:t>
            </a:fld>
            <a:endParaRPr lang="en-US" noProof="0">
              <a:latin typeface="Tw Cen MT" panose="020B0602020104020603" pitchFamily="34" charset="0"/>
            </a:endParaRPr>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fontScale="90000"/>
          </a:bodyPr>
          <a:lstStyle/>
          <a:p>
            <a:r>
              <a:rPr lang="en-US"/>
              <a:t>Early Warning, Preparedness &amp; Anticipation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800">
                <a:effectLst/>
                <a:ea typeface="MS Mincho" panose="02020609040205080304" pitchFamily="49" charset="-128"/>
                <a:cs typeface="Arial" panose="020B0604020202020204" pitchFamily="34" charset="0"/>
              </a:rPr>
              <a:t>The LAC DRT </a:t>
            </a:r>
            <a:r>
              <a:rPr lang="en-US" sz="1800" b="1">
                <a:effectLst/>
                <a:ea typeface="MS Mincho" panose="02020609040205080304" pitchFamily="49" charset="-128"/>
                <a:cs typeface="Arial" panose="020B0604020202020204" pitchFamily="34" charset="0"/>
              </a:rPr>
              <a:t>finalized a multi-hazard EWS assessment</a:t>
            </a:r>
            <a:r>
              <a:rPr lang="en-US" sz="1800">
                <a:effectLst/>
                <a:ea typeface="MS Mincho" panose="02020609040205080304" pitchFamily="49" charset="-128"/>
                <a:cs typeface="Arial" panose="020B0604020202020204" pitchFamily="34" charset="0"/>
              </a:rPr>
              <a:t> in </a:t>
            </a:r>
            <a:r>
              <a:rPr lang="en-US" sz="1800" b="1">
                <a:solidFill>
                  <a:schemeClr val="accent2"/>
                </a:solidFill>
                <a:effectLst/>
                <a:ea typeface="MS Mincho" panose="02020609040205080304" pitchFamily="49" charset="-128"/>
                <a:cs typeface="Arial" panose="020B0604020202020204" pitchFamily="34" charset="0"/>
              </a:rPr>
              <a:t>Uruguay</a:t>
            </a:r>
            <a:r>
              <a:rPr lang="en-US" sz="1800">
                <a:effectLst/>
                <a:ea typeface="MS Mincho" panose="02020609040205080304" pitchFamily="49" charset="-128"/>
                <a:cs typeface="Arial" panose="020B0604020202020204" pitchFamily="34" charset="0"/>
              </a:rPr>
              <a:t>, as a first step in the integration and enhancement of the EWS in the country. The results will be used for the preparation of an inter-institutional action plan.</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UNDP, in partnership with OCHA and CEPREDENAC, implements a Swiss funded project (USD 1.2 million) to </a:t>
            </a:r>
            <a:r>
              <a:rPr lang="en-US" sz="1800" b="1">
                <a:effectLst/>
                <a:ea typeface="MS Mincho" panose="02020609040205080304" pitchFamily="49" charset="-128"/>
                <a:cs typeface="Arial" panose="020B0604020202020204" pitchFamily="34" charset="0"/>
              </a:rPr>
              <a:t>improve response capacity</a:t>
            </a:r>
            <a:r>
              <a:rPr lang="en-US" sz="1800">
                <a:effectLst/>
                <a:ea typeface="MS Mincho" panose="02020609040205080304" pitchFamily="49" charset="-128"/>
                <a:cs typeface="Arial" panose="020B0604020202020204" pitchFamily="34" charset="0"/>
              </a:rPr>
              <a:t> in six member states: </a:t>
            </a:r>
            <a:r>
              <a:rPr lang="en-US" sz="1800" b="1">
                <a:solidFill>
                  <a:schemeClr val="accent2"/>
                </a:solidFill>
                <a:effectLst/>
                <a:ea typeface="MS Mincho" panose="02020609040205080304" pitchFamily="49" charset="-128"/>
                <a:cs typeface="Arial" panose="020B0604020202020204" pitchFamily="34" charset="0"/>
              </a:rPr>
              <a:t>Panama</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Guatemala</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Honduras</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El Salvador</a:t>
            </a:r>
            <a:r>
              <a:rPr lang="en-US" sz="1800">
                <a:effectLst/>
                <a:ea typeface="MS Mincho" panose="02020609040205080304" pitchFamily="49" charset="-128"/>
                <a:cs typeface="Arial" panose="020B0604020202020204" pitchFamily="34" charset="0"/>
              </a:rPr>
              <a:t>, </a:t>
            </a:r>
            <a:r>
              <a:rPr lang="en-US" sz="1800" b="1">
                <a:solidFill>
                  <a:schemeClr val="accent2"/>
                </a:solidFill>
                <a:effectLst/>
                <a:ea typeface="MS Mincho" panose="02020609040205080304" pitchFamily="49" charset="-128"/>
                <a:cs typeface="Arial" panose="020B0604020202020204" pitchFamily="34" charset="0"/>
              </a:rPr>
              <a:t>Costa Rica</a:t>
            </a:r>
            <a:r>
              <a:rPr lang="en-US" sz="1800">
                <a:effectLst/>
                <a:ea typeface="MS Mincho" panose="02020609040205080304" pitchFamily="49" charset="-128"/>
                <a:cs typeface="Arial" panose="020B0604020202020204" pitchFamily="34" charset="0"/>
              </a:rPr>
              <a:t>, and </a:t>
            </a:r>
            <a:r>
              <a:rPr lang="en-US" sz="1800" b="1">
                <a:solidFill>
                  <a:schemeClr val="accent2"/>
                </a:solidFill>
                <a:effectLst/>
                <a:ea typeface="MS Mincho" panose="02020609040205080304" pitchFamily="49" charset="-128"/>
                <a:cs typeface="Arial" panose="020B0604020202020204" pitchFamily="34" charset="0"/>
              </a:rPr>
              <a:t>Dominican Republic</a:t>
            </a:r>
            <a:r>
              <a:rPr lang="en-US" sz="1800">
                <a:effectLst/>
                <a:ea typeface="MS Mincho" panose="02020609040205080304" pitchFamily="49" charset="-128"/>
                <a:cs typeface="Arial" panose="020B0604020202020204" pitchFamily="34" charset="0"/>
              </a:rPr>
              <a:t>. UNDP activities are oriented towards improving the transition from response to short-term recovery, particularly through the integration of variables to assess effects, impacts and recovery needs into the humanitarian information systems.</a:t>
            </a:r>
          </a:p>
          <a:p>
            <a:pPr marL="342900" lvl="0" indent="-342900">
              <a:lnSpc>
                <a:spcPct val="107000"/>
              </a:lnSpc>
              <a:spcAft>
                <a:spcPts val="800"/>
              </a:spcAft>
              <a:buFont typeface="Symbol" panose="05050102010706020507" pitchFamily="18" charset="2"/>
              <a:buChar char=""/>
            </a:pPr>
            <a:r>
              <a:rPr lang="en-US" sz="1800">
                <a:effectLst/>
                <a:ea typeface="MS Mincho" panose="02020609040205080304" pitchFamily="49" charset="-128"/>
                <a:cs typeface="Arial" panose="020B0604020202020204" pitchFamily="34" charset="0"/>
              </a:rPr>
              <a:t>In coordination with UNDP LAC, the LAC DRT </a:t>
            </a:r>
            <a:r>
              <a:rPr lang="en-US" sz="1800" b="1">
                <a:effectLst/>
                <a:ea typeface="MS Mincho" panose="02020609040205080304" pitchFamily="49" charset="-128"/>
                <a:cs typeface="Arial" panose="020B0604020202020204" pitchFamily="34" charset="0"/>
              </a:rPr>
              <a:t>delivered two trainings for 130 government and UNDP officials in disaster preparedness</a:t>
            </a:r>
            <a:r>
              <a:rPr lang="en-US" sz="1800">
                <a:effectLst/>
                <a:ea typeface="MS Mincho" panose="02020609040205080304" pitchFamily="49" charset="-128"/>
                <a:cs typeface="Arial" panose="020B0604020202020204" pitchFamily="34" charset="0"/>
              </a:rPr>
              <a:t>. In the first training 60 UNDP officials were briefed in disaster response corporate tools and mechanisms in preparation for the Hurricane season. In the second training 40 UNDP staff were trained as Surge members. In November, 30 Government officials and UNDP focal points received training under the El Niño Anticipate &amp; Prevent Mechanism in climate monitoring and El Niño impact indicators</a:t>
            </a:r>
            <a:endParaRPr lang="en-US"/>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US" b="1">
                <a:solidFill>
                  <a:schemeClr val="accent2"/>
                </a:solidFill>
              </a:rPr>
              <a:t>LATIN AMERICA AND THE CARIBBEAN</a:t>
            </a:r>
          </a:p>
        </p:txBody>
      </p:sp>
    </p:spTree>
    <p:extLst>
      <p:ext uri="{BB962C8B-B14F-4D97-AF65-F5344CB8AC3E}">
        <p14:creationId xmlns:p14="http://schemas.microsoft.com/office/powerpoint/2010/main" val="261662011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82936" y="2843423"/>
            <a:ext cx="4911633" cy="1171153"/>
          </a:xfrm>
        </p:spPr>
        <p:txBody>
          <a:bodyPr>
            <a:normAutofit/>
          </a:bodyPr>
          <a:lstStyle/>
          <a:p>
            <a:r>
              <a:rPr lang="en-GB">
                <a:latin typeface="Tw Cen MT" panose="020B0602020104020603" pitchFamily="34" charset="0"/>
              </a:rPr>
              <a:t>5. Partnerships &amp;  Resource Mobilization</a:t>
            </a:r>
            <a:endParaRPr lang="en-US">
              <a:latin typeface="Tw Cen MT" panose="020B0602020104020603" pitchFamily="34" charset="0"/>
            </a:endParaRPr>
          </a:p>
        </p:txBody>
      </p:sp>
      <p:pic>
        <p:nvPicPr>
          <p:cNvPr id="6" name="Picture Placeholder 5">
            <a:extLst>
              <a:ext uri="{FF2B5EF4-FFF2-40B4-BE49-F238E27FC236}">
                <a16:creationId xmlns:a16="http://schemas.microsoft.com/office/drawing/2014/main" id="{F6C420AC-9696-AB02-D904-0FCF03A683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751" r="25751"/>
          <a:stretch/>
        </p:blipFill>
        <p:spPr/>
      </p:pic>
    </p:spTree>
    <p:extLst>
      <p:ext uri="{BB962C8B-B14F-4D97-AF65-F5344CB8AC3E}">
        <p14:creationId xmlns:p14="http://schemas.microsoft.com/office/powerpoint/2010/main" val="38813149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DB696A-C15C-DC94-529C-09F91D5020E4}"/>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35</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a:bodyPr>
          <a:lstStyle/>
          <a:p>
            <a:r>
              <a:rPr lang="en-US"/>
              <a:t>Partnerships </a:t>
            </a:r>
          </a:p>
        </p:txBody>
      </p:sp>
      <p:sp>
        <p:nvSpPr>
          <p:cNvPr id="6" name="Text Placeholder 5">
            <a:extLst>
              <a:ext uri="{FF2B5EF4-FFF2-40B4-BE49-F238E27FC236}">
                <a16:creationId xmlns:a16="http://schemas.microsoft.com/office/drawing/2014/main" id="{5137FA92-FC51-446C-97E0-2D167C95A653}"/>
              </a:ext>
            </a:extLst>
          </p:cNvPr>
          <p:cNvSpPr>
            <a:spLocks noGrp="1"/>
          </p:cNvSpPr>
          <p:nvPr>
            <p:ph type="body" idx="1"/>
          </p:nvPr>
        </p:nvSpPr>
        <p:spPr>
          <a:xfrm>
            <a:off x="518678" y="2331547"/>
            <a:ext cx="5382501" cy="823912"/>
          </a:xfrm>
          <a:solidFill>
            <a:schemeClr val="accent1"/>
          </a:solidFill>
          <a:ln>
            <a:solidFill>
              <a:schemeClr val="accent1"/>
            </a:solidFill>
          </a:ln>
        </p:spPr>
        <p:txBody>
          <a:bodyPr/>
          <a:lstStyle/>
          <a:p>
            <a:r>
              <a:rPr lang="en-US">
                <a:solidFill>
                  <a:schemeClr val="bg1"/>
                </a:solidFill>
                <a:latin typeface="Tw Cen MT" panose="020B0602020104020603" pitchFamily="34" charset="0"/>
              </a:rPr>
              <a:t>Strengthening disaster risk governance and recovery capacities (EU-OACPS)</a:t>
            </a:r>
          </a:p>
        </p:txBody>
      </p:sp>
      <p:sp>
        <p:nvSpPr>
          <p:cNvPr id="8" name="Text Placeholder 7">
            <a:extLst>
              <a:ext uri="{FF2B5EF4-FFF2-40B4-BE49-F238E27FC236}">
                <a16:creationId xmlns:a16="http://schemas.microsoft.com/office/drawing/2014/main" id="{C0C11CB1-41AC-223D-CDBF-41D2EBADDB2E}"/>
              </a:ext>
            </a:extLst>
          </p:cNvPr>
          <p:cNvSpPr>
            <a:spLocks noGrp="1"/>
          </p:cNvSpPr>
          <p:nvPr>
            <p:ph type="body" sz="quarter" idx="3"/>
          </p:nvPr>
        </p:nvSpPr>
        <p:spPr>
          <a:xfrm>
            <a:off x="6172200" y="2331547"/>
            <a:ext cx="5183188" cy="823912"/>
          </a:xfrm>
          <a:solidFill>
            <a:schemeClr val="accent1"/>
          </a:solidFill>
          <a:ln>
            <a:solidFill>
              <a:schemeClr val="accent1"/>
            </a:solidFill>
          </a:ln>
        </p:spPr>
        <p:txBody>
          <a:bodyPr/>
          <a:lstStyle/>
          <a:p>
            <a:r>
              <a:rPr lang="en-US">
                <a:solidFill>
                  <a:schemeClr val="bg1"/>
                </a:solidFill>
                <a:latin typeface="Tw Cen MT" panose="020B0602020104020603" pitchFamily="34" charset="0"/>
              </a:rPr>
              <a:t>Capacity for Disaster Reduction Initiative (CADRI)</a:t>
            </a:r>
          </a:p>
        </p:txBody>
      </p:sp>
      <p:sp>
        <p:nvSpPr>
          <p:cNvPr id="11" name="Content Placeholder 10">
            <a:extLst>
              <a:ext uri="{FF2B5EF4-FFF2-40B4-BE49-F238E27FC236}">
                <a16:creationId xmlns:a16="http://schemas.microsoft.com/office/drawing/2014/main" id="{4F0C8D38-B591-8ED7-C402-0AB51827B3D9}"/>
              </a:ext>
            </a:extLst>
          </p:cNvPr>
          <p:cNvSpPr>
            <a:spLocks noGrp="1"/>
          </p:cNvSpPr>
          <p:nvPr>
            <p:ph sz="quarter" idx="4"/>
          </p:nvPr>
        </p:nvSpPr>
        <p:spPr>
          <a:xfrm>
            <a:off x="6172200" y="3155459"/>
            <a:ext cx="5183188" cy="3200891"/>
          </a:xfrm>
          <a:solidFill>
            <a:srgbClr val="E5EEFF"/>
          </a:solidFill>
          <a:ln>
            <a:solidFill>
              <a:schemeClr val="accent1"/>
            </a:solidFill>
          </a:ln>
        </p:spPr>
        <p:txBody>
          <a:bodyPr lIns="91440" tIns="45720" rIns="91440" bIns="45720" anchor="t"/>
          <a:lstStyle/>
          <a:p>
            <a:pPr marL="0" indent="0">
              <a:lnSpc>
                <a:spcPct val="107000"/>
              </a:lnSpc>
              <a:spcAft>
                <a:spcPts val="800"/>
              </a:spcAft>
              <a:buNone/>
            </a:pPr>
            <a:r>
              <a:rPr lang="en-US" sz="1400">
                <a:latin typeface="TW Cen MT"/>
                <a:ea typeface="+mn-lt"/>
                <a:cs typeface="+mn-lt"/>
              </a:rPr>
              <a:t>CADRI is a global partnership composed of 20 organizations working towards the achievement of the SDGs by providing countries with capacity development services to help them reduce climate and disaster risk.</a:t>
            </a:r>
            <a:r>
              <a:rPr lang="en-US" sz="1400">
                <a:latin typeface="TW Cen MT"/>
                <a:ea typeface="Calibri"/>
                <a:cs typeface="Calibri"/>
              </a:rPr>
              <a:t> </a:t>
            </a:r>
            <a:r>
              <a:rPr lang="en-US" sz="1400">
                <a:effectLst/>
                <a:latin typeface="TW Cen MT"/>
                <a:ea typeface="MS Mincho"/>
                <a:cs typeface="Arial"/>
              </a:rPr>
              <a:t>As the CADRI Partnership moves into the next phase of the Joint </a:t>
            </a:r>
            <a:r>
              <a:rPr lang="en-US" sz="1400" err="1">
                <a:effectLst/>
                <a:latin typeface="TW Cen MT"/>
                <a:ea typeface="MS Mincho"/>
                <a:cs typeface="Arial"/>
              </a:rPr>
              <a:t>Programme</a:t>
            </a:r>
            <a:r>
              <a:rPr lang="en-US" sz="1400">
                <a:effectLst/>
                <a:latin typeface="TW Cen MT"/>
                <a:ea typeface="MS Mincho"/>
                <a:cs typeface="Arial"/>
              </a:rPr>
              <a:t> 2024 – 2030, an </a:t>
            </a:r>
            <a:r>
              <a:rPr lang="en-US" sz="1400" b="1">
                <a:effectLst/>
                <a:latin typeface="TW Cen MT"/>
                <a:ea typeface="MS Mincho"/>
                <a:cs typeface="Arial"/>
              </a:rPr>
              <a:t>inter-agency core group has been established</a:t>
            </a:r>
            <a:r>
              <a:rPr lang="en-US" sz="1400">
                <a:effectLst/>
                <a:latin typeface="TW Cen MT"/>
                <a:ea typeface="MS Mincho"/>
                <a:cs typeface="Arial"/>
              </a:rPr>
              <a:t> to guide the design of the next phase, in which UNDP plays a key steering role.</a:t>
            </a:r>
            <a:endParaRPr lang="en-US" sz="1400">
              <a:latin typeface="TW Cen MT"/>
              <a:ea typeface="MS Mincho"/>
              <a:cs typeface="Arial"/>
            </a:endParaRPr>
          </a:p>
          <a:p>
            <a:pPr marL="0" indent="0">
              <a:lnSpc>
                <a:spcPct val="107000"/>
              </a:lnSpc>
              <a:spcAft>
                <a:spcPts val="800"/>
              </a:spcAft>
              <a:buNone/>
            </a:pPr>
            <a:r>
              <a:rPr lang="en-US" sz="1400">
                <a:effectLst/>
                <a:latin typeface="TW Cen MT"/>
                <a:ea typeface="MS Mincho"/>
                <a:cs typeface="Arial"/>
              </a:rPr>
              <a:t>With regards to </a:t>
            </a:r>
            <a:r>
              <a:rPr lang="en-US" sz="1400" b="1">
                <a:effectLst/>
                <a:latin typeface="TW Cen MT"/>
                <a:ea typeface="MS Mincho"/>
                <a:cs typeface="Arial"/>
              </a:rPr>
              <a:t>country engagements</a:t>
            </a:r>
            <a:r>
              <a:rPr lang="en-US" sz="1400">
                <a:effectLst/>
                <a:latin typeface="TW Cen MT"/>
                <a:ea typeface="MS Mincho"/>
                <a:cs typeface="Arial"/>
              </a:rPr>
              <a:t>, the </a:t>
            </a:r>
            <a:r>
              <a:rPr lang="en-US" sz="1400" b="1">
                <a:solidFill>
                  <a:schemeClr val="accent2"/>
                </a:solidFill>
                <a:effectLst/>
                <a:latin typeface="TW Cen MT"/>
                <a:ea typeface="MS Mincho"/>
                <a:cs typeface="Arial"/>
              </a:rPr>
              <a:t>Tanzania</a:t>
            </a:r>
            <a:r>
              <a:rPr lang="en-US" sz="1400">
                <a:solidFill>
                  <a:srgbClr val="FD9D24"/>
                </a:solidFill>
                <a:effectLst/>
                <a:latin typeface="TW Cen MT"/>
                <a:ea typeface="MS Mincho"/>
                <a:cs typeface="Arial"/>
              </a:rPr>
              <a:t> </a:t>
            </a:r>
            <a:r>
              <a:rPr lang="en-US" sz="1400">
                <a:effectLst/>
                <a:latin typeface="TW Cen MT"/>
                <a:ea typeface="MS Mincho"/>
                <a:cs typeface="Arial"/>
              </a:rPr>
              <a:t>capacity diagnosis report “Disaster and Climate Risk Management: A Capacity Diagnosis” was validated and published. The </a:t>
            </a:r>
            <a:r>
              <a:rPr lang="en-US" sz="1400" b="1">
                <a:solidFill>
                  <a:schemeClr val="accent2"/>
                </a:solidFill>
                <a:effectLst/>
                <a:latin typeface="TW Cen MT"/>
                <a:ea typeface="MS Mincho"/>
                <a:cs typeface="Arial"/>
              </a:rPr>
              <a:t>Maldives</a:t>
            </a:r>
            <a:r>
              <a:rPr lang="en-US" sz="1400">
                <a:solidFill>
                  <a:srgbClr val="FD9D24"/>
                </a:solidFill>
                <a:effectLst/>
                <a:latin typeface="TW Cen MT"/>
                <a:ea typeface="MS Mincho"/>
                <a:cs typeface="Arial"/>
              </a:rPr>
              <a:t> </a:t>
            </a:r>
            <a:r>
              <a:rPr lang="en-US" sz="1400">
                <a:effectLst/>
                <a:latin typeface="TW Cen MT"/>
                <a:ea typeface="MS Mincho"/>
                <a:cs typeface="Arial"/>
              </a:rPr>
              <a:t>capacity diagnosis report is ready for validation while the capacity diagnosis reports for </a:t>
            </a:r>
            <a:r>
              <a:rPr lang="en-US" sz="1400" b="1">
                <a:solidFill>
                  <a:schemeClr val="accent2"/>
                </a:solidFill>
                <a:effectLst/>
                <a:latin typeface="TW Cen MT"/>
                <a:ea typeface="MS Mincho"/>
                <a:cs typeface="Arial"/>
              </a:rPr>
              <a:t>Zambia</a:t>
            </a:r>
            <a:r>
              <a:rPr lang="en-US" sz="1400">
                <a:effectLst/>
                <a:latin typeface="TW Cen MT"/>
                <a:ea typeface="MS Mincho"/>
                <a:cs typeface="Arial"/>
              </a:rPr>
              <a:t>, </a:t>
            </a:r>
            <a:r>
              <a:rPr lang="en-US" sz="1400" b="1">
                <a:solidFill>
                  <a:schemeClr val="accent2"/>
                </a:solidFill>
                <a:effectLst/>
                <a:latin typeface="TW Cen MT"/>
                <a:ea typeface="MS Mincho"/>
                <a:cs typeface="Arial"/>
              </a:rPr>
              <a:t>Mongolia</a:t>
            </a:r>
            <a:r>
              <a:rPr lang="en-US" sz="1400">
                <a:effectLst/>
                <a:latin typeface="TW Cen MT"/>
                <a:ea typeface="MS Mincho"/>
                <a:cs typeface="Arial"/>
              </a:rPr>
              <a:t>, and </a:t>
            </a:r>
            <a:r>
              <a:rPr lang="en-US" sz="1400" b="1">
                <a:solidFill>
                  <a:schemeClr val="accent2"/>
                </a:solidFill>
                <a:effectLst/>
                <a:latin typeface="TW Cen MT"/>
                <a:ea typeface="MS Mincho"/>
                <a:cs typeface="Arial"/>
              </a:rPr>
              <a:t>Costa Rica </a:t>
            </a:r>
            <a:r>
              <a:rPr lang="en-US" sz="1400">
                <a:effectLst/>
                <a:latin typeface="TW Cen MT"/>
                <a:ea typeface="MS Mincho"/>
                <a:cs typeface="Arial"/>
              </a:rPr>
              <a:t>have been finalized.</a:t>
            </a:r>
          </a:p>
          <a:p>
            <a:pPr marL="0" indent="0">
              <a:buNone/>
            </a:pPr>
            <a:endParaRPr lang="en-US"/>
          </a:p>
        </p:txBody>
      </p:sp>
      <p:sp>
        <p:nvSpPr>
          <p:cNvPr id="7" name="Content Placeholder 6">
            <a:extLst>
              <a:ext uri="{FF2B5EF4-FFF2-40B4-BE49-F238E27FC236}">
                <a16:creationId xmlns:a16="http://schemas.microsoft.com/office/drawing/2014/main" id="{9DA4BDB8-4A15-0510-ADF0-23595492887D}"/>
              </a:ext>
            </a:extLst>
          </p:cNvPr>
          <p:cNvSpPr>
            <a:spLocks noGrp="1"/>
          </p:cNvSpPr>
          <p:nvPr>
            <p:ph sz="half" idx="2"/>
          </p:nvPr>
        </p:nvSpPr>
        <p:spPr>
          <a:xfrm>
            <a:off x="518678" y="3155459"/>
            <a:ext cx="5391749" cy="3200891"/>
          </a:xfrm>
          <a:solidFill>
            <a:srgbClr val="E5EEFF"/>
          </a:solidFill>
          <a:ln>
            <a:solidFill>
              <a:schemeClr val="accent1"/>
            </a:solidFill>
          </a:ln>
        </p:spPr>
        <p:txBody>
          <a:bodyPr lIns="91440" tIns="45720" rIns="91440" bIns="45720" anchor="t"/>
          <a:lstStyle/>
          <a:p>
            <a:pPr marL="0" indent="0">
              <a:buNone/>
            </a:pPr>
            <a:r>
              <a:rPr lang="en-US" sz="1600">
                <a:effectLst/>
                <a:latin typeface="Tw Cen MT"/>
                <a:ea typeface="MS Mincho"/>
                <a:cs typeface="Calibri"/>
              </a:rPr>
              <a:t>The joint project “</a:t>
            </a:r>
            <a:r>
              <a:rPr lang="en-US" sz="1600" b="1">
                <a:effectLst/>
                <a:latin typeface="Tw Cen MT"/>
                <a:ea typeface="MS Mincho"/>
                <a:cs typeface="Calibri"/>
              </a:rPr>
              <a:t>Strengthening Disaster Risk Governance and Recovery Capacities</a:t>
            </a:r>
            <a:r>
              <a:rPr lang="en-US" sz="1600">
                <a:effectLst/>
                <a:latin typeface="Tw Cen MT"/>
                <a:ea typeface="MS Mincho"/>
                <a:cs typeface="Calibri"/>
              </a:rPr>
              <a:t>”, signed in December 2021 with the EU, is being implemented with UNDRR for a total of USD 21.5 million (signed in EU 21.3 million). This is a component of the Intra-ACP Natural Disaster Risk Reduction </a:t>
            </a:r>
            <a:r>
              <a:rPr lang="en-US" sz="1600" err="1">
                <a:effectLst/>
                <a:latin typeface="Tw Cen MT"/>
                <a:ea typeface="MS Mincho"/>
                <a:cs typeface="Calibri"/>
              </a:rPr>
              <a:t>Programme</a:t>
            </a:r>
            <a:r>
              <a:rPr lang="en-US" sz="1600">
                <a:effectLst/>
                <a:latin typeface="Tw Cen MT"/>
                <a:ea typeface="MS Mincho"/>
                <a:cs typeface="Calibri"/>
              </a:rPr>
              <a:t> funded under the </a:t>
            </a:r>
            <a:r>
              <a:rPr lang="en-US" sz="1600">
                <a:latin typeface="Tw Cen MT"/>
                <a:ea typeface="MS Mincho"/>
                <a:cs typeface="Calibri"/>
              </a:rPr>
              <a:t>11th European</a:t>
            </a:r>
            <a:r>
              <a:rPr lang="en-US" sz="1600">
                <a:effectLst/>
                <a:latin typeface="Tw Cen MT"/>
                <a:ea typeface="MS Mincho"/>
                <a:cs typeface="Calibri"/>
              </a:rPr>
              <a:t> Development Fund (EDF) which aims to reduce the impact of disasters, including those related to climate change (CC) and biological hazards, and increase resilience in African, Caribbean and Pacific (ACP) countries. In 2023, the project team developed with</a:t>
            </a:r>
            <a:r>
              <a:rPr lang="en-US" sz="1600">
                <a:solidFill>
                  <a:srgbClr val="4C483D"/>
                </a:solidFill>
                <a:effectLst/>
                <a:latin typeface="Tw Cen MT"/>
                <a:ea typeface="MS Mincho"/>
                <a:cs typeface="Calibri"/>
              </a:rPr>
              <a:t> governments, and started the implementation of Annual Work Plans with five UNDP Country Offices: </a:t>
            </a:r>
            <a:r>
              <a:rPr lang="en-US" sz="1600" b="1">
                <a:solidFill>
                  <a:srgbClr val="FFC000"/>
                </a:solidFill>
                <a:effectLst/>
                <a:latin typeface="Tw Cen MT"/>
                <a:ea typeface="MS Mincho"/>
                <a:cs typeface="Calibri"/>
              </a:rPr>
              <a:t>Togo</a:t>
            </a:r>
            <a:r>
              <a:rPr lang="en-US" sz="1600">
                <a:solidFill>
                  <a:srgbClr val="4C483D"/>
                </a:solidFill>
                <a:effectLst/>
                <a:latin typeface="Tw Cen MT"/>
                <a:ea typeface="MS Mincho"/>
                <a:cs typeface="Calibri"/>
              </a:rPr>
              <a:t>, </a:t>
            </a:r>
            <a:r>
              <a:rPr lang="en-US" sz="1600" b="1">
                <a:solidFill>
                  <a:srgbClr val="FFC000"/>
                </a:solidFill>
                <a:effectLst/>
                <a:latin typeface="Tw Cen MT"/>
                <a:ea typeface="MS Mincho"/>
                <a:cs typeface="Calibri"/>
              </a:rPr>
              <a:t>Cameroun</a:t>
            </a:r>
            <a:r>
              <a:rPr lang="en-US" sz="1600">
                <a:solidFill>
                  <a:srgbClr val="4C483D"/>
                </a:solidFill>
                <a:effectLst/>
                <a:latin typeface="Tw Cen MT"/>
                <a:ea typeface="MS Mincho"/>
                <a:cs typeface="Calibri"/>
              </a:rPr>
              <a:t>, </a:t>
            </a:r>
            <a:r>
              <a:rPr lang="en-US" sz="1600" b="1">
                <a:solidFill>
                  <a:srgbClr val="FFC000"/>
                </a:solidFill>
                <a:effectLst/>
                <a:latin typeface="Tw Cen MT"/>
                <a:ea typeface="MS Mincho"/>
                <a:cs typeface="Calibri"/>
              </a:rPr>
              <a:t>Burundi</a:t>
            </a:r>
            <a:r>
              <a:rPr lang="en-US" sz="1600">
                <a:solidFill>
                  <a:srgbClr val="4C483D"/>
                </a:solidFill>
                <a:effectLst/>
                <a:latin typeface="Tw Cen MT"/>
                <a:ea typeface="MS Mincho"/>
                <a:cs typeface="Calibri"/>
              </a:rPr>
              <a:t>, </a:t>
            </a:r>
            <a:r>
              <a:rPr lang="en-US" sz="1600" b="1">
                <a:solidFill>
                  <a:srgbClr val="FFC000"/>
                </a:solidFill>
                <a:effectLst/>
                <a:latin typeface="Tw Cen MT"/>
                <a:ea typeface="MS Mincho"/>
                <a:cs typeface="Calibri"/>
              </a:rPr>
              <a:t>Kenya</a:t>
            </a:r>
            <a:r>
              <a:rPr lang="en-US" sz="1600">
                <a:solidFill>
                  <a:srgbClr val="4C483D"/>
                </a:solidFill>
                <a:effectLst/>
                <a:latin typeface="Tw Cen MT"/>
                <a:ea typeface="MS Mincho"/>
                <a:cs typeface="Calibri"/>
              </a:rPr>
              <a:t> and </a:t>
            </a:r>
            <a:r>
              <a:rPr lang="en-US" sz="1600" b="1">
                <a:solidFill>
                  <a:srgbClr val="FFC000"/>
                </a:solidFill>
                <a:effectLst/>
                <a:latin typeface="Tw Cen MT"/>
                <a:ea typeface="MS Mincho"/>
                <a:cs typeface="Calibri"/>
              </a:rPr>
              <a:t>Ethiopia</a:t>
            </a:r>
            <a:r>
              <a:rPr lang="en-US" sz="1600">
                <a:solidFill>
                  <a:srgbClr val="4C483D"/>
                </a:solidFill>
                <a:effectLst/>
                <a:latin typeface="Tw Cen MT"/>
                <a:ea typeface="MS Mincho"/>
                <a:cs typeface="Calibri"/>
              </a:rPr>
              <a:t>. A workplan with Vanuatu is being developed as a follow up on the PDNA and recovery framework.</a:t>
            </a:r>
            <a:endParaRPr lang="en-US" sz="1600">
              <a:effectLst/>
              <a:latin typeface="Tw Cen MT"/>
              <a:ea typeface="MS Mincho"/>
              <a:cs typeface="Calibri"/>
            </a:endParaRPr>
          </a:p>
        </p:txBody>
      </p:sp>
      <p:sp>
        <p:nvSpPr>
          <p:cNvPr id="12" name="TextBox 11">
            <a:extLst>
              <a:ext uri="{FF2B5EF4-FFF2-40B4-BE49-F238E27FC236}">
                <a16:creationId xmlns:a16="http://schemas.microsoft.com/office/drawing/2014/main" id="{A878E7A7-74EA-AD91-3F58-4D461D108CA2}"/>
              </a:ext>
            </a:extLst>
          </p:cNvPr>
          <p:cNvSpPr txBox="1"/>
          <p:nvPr/>
        </p:nvSpPr>
        <p:spPr>
          <a:xfrm>
            <a:off x="528651" y="1319427"/>
            <a:ext cx="11195220" cy="1200329"/>
          </a:xfrm>
          <a:prstGeom prst="rect">
            <a:avLst/>
          </a:prstGeom>
          <a:noFill/>
        </p:spPr>
        <p:txBody>
          <a:bodyPr wrap="square" rtlCol="0">
            <a:spAutoFit/>
          </a:bodyPr>
          <a:lstStyle/>
          <a:p>
            <a:r>
              <a:rPr lang="en-US" sz="1800">
                <a:effectLst/>
                <a:latin typeface="Tw Cen MT" panose="020B0602020104020603" pitchFamily="34" charset="0"/>
                <a:ea typeface="MS Mincho" panose="02020609040205080304" pitchFamily="49" charset="-128"/>
                <a:cs typeface="Arial" panose="020B0604020202020204" pitchFamily="34" charset="0"/>
              </a:rPr>
              <a:t>Besides </a:t>
            </a:r>
            <a:r>
              <a:rPr lang="en-US" sz="1800" b="1">
                <a:effectLst/>
                <a:latin typeface="Tw Cen MT" panose="020B0602020104020603" pitchFamily="34" charset="0"/>
                <a:ea typeface="MS Mincho" panose="02020609040205080304" pitchFamily="49" charset="-128"/>
                <a:cs typeface="Arial" panose="020B0604020202020204" pitchFamily="34" charset="0"/>
              </a:rPr>
              <a:t>leading in and contributing to several partnerships with UN agencies</a:t>
            </a:r>
            <a:r>
              <a:rPr lang="en-US" sz="1800">
                <a:effectLst/>
                <a:latin typeface="Tw Cen MT" panose="020B0602020104020603" pitchFamily="34" charset="0"/>
                <a:ea typeface="MS Mincho" panose="02020609040205080304" pitchFamily="49" charset="-128"/>
                <a:cs typeface="Arial" panose="020B0604020202020204" pitchFamily="34" charset="0"/>
              </a:rPr>
              <a:t> (UNDRR, UN-Habitat, etc.), the DRT </a:t>
            </a:r>
            <a:r>
              <a:rPr lang="en-US" sz="1800" b="1">
                <a:effectLst/>
                <a:latin typeface="Tw Cen MT" panose="020B0602020104020603" pitchFamily="34" charset="0"/>
                <a:ea typeface="MS Mincho" panose="02020609040205080304" pitchFamily="49" charset="-128"/>
                <a:cs typeface="Arial" panose="020B0604020202020204" pitchFamily="34" charset="0"/>
              </a:rPr>
              <a:t>represents UNDP in a variety of inter-agency fora and partnerships</a:t>
            </a:r>
            <a:r>
              <a:rPr lang="en-US" sz="1800">
                <a:effectLst/>
                <a:latin typeface="Tw Cen MT" panose="020B0602020104020603" pitchFamily="34" charset="0"/>
                <a:ea typeface="MS Mincho" panose="02020609040205080304" pitchFamily="49" charset="-128"/>
                <a:cs typeface="Arial" panose="020B0604020202020204" pitchFamily="34" charset="0"/>
              </a:rPr>
              <a:t>, including the UN DRR FP Group, the Risk-informed Early Action Partnership (REAP), the Early Warning for All (EW4A) initiative, the MCR 2030 and others.</a:t>
            </a:r>
          </a:p>
          <a:p>
            <a:endParaRPr lang="en-US"/>
          </a:p>
        </p:txBody>
      </p:sp>
    </p:spTree>
    <p:extLst>
      <p:ext uri="{BB962C8B-B14F-4D97-AF65-F5344CB8AC3E}">
        <p14:creationId xmlns:p14="http://schemas.microsoft.com/office/powerpoint/2010/main" val="255770120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E1D99-D618-A7BB-D941-4137F90C2079}"/>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36</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normAutofit/>
          </a:bodyPr>
          <a:lstStyle/>
          <a:p>
            <a:r>
              <a:rPr lang="en-US">
                <a:latin typeface="Tw Cen MT" panose="020B0602020104020603" pitchFamily="34" charset="0"/>
              </a:rPr>
              <a:t>Partnerships</a:t>
            </a:r>
            <a:r>
              <a:rPr lang="en-US"/>
              <a:t> </a:t>
            </a:r>
          </a:p>
        </p:txBody>
      </p:sp>
      <p:sp>
        <p:nvSpPr>
          <p:cNvPr id="6" name="Text Placeholder 5">
            <a:extLst>
              <a:ext uri="{FF2B5EF4-FFF2-40B4-BE49-F238E27FC236}">
                <a16:creationId xmlns:a16="http://schemas.microsoft.com/office/drawing/2014/main" id="{5137FA92-FC51-446C-97E0-2D167C95A653}"/>
              </a:ext>
            </a:extLst>
          </p:cNvPr>
          <p:cNvSpPr>
            <a:spLocks noGrp="1"/>
          </p:cNvSpPr>
          <p:nvPr>
            <p:ph type="body" idx="1"/>
          </p:nvPr>
        </p:nvSpPr>
        <p:spPr>
          <a:xfrm>
            <a:off x="518678" y="1532882"/>
            <a:ext cx="4367086" cy="823912"/>
          </a:xfrm>
          <a:solidFill>
            <a:schemeClr val="accent1"/>
          </a:solidFill>
          <a:ln>
            <a:solidFill>
              <a:schemeClr val="accent1"/>
            </a:solidFill>
          </a:ln>
        </p:spPr>
        <p:txBody>
          <a:bodyPr/>
          <a:lstStyle/>
          <a:p>
            <a:r>
              <a:rPr lang="en-US">
                <a:solidFill>
                  <a:schemeClr val="bg1"/>
                </a:solidFill>
                <a:latin typeface="Tw Cen MT" panose="020B0602020104020603" pitchFamily="34" charset="0"/>
              </a:rPr>
              <a:t>Get Airports Ready for Disaster (GARD)</a:t>
            </a:r>
          </a:p>
        </p:txBody>
      </p:sp>
      <p:sp>
        <p:nvSpPr>
          <p:cNvPr id="8" name="Text Placeholder 7">
            <a:extLst>
              <a:ext uri="{FF2B5EF4-FFF2-40B4-BE49-F238E27FC236}">
                <a16:creationId xmlns:a16="http://schemas.microsoft.com/office/drawing/2014/main" id="{C0C11CB1-41AC-223D-CDBF-41D2EBADDB2E}"/>
              </a:ext>
            </a:extLst>
          </p:cNvPr>
          <p:cNvSpPr>
            <a:spLocks noGrp="1"/>
          </p:cNvSpPr>
          <p:nvPr>
            <p:ph type="body" sz="quarter" idx="3"/>
          </p:nvPr>
        </p:nvSpPr>
        <p:spPr>
          <a:xfrm>
            <a:off x="5189838" y="1532882"/>
            <a:ext cx="6483482" cy="823912"/>
          </a:xfrm>
          <a:solidFill>
            <a:schemeClr val="accent1"/>
          </a:solidFill>
          <a:ln>
            <a:solidFill>
              <a:schemeClr val="accent1"/>
            </a:solidFill>
          </a:ln>
        </p:spPr>
        <p:txBody>
          <a:bodyPr/>
          <a:lstStyle/>
          <a:p>
            <a:r>
              <a:rPr lang="en-US">
                <a:solidFill>
                  <a:schemeClr val="bg1"/>
                </a:solidFill>
                <a:latin typeface="Tw Cen MT" panose="020B0602020104020603" pitchFamily="34" charset="0"/>
              </a:rPr>
              <a:t>Coalition for Disaster Resilient Infrastructure (CDRI) </a:t>
            </a:r>
          </a:p>
        </p:txBody>
      </p:sp>
      <p:sp>
        <p:nvSpPr>
          <p:cNvPr id="11" name="Content Placeholder 10">
            <a:extLst>
              <a:ext uri="{FF2B5EF4-FFF2-40B4-BE49-F238E27FC236}">
                <a16:creationId xmlns:a16="http://schemas.microsoft.com/office/drawing/2014/main" id="{4F0C8D38-B591-8ED7-C402-0AB51827B3D9}"/>
              </a:ext>
            </a:extLst>
          </p:cNvPr>
          <p:cNvSpPr>
            <a:spLocks noGrp="1"/>
          </p:cNvSpPr>
          <p:nvPr>
            <p:ph sz="quarter" idx="4"/>
          </p:nvPr>
        </p:nvSpPr>
        <p:spPr>
          <a:xfrm>
            <a:off x="5189837" y="2356794"/>
            <a:ext cx="6483483" cy="3909534"/>
          </a:xfrm>
          <a:solidFill>
            <a:srgbClr val="E5EEFF"/>
          </a:solidFill>
          <a:ln>
            <a:solidFill>
              <a:schemeClr val="accent1"/>
            </a:solidFill>
          </a:ln>
        </p:spPr>
        <p:txBody>
          <a:bodyPr/>
          <a:lstStyle/>
          <a:p>
            <a:pPr marL="0" indent="0">
              <a:buNone/>
            </a:pPr>
            <a:r>
              <a:rPr lang="en-US" sz="1400">
                <a:effectLst/>
                <a:latin typeface="Tw Cen MT" panose="020B0602020104020603" pitchFamily="34" charset="0"/>
                <a:ea typeface="MS Mincho" panose="02020609040205080304" pitchFamily="49" charset="-128"/>
                <a:cs typeface="Arial" panose="020B0604020202020204" pitchFamily="34" charset="0"/>
              </a:rPr>
              <a:t>The DRT was instrumental in supporting the Coalition for Disaster Resilient Infrastructure (CDRI) based in India in </a:t>
            </a:r>
            <a:r>
              <a:rPr lang="en-US" sz="1400" b="1">
                <a:effectLst/>
                <a:latin typeface="Tw Cen MT" panose="020B0602020104020603" pitchFamily="34" charset="0"/>
                <a:ea typeface="MS Mincho" panose="02020609040205080304" pitchFamily="49" charset="-128"/>
                <a:cs typeface="Arial" panose="020B0604020202020204" pitchFamily="34" charset="0"/>
              </a:rPr>
              <a:t>establishing its Multi-Partner Trust Fund</a:t>
            </a:r>
            <a:r>
              <a:rPr lang="en-US" sz="1400">
                <a:effectLst/>
                <a:latin typeface="Tw Cen MT" panose="020B0602020104020603" pitchFamily="34" charset="0"/>
                <a:ea typeface="MS Mincho" panose="02020609040205080304" pitchFamily="49" charset="-128"/>
                <a:cs typeface="Arial" panose="020B0604020202020204" pitchFamily="34" charset="0"/>
              </a:rPr>
              <a:t>. The operationalization of the Fund, launched at COP27, marks a successful completion of the inception phase, boasting a Manual of Operations, a functional Trust Fund Management Committee co-chaired by India, the USA, and UNDP Crisis Bureau, and a staffed Secretariat by the global DRT and India/CDRI. </a:t>
            </a:r>
          </a:p>
          <a:p>
            <a:pPr marL="0" indent="0">
              <a:buNone/>
            </a:pPr>
            <a:r>
              <a:rPr lang="en-GB" sz="1400">
                <a:effectLst/>
                <a:latin typeface="Tw Cen MT" panose="020B0602020104020603" pitchFamily="34" charset="0"/>
                <a:ea typeface="MS Mincho" panose="02020609040205080304" pitchFamily="49" charset="-128"/>
                <a:cs typeface="Arial" panose="020B0604020202020204" pitchFamily="34" charset="0"/>
              </a:rPr>
              <a:t>The Fund's first financing agreements have been signed with UK and EU for a total amount of USD 14,2 million out of which 4,3 million was received, and additional commitments were secured from India and Australia.</a:t>
            </a:r>
            <a:r>
              <a:rPr lang="en-US" sz="1400">
                <a:effectLst/>
                <a:latin typeface="Tw Cen MT" panose="020B0602020104020603" pitchFamily="34" charset="0"/>
                <a:ea typeface="MS Mincho" panose="02020609040205080304" pitchFamily="49" charset="-128"/>
                <a:cs typeface="Arial" panose="020B0604020202020204" pitchFamily="34" charset="0"/>
              </a:rPr>
              <a:t> The Fund aims for capitalization of </a:t>
            </a:r>
            <a:r>
              <a:rPr lang="en-US" sz="1400" b="1">
                <a:effectLst/>
                <a:latin typeface="Tw Cen MT" panose="020B0602020104020603" pitchFamily="34" charset="0"/>
                <a:ea typeface="MS Mincho" panose="02020609040205080304" pitchFamily="49" charset="-128"/>
                <a:cs typeface="Arial" panose="020B0604020202020204" pitchFamily="34" charset="0"/>
              </a:rPr>
              <a:t>USD 50 million in 2025 </a:t>
            </a:r>
            <a:r>
              <a:rPr lang="en-US" sz="1400">
                <a:effectLst/>
                <a:latin typeface="Tw Cen MT" panose="020B0602020104020603" pitchFamily="34" charset="0"/>
                <a:ea typeface="MS Mincho" panose="02020609040205080304" pitchFamily="49" charset="-128"/>
                <a:cs typeface="Arial" panose="020B0604020202020204" pitchFamily="34" charset="0"/>
              </a:rPr>
              <a:t>and USD </a:t>
            </a:r>
            <a:r>
              <a:rPr lang="en-US" sz="1400" b="1">
                <a:effectLst/>
                <a:latin typeface="Tw Cen MT" panose="020B0602020104020603" pitchFamily="34" charset="0"/>
                <a:ea typeface="MS Mincho" panose="02020609040205080304" pitchFamily="49" charset="-128"/>
                <a:cs typeface="Arial" panose="020B0604020202020204" pitchFamily="34" charset="0"/>
              </a:rPr>
              <a:t>100 million in 2027</a:t>
            </a:r>
            <a:r>
              <a:rPr lang="en-US" sz="1400">
                <a:effectLst/>
                <a:latin typeface="Tw Cen MT" panose="020B0602020104020603" pitchFamily="34" charset="0"/>
                <a:ea typeface="MS Mincho" panose="02020609040205080304" pitchFamily="49" charset="-128"/>
                <a:cs typeface="Arial" panose="020B0604020202020204" pitchFamily="34" charset="0"/>
              </a:rPr>
              <a:t>. </a:t>
            </a:r>
          </a:p>
          <a:p>
            <a:pPr marL="0" indent="0">
              <a:buNone/>
            </a:pPr>
            <a:r>
              <a:rPr lang="en-GB" sz="1400">
                <a:effectLst/>
                <a:latin typeface="Tw Cen MT" panose="020B0602020104020603" pitchFamily="34" charset="0"/>
                <a:ea typeface="MS Mincho" panose="02020609040205080304" pitchFamily="49" charset="-128"/>
                <a:cs typeface="Arial" panose="020B0604020202020204" pitchFamily="34" charset="0"/>
              </a:rPr>
              <a:t>The Fund launched its first call for proposals which resulted in the approval of 11 project proposals totalling USD 5.8 million to support resilient infrastructure system development in housing, water, transport, education and health and the application of early warning services to infrastructure systems, with UNDP mobilizing USD 1.2 million under this first call. UNDP supports CDRI Secretariat to develop its programmatic and operational capacities to design new funding windows for resilient urban infrastructure development, high mountains areas, energy/transport/health critical infrastructure systems to prepare the launch of new calls for proposals in 2024. </a:t>
            </a:r>
            <a:endParaRPr lang="en-US" sz="1400">
              <a:effectLst/>
              <a:latin typeface="Tw Cen MT" panose="020B0602020104020603" pitchFamily="34" charset="0"/>
              <a:ea typeface="MS Mincho" panose="02020609040205080304" pitchFamily="49" charset="-128"/>
              <a:cs typeface="Arial" panose="020B0604020202020204" pitchFamily="34" charset="0"/>
            </a:endParaRPr>
          </a:p>
        </p:txBody>
      </p:sp>
      <p:sp>
        <p:nvSpPr>
          <p:cNvPr id="7" name="Content Placeholder 6">
            <a:extLst>
              <a:ext uri="{FF2B5EF4-FFF2-40B4-BE49-F238E27FC236}">
                <a16:creationId xmlns:a16="http://schemas.microsoft.com/office/drawing/2014/main" id="{9DA4BDB8-4A15-0510-ADF0-23595492887D}"/>
              </a:ext>
            </a:extLst>
          </p:cNvPr>
          <p:cNvSpPr>
            <a:spLocks noGrp="1"/>
          </p:cNvSpPr>
          <p:nvPr>
            <p:ph sz="half" idx="2"/>
          </p:nvPr>
        </p:nvSpPr>
        <p:spPr>
          <a:xfrm>
            <a:off x="518679" y="2356793"/>
            <a:ext cx="4367086" cy="3909535"/>
          </a:xfrm>
          <a:solidFill>
            <a:srgbClr val="E5EEFF"/>
          </a:solidFill>
          <a:ln>
            <a:solidFill>
              <a:schemeClr val="accent1"/>
            </a:solidFill>
          </a:ln>
        </p:spPr>
        <p:txBody>
          <a:bodyPr/>
          <a:lstStyle/>
          <a:p>
            <a:pPr marL="0" indent="0">
              <a:buNone/>
            </a:pPr>
            <a:r>
              <a:rPr lang="en-GB" sz="1600" b="1">
                <a:effectLst/>
                <a:latin typeface="Tw Cen MT" panose="020B0602020104020603" pitchFamily="34" charset="0"/>
                <a:ea typeface="MS Mincho" panose="02020609040205080304" pitchFamily="49" charset="-128"/>
                <a:cs typeface="Arial" panose="020B0604020202020204" pitchFamily="34" charset="0"/>
              </a:rPr>
              <a:t>GARD</a:t>
            </a:r>
            <a:r>
              <a:rPr lang="en-GB" sz="1600">
                <a:effectLst/>
                <a:latin typeface="Tw Cen MT" panose="020B0602020104020603" pitchFamily="34" charset="0"/>
                <a:ea typeface="MS Mincho" panose="02020609040205080304" pitchFamily="49" charset="-128"/>
                <a:cs typeface="Arial" panose="020B0604020202020204" pitchFamily="34" charset="0"/>
              </a:rPr>
              <a:t> is a public-private partnership between UNDP, DHL Group, and Airports Council International (ACI) to address the need for enhanced airport preparedness and response capacity in disaster situations. Since its setup in 2009, GARD has been implemented in more than </a:t>
            </a:r>
            <a:r>
              <a:rPr lang="en-GB" sz="1600" b="1">
                <a:effectLst/>
                <a:latin typeface="Tw Cen MT" panose="020B0602020104020603" pitchFamily="34" charset="0"/>
                <a:ea typeface="MS Mincho" panose="02020609040205080304" pitchFamily="49" charset="-128"/>
                <a:cs typeface="Arial" panose="020B0604020202020204" pitchFamily="34" charset="0"/>
              </a:rPr>
              <a:t>60 airports </a:t>
            </a:r>
            <a:r>
              <a:rPr lang="en-GB" sz="1600">
                <a:effectLst/>
                <a:latin typeface="Tw Cen MT" panose="020B0602020104020603" pitchFamily="34" charset="0"/>
                <a:ea typeface="MS Mincho" panose="02020609040205080304" pitchFamily="49" charset="-128"/>
                <a:cs typeface="Arial" panose="020B0604020202020204" pitchFamily="34" charset="0"/>
              </a:rPr>
              <a:t>across </a:t>
            </a:r>
            <a:r>
              <a:rPr lang="en-GB" sz="1600" b="1">
                <a:effectLst/>
                <a:latin typeface="Tw Cen MT" panose="020B0602020104020603" pitchFamily="34" charset="0"/>
                <a:ea typeface="MS Mincho" panose="02020609040205080304" pitchFamily="49" charset="-128"/>
                <a:cs typeface="Arial" panose="020B0604020202020204" pitchFamily="34" charset="0"/>
              </a:rPr>
              <a:t>28 countries</a:t>
            </a:r>
            <a:r>
              <a:rPr lang="en-GB" sz="1600">
                <a:effectLst/>
                <a:latin typeface="Tw Cen MT" panose="020B0602020104020603" pitchFamily="34" charset="0"/>
                <a:ea typeface="MS Mincho" panose="02020609040205080304" pitchFamily="49" charset="-128"/>
                <a:cs typeface="Arial" panose="020B0604020202020204" pitchFamily="34" charset="0"/>
              </a:rPr>
              <a:t> and trained over </a:t>
            </a:r>
            <a:r>
              <a:rPr lang="en-GB" sz="1600" b="1">
                <a:effectLst/>
                <a:latin typeface="Tw Cen MT" panose="020B0602020104020603" pitchFamily="34" charset="0"/>
                <a:ea typeface="MS Mincho" panose="02020609040205080304" pitchFamily="49" charset="-128"/>
                <a:cs typeface="Arial" panose="020B0604020202020204" pitchFamily="34" charset="0"/>
              </a:rPr>
              <a:t>1,650 professionals </a:t>
            </a:r>
            <a:r>
              <a:rPr lang="en-GB" sz="1600">
                <a:effectLst/>
                <a:latin typeface="Tw Cen MT" panose="020B0602020104020603" pitchFamily="34" charset="0"/>
                <a:ea typeface="MS Mincho" panose="02020609040205080304" pitchFamily="49" charset="-128"/>
                <a:cs typeface="Arial" panose="020B0604020202020204" pitchFamily="34" charset="0"/>
              </a:rPr>
              <a:t>including airport managers and operations staff, civil aviation authorities, and national disaster management officials.</a:t>
            </a:r>
            <a:endParaRPr lang="en-US" sz="1600">
              <a:effectLst/>
              <a:latin typeface="Tw Cen MT" panose="020B0602020104020603" pitchFamily="34" charset="0"/>
              <a:ea typeface="MS Mincho" panose="02020609040205080304" pitchFamily="49" charset="-128"/>
              <a:cs typeface="Arial" panose="020B0604020202020204" pitchFamily="34" charset="0"/>
            </a:endParaRPr>
          </a:p>
          <a:p>
            <a:pPr marL="0" indent="0">
              <a:buNone/>
            </a:pPr>
            <a:r>
              <a:rPr lang="en-US" sz="1600">
                <a:effectLst/>
                <a:latin typeface="Tw Cen MT" panose="020B0602020104020603" pitchFamily="34" charset="0"/>
                <a:ea typeface="MS Mincho" panose="02020609040205080304" pitchFamily="49" charset="-128"/>
                <a:cs typeface="Arial" panose="020B0604020202020204" pitchFamily="34" charset="0"/>
              </a:rPr>
              <a:t>GARD was </a:t>
            </a:r>
            <a:r>
              <a:rPr lang="en-US" sz="1600" b="1">
                <a:effectLst/>
                <a:latin typeface="Tw Cen MT" panose="020B0602020104020603" pitchFamily="34" charset="0"/>
                <a:ea typeface="MS Mincho" panose="02020609040205080304" pitchFamily="49" charset="-128"/>
                <a:cs typeface="Arial" panose="020B0604020202020204" pitchFamily="34" charset="0"/>
              </a:rPr>
              <a:t>rolled out at three airports</a:t>
            </a:r>
            <a:r>
              <a:rPr lang="en-US" sz="1600">
                <a:effectLst/>
                <a:latin typeface="Tw Cen MT" panose="020B0602020104020603" pitchFamily="34" charset="0"/>
                <a:ea typeface="MS Mincho" panose="02020609040205080304" pitchFamily="49" charset="-128"/>
                <a:cs typeface="Arial" panose="020B0604020202020204" pitchFamily="34" charset="0"/>
              </a:rPr>
              <a:t> in 2023: </a:t>
            </a:r>
          </a:p>
          <a:p>
            <a:r>
              <a:rPr lang="en-US" sz="1600" u="sng" err="1">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Languindingan</a:t>
            </a:r>
            <a:r>
              <a:rPr lang="en-US" sz="1600" u="sng">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 Airport, the </a:t>
            </a:r>
            <a:r>
              <a:rPr lang="en-US" sz="1600" u="sng">
                <a:solidFill>
                  <a:schemeClr val="accent2"/>
                </a:solidFill>
                <a:effectLst/>
                <a:latin typeface="Tw Cen MT" panose="020B0602020104020603" pitchFamily="34" charset="0"/>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Philippines</a:t>
            </a:r>
            <a:r>
              <a:rPr lang="en-US" sz="1600" u="sng">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 (GARD)</a:t>
            </a:r>
            <a:endParaRPr lang="en-US" sz="1600" u="sng">
              <a:solidFill>
                <a:srgbClr val="0563C1"/>
              </a:solidFill>
              <a:latin typeface="Tw Cen MT" panose="020B0602020104020603" pitchFamily="34" charset="0"/>
              <a:ea typeface="MS Mincho" panose="02020609040205080304" pitchFamily="49" charset="-128"/>
              <a:cs typeface="Arial" panose="020B0604020202020204" pitchFamily="34" charset="0"/>
            </a:endParaRPr>
          </a:p>
          <a:p>
            <a:r>
              <a:rPr lang="en-US" sz="1600" u="sng">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Sarajevo International Airport, </a:t>
            </a:r>
            <a:r>
              <a:rPr lang="en-US" sz="1600" u="sng">
                <a:solidFill>
                  <a:schemeClr val="accent2"/>
                </a:solidFill>
                <a:effectLst/>
                <a:latin typeface="Tw Cen MT" panose="020B0602020104020603" pitchFamily="34" charset="0"/>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Bosnia and Herzegovina</a:t>
            </a:r>
            <a:r>
              <a:rPr lang="en-US" sz="1600" u="sng">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 (GARD Plus)</a:t>
            </a:r>
            <a:endParaRPr lang="en-US" sz="1600" u="sng">
              <a:solidFill>
                <a:srgbClr val="0563C1"/>
              </a:solidFill>
              <a:effectLst/>
              <a:latin typeface="Tw Cen MT" panose="020B0602020104020603" pitchFamily="34" charset="0"/>
              <a:ea typeface="MS Mincho" panose="02020609040205080304" pitchFamily="49" charset="-128"/>
              <a:cs typeface="Arial" panose="020B0604020202020204" pitchFamily="34" charset="0"/>
            </a:endParaRPr>
          </a:p>
          <a:p>
            <a:r>
              <a:rPr lang="en-US" sz="1600" u="sng">
                <a:solidFill>
                  <a:srgbClr val="00194C"/>
                </a:solidFill>
                <a:effectLst/>
                <a:latin typeface="Tw Cen MT" panose="020B0602020104020603" pitchFamily="34" charset="0"/>
                <a:ea typeface="MS Mincho" panose="02020609040205080304" pitchFamily="49" charset="-128"/>
                <a:cs typeface="Arial" panose="020B0604020202020204" pitchFamily="34" charset="0"/>
                <a:hlinkClick r:id="rId4">
                  <a:extLst>
                    <a:ext uri="{A12FA001-AC4F-418D-AE19-62706E023703}">
                      <ahyp:hlinkClr xmlns:ahyp="http://schemas.microsoft.com/office/drawing/2018/hyperlinkcolor" val="tx"/>
                    </a:ext>
                  </a:extLst>
                </a:hlinkClick>
              </a:rPr>
              <a:t>Paro International Airport, </a:t>
            </a:r>
            <a:r>
              <a:rPr lang="en-US" sz="1600" u="sng">
                <a:solidFill>
                  <a:schemeClr val="accent2"/>
                </a:solidFill>
                <a:effectLst/>
                <a:latin typeface="Tw Cen MT" panose="020B0602020104020603" pitchFamily="34" charset="0"/>
                <a:ea typeface="MS Mincho" panose="02020609040205080304" pitchFamily="49" charset="-128"/>
                <a:cs typeface="Arial" panose="020B0604020202020204" pitchFamily="34" charset="0"/>
                <a:hlinkClick r:id="rId4">
                  <a:extLst>
                    <a:ext uri="{A12FA001-AC4F-418D-AE19-62706E023703}">
                      <ahyp:hlinkClr xmlns:ahyp="http://schemas.microsoft.com/office/drawing/2018/hyperlinkcolor" val="tx"/>
                    </a:ext>
                  </a:extLst>
                </a:hlinkClick>
              </a:rPr>
              <a:t>Bhutan</a:t>
            </a:r>
            <a:endParaRPr lang="en-US" sz="1600">
              <a:solidFill>
                <a:schemeClr val="accent2"/>
              </a:solidFill>
              <a:effectLst/>
              <a:latin typeface="Tw Cen MT" panose="020B0602020104020603" pitchFamily="34" charset="0"/>
              <a:ea typeface="MS Mincho" panose="02020609040205080304" pitchFamily="49" charset="-128"/>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135554758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CCDBF9-C398-1034-5A02-275372B02B4C}"/>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37</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a:bodyPr>
          <a:lstStyle/>
          <a:p>
            <a:r>
              <a:rPr lang="en-US"/>
              <a:t>Resource Mobilization</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a:xfrm>
            <a:off x="518678" y="1425146"/>
            <a:ext cx="10835122" cy="4802891"/>
          </a:xfrm>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Regional and global DRT </a:t>
            </a:r>
            <a:r>
              <a:rPr lang="en-US" sz="2000" b="1">
                <a:effectLst/>
                <a:ea typeface="MS Mincho" panose="02020609040205080304" pitchFamily="49" charset="-128"/>
                <a:cs typeface="Arial" panose="020B0604020202020204" pitchFamily="34" charset="0"/>
              </a:rPr>
              <a:t>developed</a:t>
            </a:r>
            <a:r>
              <a:rPr lang="en-US" sz="2000">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several</a:t>
            </a:r>
            <a:r>
              <a:rPr lang="en-US" sz="2000">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proposals</a:t>
            </a:r>
            <a:r>
              <a:rPr lang="en-US" sz="2000">
                <a:effectLst/>
                <a:ea typeface="MS Mincho" panose="02020609040205080304" pitchFamily="49" charset="-128"/>
                <a:cs typeface="Arial" panose="020B0604020202020204" pitchFamily="34" charset="0"/>
              </a:rPr>
              <a:t> </a:t>
            </a:r>
            <a:r>
              <a:rPr lang="en-US" sz="2000" b="1">
                <a:effectLst/>
                <a:ea typeface="MS Mincho" panose="02020609040205080304" pitchFamily="49" charset="-128"/>
                <a:cs typeface="Arial" panose="020B0604020202020204" pitchFamily="34" charset="0"/>
              </a:rPr>
              <a:t>to respond to emerging needs and country demands</a:t>
            </a:r>
            <a:r>
              <a:rPr lang="en-US" sz="2000">
                <a:effectLst/>
                <a:ea typeface="MS Mincho" panose="02020609040205080304" pitchFamily="49" charset="-128"/>
                <a:cs typeface="Arial" panose="020B0604020202020204" pitchFamily="34" charset="0"/>
              </a:rPr>
              <a:t> along the lines of the four areas of work.</a:t>
            </a:r>
          </a:p>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The global DRT </a:t>
            </a:r>
            <a:r>
              <a:rPr lang="en-US" sz="2000" b="1">
                <a:effectLst/>
                <a:ea typeface="MS Mincho" panose="02020609040205080304" pitchFamily="49" charset="-128"/>
                <a:cs typeface="Arial" panose="020B0604020202020204" pitchFamily="34" charset="0"/>
              </a:rPr>
              <a:t>organized a number of bilateral engagements with Permanent Missions in Geneva and government delegations</a:t>
            </a:r>
            <a:r>
              <a:rPr lang="en-US" sz="2000">
                <a:effectLst/>
                <a:ea typeface="MS Mincho" panose="02020609040205080304" pitchFamily="49" charset="-128"/>
                <a:cs typeface="Arial" panose="020B0604020202020204" pitchFamily="34" charset="0"/>
              </a:rPr>
              <a:t> as well as </a:t>
            </a:r>
            <a:r>
              <a:rPr lang="en-US" sz="2000" b="1">
                <a:effectLst/>
                <a:ea typeface="MS Mincho" panose="02020609040205080304" pitchFamily="49" charset="-128"/>
                <a:cs typeface="Arial" panose="020B0604020202020204" pitchFamily="34" charset="0"/>
              </a:rPr>
              <a:t>advocacy and donor events</a:t>
            </a:r>
            <a:r>
              <a:rPr lang="en-US" sz="2000">
                <a:effectLst/>
                <a:ea typeface="MS Mincho" panose="02020609040205080304" pitchFamily="49" charset="-128"/>
                <a:cs typeface="Arial" panose="020B0604020202020204" pitchFamily="34" charset="0"/>
              </a:rPr>
              <a:t> to present UNDP’s work on DRR, recovery, and resilience-building.</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The global DRT </a:t>
            </a:r>
            <a:r>
              <a:rPr lang="en-US" sz="2000" b="1">
                <a:effectLst/>
                <a:ea typeface="MS Mincho" panose="02020609040205080304" pitchFamily="49" charset="-128"/>
                <a:cs typeface="Arial" panose="020B0604020202020204" pitchFamily="34" charset="0"/>
              </a:rPr>
              <a:t>supported </a:t>
            </a:r>
            <a:r>
              <a:rPr lang="en-US" sz="2000" b="1">
                <a:solidFill>
                  <a:schemeClr val="accent2"/>
                </a:solidFill>
                <a:effectLst/>
                <a:ea typeface="MS Mincho" panose="02020609040205080304" pitchFamily="49" charset="-128"/>
                <a:cs typeface="Arial" panose="020B0604020202020204" pitchFamily="34" charset="0"/>
              </a:rPr>
              <a:t>18 UNDP Country Offices </a:t>
            </a:r>
            <a:r>
              <a:rPr lang="en-US" sz="2000" b="1">
                <a:effectLst/>
                <a:ea typeface="MS Mincho" panose="02020609040205080304" pitchFamily="49" charset="-128"/>
                <a:cs typeface="Arial" panose="020B0604020202020204" pitchFamily="34" charset="0"/>
              </a:rPr>
              <a:t>to develop and submit proposals</a:t>
            </a:r>
            <a:r>
              <a:rPr lang="en-US" sz="2000">
                <a:effectLst/>
                <a:ea typeface="MS Mincho" panose="02020609040205080304" pitchFamily="49" charset="-128"/>
                <a:cs typeface="Arial" panose="020B0604020202020204" pitchFamily="34" charset="0"/>
              </a:rPr>
              <a:t> on DRR, urban resilience and community resilience to access resources from the </a:t>
            </a:r>
            <a:r>
              <a:rPr lang="en-US" sz="2000" b="1">
                <a:effectLst/>
                <a:ea typeface="MS Mincho" panose="02020609040205080304" pitchFamily="49" charset="-128"/>
                <a:cs typeface="Arial" panose="020B0604020202020204" pitchFamily="34" charset="0"/>
              </a:rPr>
              <a:t>Japan Supplementary Budget</a:t>
            </a:r>
            <a:r>
              <a:rPr lang="en-US" sz="2000">
                <a:effectLst/>
                <a:ea typeface="MS Mincho" panose="02020609040205080304" pitchFamily="49" charset="-128"/>
                <a:cs typeface="Arial" panose="020B0604020202020204" pitchFamily="34" charset="0"/>
              </a:rPr>
              <a:t>.</a:t>
            </a:r>
          </a:p>
        </p:txBody>
      </p:sp>
    </p:spTree>
    <p:extLst>
      <p:ext uri="{BB962C8B-B14F-4D97-AF65-F5344CB8AC3E}">
        <p14:creationId xmlns:p14="http://schemas.microsoft.com/office/powerpoint/2010/main" val="398326341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94798" y="2907699"/>
            <a:ext cx="4911633" cy="1042601"/>
          </a:xfrm>
        </p:spPr>
        <p:txBody>
          <a:bodyPr>
            <a:normAutofit fontScale="90000"/>
          </a:bodyPr>
          <a:lstStyle/>
          <a:p>
            <a:r>
              <a:rPr lang="en-GB">
                <a:latin typeface="Tw Cen MT" panose="020B0602020104020603" pitchFamily="34" charset="0"/>
              </a:rPr>
              <a:t>6. Global &amp; Regional Processes</a:t>
            </a:r>
            <a:endParaRPr lang="en-US">
              <a:latin typeface="Tw Cen MT" panose="020B0602020104020603" pitchFamily="34" charset="0"/>
            </a:endParaRPr>
          </a:p>
        </p:txBody>
      </p:sp>
      <p:pic>
        <p:nvPicPr>
          <p:cNvPr id="7" name="Picture Placeholder 6">
            <a:extLst>
              <a:ext uri="{FF2B5EF4-FFF2-40B4-BE49-F238E27FC236}">
                <a16:creationId xmlns:a16="http://schemas.microsoft.com/office/drawing/2014/main" id="{76B241B1-0232-BBA8-0F88-3E6F7D20B15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279" r="21279"/>
          <a:stretch/>
        </p:blipFill>
        <p:spPr/>
      </p:pic>
    </p:spTree>
    <p:extLst>
      <p:ext uri="{BB962C8B-B14F-4D97-AF65-F5344CB8AC3E}">
        <p14:creationId xmlns:p14="http://schemas.microsoft.com/office/powerpoint/2010/main" val="184972815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0BD53E-82C2-74A3-17A5-B78166F33B36}"/>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39</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a:xfrm>
            <a:off x="518678" y="153609"/>
            <a:ext cx="9860998" cy="1147969"/>
          </a:xfrm>
        </p:spPr>
        <p:txBody>
          <a:bodyPr>
            <a:normAutofit/>
          </a:bodyPr>
          <a:lstStyle/>
          <a:p>
            <a:r>
              <a:rPr lang="en-US"/>
              <a:t>Global &amp; Regional Processes </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a:xfrm>
            <a:off x="518678" y="1425146"/>
            <a:ext cx="10835122" cy="4802891"/>
          </a:xfrm>
        </p:spPr>
        <p:txBody>
          <a:bodyPr/>
          <a:lstStyle/>
          <a:p>
            <a:pPr marL="342900" lvl="0" indent="-342900">
              <a:lnSpc>
                <a:spcPct val="107000"/>
              </a:lnSpc>
              <a:spcAft>
                <a:spcPts val="800"/>
              </a:spcAft>
              <a:buFont typeface="Symbol" panose="05050102010706020507" pitchFamily="18" charset="2"/>
              <a:buChar char=""/>
              <a:tabLst>
                <a:tab pos="228600" algn="l"/>
              </a:tabLst>
            </a:pPr>
            <a:r>
              <a:rPr lang="en-US" sz="2000">
                <a:effectLst/>
                <a:ea typeface="MS Mincho" panose="02020609040205080304" pitchFamily="49" charset="-128"/>
                <a:cs typeface="Arial" panose="020B0604020202020204" pitchFamily="34" charset="0"/>
              </a:rPr>
              <a:t>The global DRT </a:t>
            </a:r>
            <a:r>
              <a:rPr lang="en-US" sz="2000" b="1">
                <a:effectLst/>
                <a:ea typeface="Times New Roman" panose="02020603050405020304" pitchFamily="18" charset="0"/>
                <a:cs typeface="Arial" panose="020B0604020202020204" pitchFamily="34" charset="0"/>
              </a:rPr>
              <a:t>co-authored the “Global Assessment Report:  Special Report 2023 - Mapping Resilience for the Sustainable Development Goals”</a:t>
            </a:r>
            <a:r>
              <a:rPr lang="en-US" sz="2000">
                <a:effectLst/>
                <a:ea typeface="Times New Roman" panose="02020603050405020304" pitchFamily="18" charset="0"/>
                <a:cs typeface="Arial" panose="020B0604020202020204" pitchFamily="34" charset="0"/>
              </a:rPr>
              <a:t>, including participation in the launch event, and organization of a webinar in collaboration with UNDRR.</a:t>
            </a:r>
            <a:endParaRPr lang="en-US" sz="2000">
              <a:effectLst/>
              <a:ea typeface="MS Mincho" panose="02020609040205080304" pitchFamily="49" charset="-128"/>
              <a:cs typeface="Arial" panose="020B0604020202020204" pitchFamily="34" charset="0"/>
            </a:endParaRPr>
          </a:p>
          <a:p>
            <a:pPr marL="342900" lvl="0" indent="-342900">
              <a:buFont typeface="Symbol" panose="05050102010706020507" pitchFamily="18" charset="2"/>
              <a:buChar char=""/>
              <a:tabLst>
                <a:tab pos="228600" algn="l"/>
              </a:tabLst>
            </a:pPr>
            <a:r>
              <a:rPr lang="en-US" sz="2000">
                <a:effectLst/>
                <a:ea typeface="Calibri" panose="020F0502020204030204" pitchFamily="34" charset="0"/>
              </a:rPr>
              <a:t>The global DRT </a:t>
            </a:r>
            <a:r>
              <a:rPr lang="en-US" sz="2000" b="1">
                <a:effectLst/>
                <a:ea typeface="Times New Roman" panose="02020603050405020304" pitchFamily="18" charset="0"/>
              </a:rPr>
              <a:t>coordinated the UNDP consultation on the Mid-term Review of the Sendai Framework for Action</a:t>
            </a:r>
            <a:r>
              <a:rPr lang="en-US" sz="2000">
                <a:effectLst/>
                <a:ea typeface="Times New Roman" panose="02020603050405020304" pitchFamily="18" charset="0"/>
              </a:rPr>
              <a:t>, including the preparation of the summary report, inputs into the political declaration endorsed by the UN General Assembly at the high-level meeting in New York, and supporting the representation of UNDP at the high-level event in New York.</a:t>
            </a:r>
            <a:r>
              <a:rPr lang="en-US" sz="2000">
                <a:effectLst/>
                <a:ea typeface="Calibri" panose="020F0502020204030204" pitchFamily="34" charset="0"/>
              </a:rPr>
              <a:t> An accompanying  blog on “</a:t>
            </a:r>
            <a:r>
              <a:rPr lang="en-US" sz="2000" u="sng">
                <a:solidFill>
                  <a:srgbClr val="0563C1"/>
                </a:solidFill>
                <a:effectLst/>
                <a:ea typeface="Calibri" panose="020F0502020204030204" pitchFamily="34" charset="0"/>
                <a:hlinkClick r:id="rId2"/>
              </a:rPr>
              <a:t>The Future of Risk Reduction – Reflecting on the Sendai Mid-term Review</a:t>
            </a:r>
            <a:r>
              <a:rPr lang="en-US" sz="2000">
                <a:effectLst/>
                <a:ea typeface="Calibri" panose="020F0502020204030204" pitchFamily="34" charset="0"/>
              </a:rPr>
              <a:t>” was published for the International Day of Disaster Risk Reduction in October 2023.</a:t>
            </a:r>
          </a:p>
          <a:p>
            <a:pPr marL="0" indent="0">
              <a:buNone/>
            </a:pPr>
            <a:endParaRPr lang="en-US"/>
          </a:p>
        </p:txBody>
      </p:sp>
    </p:spTree>
    <p:extLst>
      <p:ext uri="{BB962C8B-B14F-4D97-AF65-F5344CB8AC3E}">
        <p14:creationId xmlns:p14="http://schemas.microsoft.com/office/powerpoint/2010/main" val="40375254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273DD-40CE-C5F0-0AD8-16E9906591C0}"/>
              </a:ext>
            </a:extLst>
          </p:cNvPr>
          <p:cNvSpPr>
            <a:spLocks noGrp="1"/>
          </p:cNvSpPr>
          <p:nvPr>
            <p:ph type="ftr" sz="quarter" idx="17"/>
          </p:nvPr>
        </p:nvSpPr>
        <p:spPr/>
        <p:txBody>
          <a:bodyPr/>
          <a:lstStyle/>
          <a:p>
            <a:r>
              <a:rPr lang="en-US" noProof="0"/>
              <a:t>UNDP Crisis Bureau - DRT</a:t>
            </a:r>
          </a:p>
        </p:txBody>
      </p:sp>
      <p:sp>
        <p:nvSpPr>
          <p:cNvPr id="3" name="Slide Number Placeholder 2">
            <a:extLst>
              <a:ext uri="{FF2B5EF4-FFF2-40B4-BE49-F238E27FC236}">
                <a16:creationId xmlns:a16="http://schemas.microsoft.com/office/drawing/2014/main" id="{51412565-607C-3120-F9AF-A0E602B5A5A9}"/>
              </a:ext>
            </a:extLst>
          </p:cNvPr>
          <p:cNvSpPr>
            <a:spLocks noGrp="1"/>
          </p:cNvSpPr>
          <p:nvPr>
            <p:ph type="sldNum" sz="quarter" idx="18"/>
          </p:nvPr>
        </p:nvSpPr>
        <p:spPr/>
        <p:txBody>
          <a:bodyPr/>
          <a:lstStyle/>
          <a:p>
            <a:fld id="{8699F50C-BE38-4BD0-BA84-9B090E1F2B9B}" type="slidenum">
              <a:rPr lang="en-US" noProof="0" smtClean="0"/>
              <a:t>4</a:t>
            </a:fld>
            <a:endParaRPr lang="en-US" noProof="0"/>
          </a:p>
        </p:txBody>
      </p:sp>
      <p:sp>
        <p:nvSpPr>
          <p:cNvPr id="4" name="Title 3">
            <a:extLst>
              <a:ext uri="{FF2B5EF4-FFF2-40B4-BE49-F238E27FC236}">
                <a16:creationId xmlns:a16="http://schemas.microsoft.com/office/drawing/2014/main" id="{9659D53B-D95B-9A33-22CF-3058DCAE2A56}"/>
              </a:ext>
            </a:extLst>
          </p:cNvPr>
          <p:cNvSpPr>
            <a:spLocks noGrp="1"/>
          </p:cNvSpPr>
          <p:nvPr>
            <p:ph type="title"/>
          </p:nvPr>
        </p:nvSpPr>
        <p:spPr/>
        <p:txBody>
          <a:bodyPr>
            <a:normAutofit fontScale="90000"/>
          </a:bodyPr>
          <a:lstStyle/>
          <a:p>
            <a:r>
              <a:rPr lang="en-GB"/>
              <a:t>Notes before moving to the next slide</a:t>
            </a:r>
          </a:p>
        </p:txBody>
      </p:sp>
      <p:sp>
        <p:nvSpPr>
          <p:cNvPr id="5" name="Content Placeholder 4">
            <a:extLst>
              <a:ext uri="{FF2B5EF4-FFF2-40B4-BE49-F238E27FC236}">
                <a16:creationId xmlns:a16="http://schemas.microsoft.com/office/drawing/2014/main" id="{C693CDE9-9651-87C1-9CFE-42E68A9B6B36}"/>
              </a:ext>
            </a:extLst>
          </p:cNvPr>
          <p:cNvSpPr>
            <a:spLocks noGrp="1"/>
          </p:cNvSpPr>
          <p:nvPr>
            <p:ph idx="1"/>
          </p:nvPr>
        </p:nvSpPr>
        <p:spPr/>
        <p:txBody>
          <a:bodyPr/>
          <a:lstStyle/>
          <a:p>
            <a:pPr marL="0" indent="0">
              <a:buNone/>
            </a:pPr>
            <a:r>
              <a:rPr lang="en-GB" dirty="0"/>
              <a:t>The next slide is an embedded </a:t>
            </a:r>
            <a:r>
              <a:rPr lang="en-GB" dirty="0" err="1"/>
              <a:t>PowerBi</a:t>
            </a:r>
            <a:r>
              <a:rPr lang="en-GB" dirty="0"/>
              <a:t> dashboard, displaying results by country. The map will be displayed properly in your Desktop App, or directly in </a:t>
            </a:r>
            <a:r>
              <a:rPr lang="en-GB" dirty="0" err="1"/>
              <a:t>PowerBi</a:t>
            </a:r>
            <a:r>
              <a:rPr lang="en-GB" dirty="0"/>
              <a:t>. </a:t>
            </a:r>
            <a:r>
              <a:rPr lang="en-GB" b="1" dirty="0"/>
              <a:t>If you are viewing the PPT in your browser, make sure to download the file and open it with your PowerPoint Desktop App.</a:t>
            </a:r>
          </a:p>
          <a:p>
            <a:pPr marL="0" indent="0">
              <a:buNone/>
            </a:pPr>
            <a:r>
              <a:rPr lang="en-GB" b="1" dirty="0"/>
              <a:t>How to use the </a:t>
            </a:r>
            <a:r>
              <a:rPr lang="en-GB" b="1" dirty="0" err="1"/>
              <a:t>PowerBi</a:t>
            </a:r>
            <a:r>
              <a:rPr lang="en-GB" b="1" dirty="0"/>
              <a:t> dashboard:</a:t>
            </a:r>
            <a:endParaRPr lang="en-GB" dirty="0"/>
          </a:p>
          <a:p>
            <a:pPr>
              <a:buFont typeface="Arial" panose="020B0604020202020204" pitchFamily="34" charset="0"/>
              <a:buChar char="•"/>
            </a:pPr>
            <a:r>
              <a:rPr lang="en-GB" sz="2000" dirty="0"/>
              <a:t>You can click on a region and/or a thematic area of work to get an overview of the countries where the DRT had activities. Then you can click on a country to view specific results below the map.</a:t>
            </a:r>
          </a:p>
          <a:p>
            <a:pPr>
              <a:buFont typeface="Arial" panose="020B0604020202020204" pitchFamily="34" charset="0"/>
              <a:buChar char="•"/>
            </a:pPr>
            <a:r>
              <a:rPr lang="en-GB" sz="2000" dirty="0"/>
              <a:t>You can select a country by clicking on the map or by selecting it in the list.</a:t>
            </a:r>
          </a:p>
          <a:p>
            <a:pPr>
              <a:buFont typeface="Arial" panose="020B0604020202020204" pitchFamily="34" charset="0"/>
              <a:buChar char="•"/>
            </a:pPr>
            <a:r>
              <a:rPr lang="en-GB" sz="2000" dirty="0"/>
              <a:t>In order to get back to the home dashboard, you have to unselect the buttons you chose. You can do so by clicking again on the button or by clicking in the right top corner of the relevant building block (region, thematic area or country) “Clear selections”. </a:t>
            </a:r>
            <a:r>
              <a:rPr lang="en-GB" sz="2000" i="1" dirty="0"/>
              <a:t>Note:</a:t>
            </a:r>
            <a:r>
              <a:rPr lang="en-GB" sz="2000" dirty="0"/>
              <a:t> </a:t>
            </a:r>
            <a:r>
              <a:rPr lang="en-GB" sz="2000" i="1" dirty="0"/>
              <a:t>You have to unselect all selections you made to get back to the home dashboard. If you selected a country on the map, you have to also unselect it on the map. If you selected a country in the list, you have to also unselect it in the list.</a:t>
            </a:r>
            <a:endParaRPr lang="en-GB" sz="2000" dirty="0"/>
          </a:p>
          <a:p>
            <a:endParaRPr lang="en-GB" dirty="0"/>
          </a:p>
        </p:txBody>
      </p:sp>
    </p:spTree>
    <p:extLst>
      <p:ext uri="{BB962C8B-B14F-4D97-AF65-F5344CB8AC3E}">
        <p14:creationId xmlns:p14="http://schemas.microsoft.com/office/powerpoint/2010/main" val="337321769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exagon 18" descr="Solid dark colored hexagon in the middle of image accent">
            <a:extLst>
              <a:ext uri="{FF2B5EF4-FFF2-40B4-BE49-F238E27FC236}">
                <a16:creationId xmlns:a16="http://schemas.microsoft.com/office/drawing/2014/main" id="{7CE8B54A-D8B2-498F-ACFB-31AC2DEB83FA}"/>
              </a:ext>
            </a:extLst>
          </p:cNvPr>
          <p:cNvSpPr/>
          <p:nvPr/>
        </p:nvSpPr>
        <p:spPr>
          <a:xfrm rot="16200000">
            <a:off x="2679702" y="2388914"/>
            <a:ext cx="2412998" cy="20801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058C7BE8-115F-4087-B03D-8A3ADAACFD2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247" r="21247"/>
          <a:stretch/>
        </p:blipFill>
        <p:spPr>
          <a:xfrm>
            <a:off x="843618" y="653250"/>
            <a:ext cx="4428523" cy="5137089"/>
          </a:xfrm>
        </p:spPr>
      </p:pic>
      <p:sp>
        <p:nvSpPr>
          <p:cNvPr id="8" name="Title 7">
            <a:extLst>
              <a:ext uri="{FF2B5EF4-FFF2-40B4-BE49-F238E27FC236}">
                <a16:creationId xmlns:a16="http://schemas.microsoft.com/office/drawing/2014/main" id="{8B6C5EAB-81FF-4827-A160-22F4363C611A}"/>
              </a:ext>
            </a:extLst>
          </p:cNvPr>
          <p:cNvSpPr>
            <a:spLocks noGrp="1"/>
          </p:cNvSpPr>
          <p:nvPr>
            <p:ph type="ctrTitle"/>
          </p:nvPr>
        </p:nvSpPr>
        <p:spPr>
          <a:xfrm>
            <a:off x="5476409" y="1601114"/>
            <a:ext cx="4853573" cy="722126"/>
          </a:xfrm>
        </p:spPr>
        <p:txBody>
          <a:bodyPr/>
          <a:lstStyle/>
          <a:p>
            <a:r>
              <a:rPr lang="en-US">
                <a:latin typeface="Tw Cen MT" panose="020B0602020104020603" pitchFamily="34" charset="0"/>
              </a:rPr>
              <a:t>Thank You</a:t>
            </a:r>
          </a:p>
        </p:txBody>
      </p:sp>
      <p:sp>
        <p:nvSpPr>
          <p:cNvPr id="14" name="Text Placeholder 13">
            <a:extLst>
              <a:ext uri="{FF2B5EF4-FFF2-40B4-BE49-F238E27FC236}">
                <a16:creationId xmlns:a16="http://schemas.microsoft.com/office/drawing/2014/main" id="{B6611344-9447-438E-873C-299AF4110B03}"/>
              </a:ext>
            </a:extLst>
          </p:cNvPr>
          <p:cNvSpPr>
            <a:spLocks noGrp="1"/>
          </p:cNvSpPr>
          <p:nvPr>
            <p:ph type="subTitle" idx="1"/>
          </p:nvPr>
        </p:nvSpPr>
        <p:spPr>
          <a:xfrm>
            <a:off x="5961186" y="2337743"/>
            <a:ext cx="4854339" cy="2504080"/>
          </a:xfrm>
        </p:spPr>
        <p:txBody>
          <a:bodyPr/>
          <a:lstStyle/>
          <a:p>
            <a:pPr>
              <a:lnSpc>
                <a:spcPct val="100000"/>
              </a:lnSpc>
              <a:spcBef>
                <a:spcPts val="600"/>
              </a:spcBef>
            </a:pPr>
            <a:r>
              <a:rPr lang="en-GB" sz="2200" b="1">
                <a:latin typeface="Tw Cen MT" panose="020B0602020104020603" pitchFamily="34" charset="0"/>
              </a:rPr>
              <a:t>Ronald Jackson</a:t>
            </a:r>
          </a:p>
          <a:p>
            <a:pPr>
              <a:lnSpc>
                <a:spcPct val="100000"/>
              </a:lnSpc>
              <a:spcBef>
                <a:spcPts val="600"/>
              </a:spcBef>
            </a:pPr>
            <a:r>
              <a:rPr lang="en-US" sz="2200">
                <a:latin typeface="Tw Cen MT" panose="020B0602020104020603" pitchFamily="34" charset="0"/>
              </a:rPr>
              <a:t>Head of DRR and Recovery for Building Resilience</a:t>
            </a:r>
          </a:p>
          <a:p>
            <a:pPr>
              <a:lnSpc>
                <a:spcPct val="100000"/>
              </a:lnSpc>
              <a:spcBef>
                <a:spcPts val="600"/>
              </a:spcBef>
            </a:pPr>
            <a:r>
              <a:rPr lang="fr-BE" sz="2200">
                <a:latin typeface="Tw Cen MT" panose="020B0602020104020603" pitchFamily="34" charset="0"/>
              </a:rPr>
              <a:t>Crisis Bureau, UNDP Geneva</a:t>
            </a:r>
          </a:p>
          <a:p>
            <a:pPr>
              <a:lnSpc>
                <a:spcPct val="100000"/>
              </a:lnSpc>
              <a:spcBef>
                <a:spcPts val="600"/>
              </a:spcBef>
            </a:pPr>
            <a:r>
              <a:rPr lang="en-US" sz="1800">
                <a:solidFill>
                  <a:schemeClr val="accent2"/>
                </a:solidFill>
                <a:latin typeface="Tw Cen MT" panose="020B0602020104020603" pitchFamily="34" charset="0"/>
                <a:hlinkClick r:id="rId3">
                  <a:extLst>
                    <a:ext uri="{A12FA001-AC4F-418D-AE19-62706E023703}">
                      <ahyp:hlinkClr xmlns:ahyp="http://schemas.microsoft.com/office/drawing/2018/hyperlinkcolor" val="tx"/>
                    </a:ext>
                  </a:extLst>
                </a:hlinkClick>
              </a:rPr>
              <a:t>ronald.jackson@undp.org</a:t>
            </a:r>
            <a:r>
              <a:rPr lang="en-US" sz="1800">
                <a:solidFill>
                  <a:schemeClr val="accent2"/>
                </a:solidFill>
                <a:latin typeface="Tw Cen MT" panose="020B0602020104020603" pitchFamily="34" charset="0"/>
              </a:rPr>
              <a:t>   </a:t>
            </a:r>
            <a:endParaRPr lang="LID4096" sz="1800">
              <a:solidFill>
                <a:schemeClr val="accent2"/>
              </a:solidFill>
              <a:latin typeface="Tw Cen MT" panose="020B0602020104020603" pitchFamily="34" charset="0"/>
            </a:endParaRPr>
          </a:p>
          <a:p>
            <a:pPr>
              <a:lnSpc>
                <a:spcPct val="100000"/>
              </a:lnSpc>
              <a:spcBef>
                <a:spcPts val="600"/>
              </a:spcBef>
            </a:pPr>
            <a:r>
              <a:rPr lang="en-US" sz="1800">
                <a:solidFill>
                  <a:schemeClr val="accent2"/>
                </a:solidFill>
                <a:latin typeface="Tw Cen MT" panose="020B0602020104020603" pitchFamily="34" charset="0"/>
                <a:hlinkClick r:id="rId4">
                  <a:extLst>
                    <a:ext uri="{A12FA001-AC4F-418D-AE19-62706E023703}">
                      <ahyp:hlinkClr xmlns:ahyp="http://schemas.microsoft.com/office/drawing/2018/hyperlinkcolor" val="tx"/>
                    </a:ext>
                  </a:extLst>
                </a:hlinkClick>
              </a:rPr>
              <a:t>www.undp.org</a:t>
            </a:r>
            <a:r>
              <a:rPr lang="en-US" sz="1800">
                <a:solidFill>
                  <a:schemeClr val="accent2"/>
                </a:solidFill>
                <a:latin typeface="Tw Cen MT" panose="020B0602020104020603" pitchFamily="34" charset="0"/>
              </a:rPr>
              <a:t> </a:t>
            </a:r>
          </a:p>
        </p:txBody>
      </p:sp>
      <p:sp>
        <p:nvSpPr>
          <p:cNvPr id="2" name="TextBox 1">
            <a:extLst>
              <a:ext uri="{FF2B5EF4-FFF2-40B4-BE49-F238E27FC236}">
                <a16:creationId xmlns:a16="http://schemas.microsoft.com/office/drawing/2014/main" id="{52D39E46-C618-4808-AB62-B5E8E77373F1}"/>
              </a:ext>
            </a:extLst>
          </p:cNvPr>
          <p:cNvSpPr txBox="1"/>
          <p:nvPr/>
        </p:nvSpPr>
        <p:spPr>
          <a:xfrm>
            <a:off x="71887" y="6467902"/>
            <a:ext cx="4730847" cy="307777"/>
          </a:xfrm>
          <a:prstGeom prst="rect">
            <a:avLst/>
          </a:prstGeom>
          <a:noFill/>
        </p:spPr>
        <p:txBody>
          <a:bodyPr wrap="none" rtlCol="0">
            <a:spAutoFit/>
          </a:bodyPr>
          <a:lstStyle/>
          <a:p>
            <a:r>
              <a:rPr lang="en-US" sz="1400">
                <a:solidFill>
                  <a:schemeClr val="bg2">
                    <a:lumMod val="50000"/>
                  </a:schemeClr>
                </a:solidFill>
                <a:latin typeface="Tw Cen MT" panose="020B0602020104020603" pitchFamily="34" charset="0"/>
              </a:rPr>
              <a:t>The photos featured in this presentation are courtesy of UNDP</a:t>
            </a:r>
            <a:endParaRPr lang="LID4096" sz="1400">
              <a:solidFill>
                <a:schemeClr val="bg2">
                  <a:lumMod val="50000"/>
                </a:schemeClr>
              </a:solidFill>
              <a:latin typeface="Tw Cen MT" panose="020B0602020104020603" pitchFamily="34" charset="0"/>
            </a:endParaRPr>
          </a:p>
        </p:txBody>
      </p:sp>
      <p:pic>
        <p:nvPicPr>
          <p:cNvPr id="6" name="Picture 5" descr="A qr code with a logo&#10;&#10;Description automatically generated">
            <a:extLst>
              <a:ext uri="{FF2B5EF4-FFF2-40B4-BE49-F238E27FC236}">
                <a16:creationId xmlns:a16="http://schemas.microsoft.com/office/drawing/2014/main" id="{645CF3C2-47EC-622E-9EDB-0C360C1543A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07401" y="4117256"/>
            <a:ext cx="1816248" cy="1816248"/>
          </a:xfrm>
          <a:prstGeom prst="rect">
            <a:avLst/>
          </a:prstGeom>
        </p:spPr>
      </p:pic>
      <p:pic>
        <p:nvPicPr>
          <p:cNvPr id="7" name="Graphic 6" descr="Envelope outline">
            <a:extLst>
              <a:ext uri="{FF2B5EF4-FFF2-40B4-BE49-F238E27FC236}">
                <a16:creationId xmlns:a16="http://schemas.microsoft.com/office/drawing/2014/main" id="{C5D01292-B63B-8354-6205-D3E652E64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7250" y="3958749"/>
            <a:ext cx="339918" cy="339918"/>
          </a:xfrm>
          <a:prstGeom prst="rect">
            <a:avLst/>
          </a:prstGeom>
        </p:spPr>
      </p:pic>
      <p:pic>
        <p:nvPicPr>
          <p:cNvPr id="9" name="Graphic 8" descr="User outline">
            <a:extLst>
              <a:ext uri="{FF2B5EF4-FFF2-40B4-BE49-F238E27FC236}">
                <a16:creationId xmlns:a16="http://schemas.microsoft.com/office/drawing/2014/main" id="{EB79B8E6-9862-827C-0392-D62784053B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7250" y="2389375"/>
            <a:ext cx="339918" cy="339918"/>
          </a:xfrm>
          <a:prstGeom prst="rect">
            <a:avLst/>
          </a:prstGeom>
        </p:spPr>
      </p:pic>
      <p:pic>
        <p:nvPicPr>
          <p:cNvPr id="10" name="Graphic 9" descr="World outline">
            <a:extLst>
              <a:ext uri="{FF2B5EF4-FFF2-40B4-BE49-F238E27FC236}">
                <a16:creationId xmlns:a16="http://schemas.microsoft.com/office/drawing/2014/main" id="{21552B8D-3D7D-18EC-9486-D113988953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7250" y="4298667"/>
            <a:ext cx="339918" cy="339918"/>
          </a:xfrm>
          <a:prstGeom prst="rect">
            <a:avLst/>
          </a:prstGeom>
        </p:spPr>
      </p:pic>
      <p:sp>
        <p:nvSpPr>
          <p:cNvPr id="13" name="TextBox 12">
            <a:extLst>
              <a:ext uri="{FF2B5EF4-FFF2-40B4-BE49-F238E27FC236}">
                <a16:creationId xmlns:a16="http://schemas.microsoft.com/office/drawing/2014/main" id="{8C16E3C9-7FD1-A7EA-F6EE-71C004E4A997}"/>
              </a:ext>
            </a:extLst>
          </p:cNvPr>
          <p:cNvSpPr txBox="1"/>
          <p:nvPr/>
        </p:nvSpPr>
        <p:spPr>
          <a:xfrm>
            <a:off x="9907401" y="5790339"/>
            <a:ext cx="1816248" cy="830997"/>
          </a:xfrm>
          <a:prstGeom prst="rect">
            <a:avLst/>
          </a:prstGeom>
          <a:noFill/>
        </p:spPr>
        <p:txBody>
          <a:bodyPr wrap="square" rtlCol="0">
            <a:spAutoFit/>
          </a:bodyPr>
          <a:lstStyle/>
          <a:p>
            <a:pPr algn="ctr"/>
            <a:r>
              <a:rPr lang="en-GB" sz="1600">
                <a:solidFill>
                  <a:schemeClr val="bg2">
                    <a:lumMod val="50000"/>
                  </a:schemeClr>
                </a:solidFill>
                <a:latin typeface="Tw Cen MT" panose="020B0602020104020603" pitchFamily="34" charset="0"/>
              </a:rPr>
              <a:t>Learn more about UNDP’s DRR &amp; recovery work</a:t>
            </a:r>
            <a:endParaRPr lang="en-US" sz="1600">
              <a:solidFill>
                <a:schemeClr val="bg2">
                  <a:lumMod val="50000"/>
                </a:schemeClr>
              </a:solidFill>
              <a:latin typeface="Tw Cen MT" panose="020B0602020104020603" pitchFamily="34" charset="0"/>
            </a:endParaRPr>
          </a:p>
        </p:txBody>
      </p:sp>
    </p:spTree>
    <p:extLst>
      <p:ext uri="{BB962C8B-B14F-4D97-AF65-F5344CB8AC3E}">
        <p14:creationId xmlns:p14="http://schemas.microsoft.com/office/powerpoint/2010/main" val="132143180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480D8ED2-1195-485A-0208-E409902F5279}"/>
                  </a:ext>
                </a:extLst>
              </p:cNvPr>
              <p:cNvGraphicFramePr>
                <a:graphicFrameLocks noGrp="1"/>
              </p:cNvGraphicFramePr>
              <p:nvPr>
                <p:extLst>
                  <p:ext uri="{D42A27DB-BD31-4B8C-83A1-F6EECF244321}">
                    <p14:modId xmlns:p14="http://schemas.microsoft.com/office/powerpoint/2010/main" val="1972996476"/>
                  </p:ext>
                </p:extLst>
              </p:nvPr>
            </p:nvGraphicFramePr>
            <p:xfrm>
              <a:off x="256032" y="86868"/>
              <a:ext cx="10701778" cy="64018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3" name="Add-in 2">
                <a:extLst>
                  <a:ext uri="{FF2B5EF4-FFF2-40B4-BE49-F238E27FC236}">
                    <a16:creationId xmlns:a16="http://schemas.microsoft.com/office/drawing/2014/main" id="{480D8ED2-1195-485A-0208-E409902F5279}"/>
                  </a:ext>
                </a:extLst>
              </p:cNvPr>
              <p:cNvPicPr>
                <a:picLocks noGrp="1" noRot="1" noChangeAspect="1" noMove="1" noResize="1" noEditPoints="1" noAdjustHandles="1" noChangeArrowheads="1" noChangeShapeType="1"/>
              </p:cNvPicPr>
              <p:nvPr/>
            </p:nvPicPr>
            <p:blipFill>
              <a:blip r:embed="rId3"/>
              <a:stretch>
                <a:fillRect/>
              </a:stretch>
            </p:blipFill>
            <p:spPr>
              <a:xfrm>
                <a:off x="256032" y="86868"/>
                <a:ext cx="10701778" cy="6401800"/>
              </a:xfrm>
              <a:prstGeom prst="rect">
                <a:avLst/>
              </a:prstGeom>
            </p:spPr>
          </p:pic>
        </mc:Fallback>
      </mc:AlternateContent>
      <p:sp>
        <p:nvSpPr>
          <p:cNvPr id="2" name="TextBox 1">
            <a:extLst>
              <a:ext uri="{FF2B5EF4-FFF2-40B4-BE49-F238E27FC236}">
                <a16:creationId xmlns:a16="http://schemas.microsoft.com/office/drawing/2014/main" id="{E3D4073F-C2E7-36F3-B21C-ADA10B3C82A6}"/>
              </a:ext>
            </a:extLst>
          </p:cNvPr>
          <p:cNvSpPr txBox="1"/>
          <p:nvPr/>
        </p:nvSpPr>
        <p:spPr>
          <a:xfrm flipH="1">
            <a:off x="0" y="6488668"/>
            <a:ext cx="8957922" cy="369332"/>
          </a:xfrm>
          <a:prstGeom prst="rect">
            <a:avLst/>
          </a:prstGeom>
          <a:noFill/>
        </p:spPr>
        <p:txBody>
          <a:bodyPr wrap="square" rtlCol="0">
            <a:spAutoFit/>
          </a:bodyPr>
          <a:lstStyle/>
          <a:p>
            <a:r>
              <a:rPr lang="en-GB">
                <a:solidFill>
                  <a:schemeClr val="accent6"/>
                </a:solidFill>
              </a:rPr>
              <a:t>If you encounter problems accessing the Power Bi dashboard, click </a:t>
            </a:r>
            <a:r>
              <a:rPr lang="en-GB">
                <a:hlinkClick r:id="rId4"/>
              </a:rPr>
              <a:t>here</a:t>
            </a:r>
            <a:r>
              <a:rPr lang="en-GB"/>
              <a:t>.</a:t>
            </a:r>
            <a:endParaRPr lang="en-US"/>
          </a:p>
        </p:txBody>
      </p:sp>
    </p:spTree>
    <p:extLst>
      <p:ext uri="{BB962C8B-B14F-4D97-AF65-F5344CB8AC3E}">
        <p14:creationId xmlns:p14="http://schemas.microsoft.com/office/powerpoint/2010/main" val="281629806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1EFD-1F35-E2F0-FDCD-96176056AF5B}"/>
              </a:ext>
            </a:extLst>
          </p:cNvPr>
          <p:cNvSpPr>
            <a:spLocks noGrp="1"/>
          </p:cNvSpPr>
          <p:nvPr>
            <p:ph type="title"/>
          </p:nvPr>
        </p:nvSpPr>
        <p:spPr>
          <a:xfrm>
            <a:off x="6283842" y="1987420"/>
            <a:ext cx="4911633" cy="1233575"/>
          </a:xfrm>
        </p:spPr>
        <p:txBody>
          <a:bodyPr>
            <a:normAutofit/>
          </a:bodyPr>
          <a:lstStyle/>
          <a:p>
            <a:r>
              <a:rPr lang="en-GB">
                <a:latin typeface="Tw Cen MT" panose="020B0602020104020603" pitchFamily="34" charset="0"/>
              </a:rPr>
              <a:t>1. Integrated Risk Governance</a:t>
            </a:r>
            <a:endParaRPr lang="en-US">
              <a:latin typeface="Tw Cen MT" panose="020B0602020104020603" pitchFamily="34" charset="0"/>
            </a:endParaRPr>
          </a:p>
        </p:txBody>
      </p:sp>
      <p:pic>
        <p:nvPicPr>
          <p:cNvPr id="9" name="Picture Placeholder 8">
            <a:extLst>
              <a:ext uri="{FF2B5EF4-FFF2-40B4-BE49-F238E27FC236}">
                <a16:creationId xmlns:a16="http://schemas.microsoft.com/office/drawing/2014/main" id="{D9DAB217-D789-5209-F47E-BCB9F29A16A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279" r="21279"/>
          <a:stretch/>
        </p:blipFill>
        <p:spPr/>
      </p:pic>
      <p:sp>
        <p:nvSpPr>
          <p:cNvPr id="5" name="TextBox 4">
            <a:extLst>
              <a:ext uri="{FF2B5EF4-FFF2-40B4-BE49-F238E27FC236}">
                <a16:creationId xmlns:a16="http://schemas.microsoft.com/office/drawing/2014/main" id="{66A873A2-0E12-F797-06BF-4F236B4ECB09}"/>
              </a:ext>
            </a:extLst>
          </p:cNvPr>
          <p:cNvSpPr txBox="1"/>
          <p:nvPr/>
        </p:nvSpPr>
        <p:spPr>
          <a:xfrm>
            <a:off x="6283842" y="3220995"/>
            <a:ext cx="5300746" cy="224676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1200"/>
              </a:spcAft>
              <a:buClr>
                <a:schemeClr val="accent2"/>
              </a:buClr>
              <a:buSzTx/>
              <a:buFont typeface="Wingdings" panose="05000000000000000000" pitchFamily="2" charset="2"/>
              <a:buChar char="Ø"/>
              <a:tabLst/>
              <a:defRPr/>
            </a:pPr>
            <a:r>
              <a:rPr lang="en-US" sz="2000">
                <a:solidFill>
                  <a:schemeClr val="accent6"/>
                </a:solidFill>
                <a:latin typeface="Tw Cen MT" panose="020B0602020104020603" pitchFamily="34" charset="0"/>
              </a:rPr>
              <a:t>Risk-informed development solutions</a:t>
            </a:r>
            <a:endParaRPr lang="en-US" sz="2000" b="0" i="0" u="none" strike="noStrike" kern="1200" cap="none" spc="0" normalizeH="0" baseline="0" noProof="0">
              <a:ln>
                <a:noFill/>
              </a:ln>
              <a:solidFill>
                <a:schemeClr val="accent6"/>
              </a:solidFill>
              <a:effectLst/>
              <a:uLnTx/>
              <a:uFillTx/>
              <a:latin typeface="Tw Cen MT" panose="020B0602020104020603" pitchFamily="34" charset="0"/>
              <a:cs typeface="Calibri"/>
            </a:endParaRPr>
          </a:p>
          <a:p>
            <a:pPr marL="285750" indent="-285750">
              <a:spcAft>
                <a:spcPts val="1200"/>
              </a:spcAft>
              <a:buClr>
                <a:schemeClr val="accent2"/>
              </a:buClr>
              <a:buFont typeface="Wingdings" panose="05000000000000000000" pitchFamily="2" charset="2"/>
              <a:buChar char="Ø"/>
              <a:defRPr/>
            </a:pPr>
            <a:r>
              <a:rPr lang="en-US" sz="2000">
                <a:solidFill>
                  <a:schemeClr val="accent6"/>
                </a:solidFill>
                <a:latin typeface="Tw Cen MT" panose="020B0602020104020603" pitchFamily="34" charset="0"/>
                <a:cs typeface="Calibri"/>
              </a:rPr>
              <a:t>Policy coherence &amp; risk governance </a:t>
            </a:r>
          </a:p>
          <a:p>
            <a:pPr marL="285750" indent="-285750">
              <a:spcAft>
                <a:spcPts val="1200"/>
              </a:spcAft>
              <a:buClr>
                <a:schemeClr val="accent2"/>
              </a:buClr>
              <a:buFont typeface="Wingdings" panose="05000000000000000000" pitchFamily="2" charset="2"/>
              <a:buChar char="Ø"/>
              <a:defRPr/>
            </a:pPr>
            <a:r>
              <a:rPr lang="en-US" sz="2000">
                <a:solidFill>
                  <a:schemeClr val="accent6"/>
                </a:solidFill>
                <a:latin typeface="Tw Cen MT" panose="020B0602020104020603" pitchFamily="34" charset="0"/>
                <a:cs typeface="Calibri"/>
              </a:rPr>
              <a:t>Foresight &amp; futures</a:t>
            </a:r>
          </a:p>
          <a:p>
            <a:pPr marL="285750" indent="-285750">
              <a:spcAft>
                <a:spcPts val="1200"/>
              </a:spcAft>
              <a:buClr>
                <a:schemeClr val="accent2"/>
              </a:buClr>
              <a:buFont typeface="Wingdings" panose="05000000000000000000" pitchFamily="2" charset="2"/>
              <a:buChar char="Ø"/>
              <a:defRPr/>
            </a:pPr>
            <a:r>
              <a:rPr lang="en-US" sz="2000">
                <a:solidFill>
                  <a:schemeClr val="accent6"/>
                </a:solidFill>
                <a:latin typeface="Tw Cen MT" panose="020B0602020104020603" pitchFamily="34" charset="0"/>
                <a:cs typeface="Calibri"/>
              </a:rPr>
              <a:t>Urban resilience</a:t>
            </a:r>
          </a:p>
          <a:p>
            <a:pPr marL="285750" indent="-285750">
              <a:spcAft>
                <a:spcPts val="1200"/>
              </a:spcAft>
              <a:buClr>
                <a:schemeClr val="accent2"/>
              </a:buClr>
              <a:buFont typeface="Wingdings" panose="05000000000000000000" pitchFamily="2" charset="2"/>
              <a:buChar char="Ø"/>
              <a:defRPr/>
            </a:pPr>
            <a:r>
              <a:rPr lang="en-US" sz="2000">
                <a:solidFill>
                  <a:schemeClr val="accent6"/>
                </a:solidFill>
                <a:latin typeface="Tw Cen MT" panose="020B0602020104020603" pitchFamily="34" charset="0"/>
                <a:cs typeface="Calibri"/>
              </a:rPr>
              <a:t>Scaled-up community-based risk management</a:t>
            </a:r>
            <a:endParaRPr lang="en-US" sz="2000">
              <a:solidFill>
                <a:schemeClr val="accent6"/>
              </a:solidFill>
              <a:latin typeface="Tw Cen MT" panose="020B0602020104020603" pitchFamily="34" charset="0"/>
              <a:ea typeface="+mn-lt"/>
              <a:cs typeface="+mn-lt"/>
            </a:endParaRPr>
          </a:p>
        </p:txBody>
      </p:sp>
    </p:spTree>
    <p:extLst>
      <p:ext uri="{BB962C8B-B14F-4D97-AF65-F5344CB8AC3E}">
        <p14:creationId xmlns:p14="http://schemas.microsoft.com/office/powerpoint/2010/main" val="203364901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5DC7C6E-9052-478E-2A7F-D4769C9D93B5}"/>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7</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spcAft>
                <a:spcPts val="500"/>
              </a:spcAft>
              <a:buFont typeface="Symbol" panose="05050102010706020507" pitchFamily="18" charset="2"/>
              <a:buChar char=""/>
            </a:pPr>
            <a:r>
              <a:rPr lang="en-GB" sz="1400">
                <a:effectLst/>
                <a:ea typeface="Times New Roman" panose="02020603050405020304" pitchFamily="18" charset="0"/>
              </a:rPr>
              <a:t>The global DRT has actively supported the seamless </a:t>
            </a:r>
            <a:r>
              <a:rPr lang="en-GB" sz="1400" b="1">
                <a:effectLst/>
                <a:ea typeface="Times New Roman" panose="02020603050405020304" pitchFamily="18" charset="0"/>
              </a:rPr>
              <a:t>integration of DRR and CCA into development planning </a:t>
            </a:r>
            <a:r>
              <a:rPr lang="en-GB" sz="1400">
                <a:effectLst/>
                <a:ea typeface="Times New Roman" panose="02020603050405020304" pitchFamily="18" charset="0"/>
              </a:rPr>
              <a:t>through a series of interdisciplinary learning experiences tailored for key stakeholders in planning, finance, DRR, climate change, and various sectors. This comprehensive learning offer, now available in four languages, was successfully implemented in diverse locations:</a:t>
            </a:r>
            <a:endParaRPr lang="en-US" sz="1400">
              <a:effectLst/>
              <a:ea typeface="Times New Roman" panose="02020603050405020304" pitchFamily="18" charset="0"/>
            </a:endParaRPr>
          </a:p>
          <a:p>
            <a:pPr marL="800100" lvl="1" indent="-342900">
              <a:buFont typeface="+mj-lt"/>
              <a:buAutoNum type="arabicPeriod"/>
              <a:tabLst>
                <a:tab pos="685800" algn="l"/>
              </a:tabLst>
            </a:pPr>
            <a:r>
              <a:rPr lang="en-GB" sz="1400" b="1">
                <a:ea typeface="MS Gothic" panose="020B0609070205080204" pitchFamily="49" charset="-128"/>
              </a:rPr>
              <a:t>Chisinau, </a:t>
            </a:r>
            <a:r>
              <a:rPr lang="en-GB" sz="1400" b="1">
                <a:solidFill>
                  <a:schemeClr val="accent2"/>
                </a:solidFill>
                <a:ea typeface="MS Gothic" panose="020B0609070205080204" pitchFamily="49" charset="-128"/>
              </a:rPr>
              <a:t>Moldova</a:t>
            </a:r>
            <a:r>
              <a:rPr lang="en-GB" sz="1400" b="1">
                <a:solidFill>
                  <a:srgbClr val="FFC000"/>
                </a:solidFill>
                <a:ea typeface="MS Gothic" panose="020B0609070205080204" pitchFamily="49" charset="-128"/>
              </a:rPr>
              <a:t> </a:t>
            </a:r>
            <a:r>
              <a:rPr lang="en-GB" sz="1400" b="1">
                <a:ea typeface="MS Gothic" panose="020B0609070205080204" pitchFamily="49" charset="-128"/>
              </a:rPr>
              <a:t>(May):</a:t>
            </a:r>
            <a:r>
              <a:rPr lang="en-GB" sz="1400">
                <a:ea typeface="Times New Roman" panose="02020603050405020304" pitchFamily="18" charset="0"/>
              </a:rPr>
              <a:t> Partnering with the National Adaptation Planning Project-Phase 2, the global DRT facilitated learning experiences for 26 participants, including representatives at the federal level, Local Planning Authorities (LPAs) at the district and community levels, and civil society organizations.</a:t>
            </a:r>
            <a:endParaRPr lang="en-US" sz="1400">
              <a:ea typeface="Times New Roman" panose="02020603050405020304" pitchFamily="18" charset="0"/>
            </a:endParaRPr>
          </a:p>
          <a:p>
            <a:pPr marL="800100" lvl="1" indent="-342900">
              <a:buFont typeface="+mj-lt"/>
              <a:buAutoNum type="arabicPeriod"/>
              <a:tabLst>
                <a:tab pos="685800" algn="l"/>
              </a:tabLst>
            </a:pPr>
            <a:r>
              <a:rPr lang="en-GB" sz="1400" b="1">
                <a:effectLst/>
                <a:ea typeface="MS Gothic" panose="020B0609070205080204" pitchFamily="49" charset="-128"/>
              </a:rPr>
              <a:t>Panama City for the Latin America and the Caribbean Region (June):</a:t>
            </a:r>
            <a:r>
              <a:rPr lang="en-GB" sz="1400">
                <a:effectLst/>
                <a:ea typeface="Times New Roman" panose="02020603050405020304" pitchFamily="18" charset="0"/>
              </a:rPr>
              <a:t> Engaging 37 high- and mid-level decision-makers from </a:t>
            </a:r>
            <a:r>
              <a:rPr lang="en-GB" sz="1400" b="1">
                <a:solidFill>
                  <a:schemeClr val="accent2"/>
                </a:solidFill>
                <a:effectLst/>
                <a:ea typeface="Times New Roman" panose="02020603050405020304" pitchFamily="18" charset="0"/>
              </a:rPr>
              <a:t>Colombia</a:t>
            </a:r>
            <a:r>
              <a:rPr lang="en-GB" sz="1400">
                <a:effectLst/>
                <a:ea typeface="Times New Roman" panose="02020603050405020304" pitchFamily="18" charset="0"/>
              </a:rPr>
              <a:t>, </a:t>
            </a:r>
            <a:r>
              <a:rPr lang="en-GB" sz="1400" b="1">
                <a:solidFill>
                  <a:schemeClr val="accent2"/>
                </a:solidFill>
                <a:effectLst/>
                <a:ea typeface="Times New Roman" panose="02020603050405020304" pitchFamily="18" charset="0"/>
              </a:rPr>
              <a:t>Costa Rica</a:t>
            </a:r>
            <a:r>
              <a:rPr lang="en-GB" sz="1400">
                <a:effectLst/>
                <a:ea typeface="Times New Roman" panose="02020603050405020304" pitchFamily="18" charset="0"/>
              </a:rPr>
              <a:t>, </a:t>
            </a:r>
            <a:r>
              <a:rPr lang="en-GB" sz="1400" b="1">
                <a:solidFill>
                  <a:schemeClr val="accent2"/>
                </a:solidFill>
                <a:effectLst/>
                <a:ea typeface="Times New Roman" panose="02020603050405020304" pitchFamily="18" charset="0"/>
              </a:rPr>
              <a:t>Cuba</a:t>
            </a:r>
            <a:r>
              <a:rPr lang="en-GB" sz="1400">
                <a:effectLst/>
                <a:ea typeface="Times New Roman" panose="02020603050405020304" pitchFamily="18" charset="0"/>
              </a:rPr>
              <a:t>, </a:t>
            </a:r>
            <a:r>
              <a:rPr lang="en-GB" sz="1400" b="1">
                <a:solidFill>
                  <a:schemeClr val="accent2"/>
                </a:solidFill>
                <a:effectLst/>
                <a:ea typeface="Times New Roman" panose="02020603050405020304" pitchFamily="18" charset="0"/>
              </a:rPr>
              <a:t>Ecuador</a:t>
            </a:r>
            <a:r>
              <a:rPr lang="en-GB" sz="1400">
                <a:effectLst/>
                <a:ea typeface="Times New Roman" panose="02020603050405020304" pitchFamily="18" charset="0"/>
              </a:rPr>
              <a:t>, and </a:t>
            </a:r>
            <a:r>
              <a:rPr lang="en-GB" sz="1400" b="1">
                <a:solidFill>
                  <a:schemeClr val="accent2"/>
                </a:solidFill>
                <a:effectLst/>
                <a:ea typeface="Times New Roman" panose="02020603050405020304" pitchFamily="18" charset="0"/>
              </a:rPr>
              <a:t>Panama</a:t>
            </a:r>
            <a:r>
              <a:rPr lang="en-GB" sz="1400">
                <a:effectLst/>
                <a:ea typeface="Times New Roman" panose="02020603050405020304" pitchFamily="18" charset="0"/>
              </a:rPr>
              <a:t>.</a:t>
            </a:r>
            <a:endParaRPr lang="en-US" sz="1400">
              <a:effectLst/>
              <a:ea typeface="Times New Roman" panose="02020603050405020304" pitchFamily="18" charset="0"/>
            </a:endParaRPr>
          </a:p>
          <a:p>
            <a:pPr marL="800100" lvl="1" indent="-342900">
              <a:buFont typeface="+mj-lt"/>
              <a:buAutoNum type="arabicPeriod"/>
              <a:tabLst>
                <a:tab pos="685800" algn="l"/>
              </a:tabLst>
            </a:pPr>
            <a:r>
              <a:rPr lang="en-GB" sz="1400" b="1">
                <a:effectLst/>
                <a:ea typeface="MS Gothic" panose="020B0609070205080204" pitchFamily="49" charset="-128"/>
              </a:rPr>
              <a:t>Addis Ababa, </a:t>
            </a:r>
            <a:r>
              <a:rPr lang="en-GB" sz="1400" b="1">
                <a:solidFill>
                  <a:schemeClr val="accent2"/>
                </a:solidFill>
                <a:effectLst/>
                <a:ea typeface="MS Gothic" panose="020B0609070205080204" pitchFamily="49" charset="-128"/>
              </a:rPr>
              <a:t>Ethiopia</a:t>
            </a:r>
            <a:r>
              <a:rPr lang="en-GB" sz="1400" b="1">
                <a:solidFill>
                  <a:srgbClr val="FFC000"/>
                </a:solidFill>
                <a:effectLst/>
                <a:ea typeface="MS Gothic" panose="020B0609070205080204" pitchFamily="49" charset="-128"/>
              </a:rPr>
              <a:t> </a:t>
            </a:r>
            <a:r>
              <a:rPr lang="en-GB" sz="1400" b="1">
                <a:effectLst/>
                <a:ea typeface="MS Gothic" panose="020B0609070205080204" pitchFamily="49" charset="-128"/>
              </a:rPr>
              <a:t>(October):</a:t>
            </a:r>
            <a:r>
              <a:rPr lang="en-GB" sz="1400">
                <a:effectLst/>
                <a:ea typeface="Times New Roman" panose="02020603050405020304" pitchFamily="18" charset="0"/>
              </a:rPr>
              <a:t> Collaborating with the Government of Ethiopia, the global DRT conducted sessions for 41 mid-level government officials from the Federal level and Regional States of Amhara, Oromia, and Somali.</a:t>
            </a:r>
            <a:endParaRPr lang="en-US"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Furthermore, the global DRT took the</a:t>
            </a:r>
            <a:r>
              <a:rPr lang="en-GB" sz="1400" b="1">
                <a:effectLst/>
                <a:ea typeface="Times New Roman" panose="02020603050405020304" pitchFamily="18" charset="0"/>
              </a:rPr>
              <a:t> lead in organizing the </a:t>
            </a:r>
            <a:r>
              <a:rPr lang="en-GB" sz="1400">
                <a:effectLst/>
                <a:ea typeface="Times New Roman" panose="02020603050405020304" pitchFamily="18" charset="0"/>
              </a:rPr>
              <a:t>"</a:t>
            </a:r>
            <a:r>
              <a:rPr lang="en-GB" sz="1400" b="1">
                <a:effectLst/>
                <a:ea typeface="Times New Roman" panose="02020603050405020304" pitchFamily="18" charset="0"/>
              </a:rPr>
              <a:t>Resilient Urban Systems Webinar Series</a:t>
            </a:r>
            <a:r>
              <a:rPr lang="en-GB" sz="1400">
                <a:effectLst/>
                <a:ea typeface="Times New Roman" panose="02020603050405020304" pitchFamily="18" charset="0"/>
              </a:rPr>
              <a:t>" in collaboration with UNDRR, WHO, and FAO. This series focused on risk-informed urban development, health resilience, food security, and initiatives to avert disasters.</a:t>
            </a:r>
            <a:endParaRPr lang="en-US" sz="1400">
              <a:effectLst/>
              <a:ea typeface="Times New Roman" panose="02020603050405020304" pitchFamily="18" charset="0"/>
            </a:endParaRPr>
          </a:p>
          <a:p>
            <a:pPr marL="342900" lvl="0" indent="-342900">
              <a:buFont typeface="Symbol" panose="05050102010706020507" pitchFamily="18" charset="2"/>
              <a:buChar char=""/>
            </a:pPr>
            <a:r>
              <a:rPr lang="en-GB" sz="1400">
                <a:effectLst/>
                <a:ea typeface="Times New Roman" panose="02020603050405020304" pitchFamily="18" charset="0"/>
              </a:rPr>
              <a:t>In collaboration with UN-Habitat, the global DRT </a:t>
            </a:r>
            <a:r>
              <a:rPr lang="en-GB" sz="1400" b="1">
                <a:effectLst/>
                <a:ea typeface="Times New Roman" panose="02020603050405020304" pitchFamily="18" charset="0"/>
              </a:rPr>
              <a:t>orchestrated a Partners' Meet on Integrated Urban Resilience</a:t>
            </a:r>
            <a:r>
              <a:rPr lang="en-GB" sz="1400">
                <a:effectLst/>
                <a:ea typeface="Times New Roman" panose="02020603050405020304" pitchFamily="18" charset="0"/>
              </a:rPr>
              <a:t>, bringing together Member States, regional inter-governmental organizations, International Financial Institutions (IFIs), international organizations, and other key stakeholders. The aim was to disseminate and mobilize partnerships and resources for the Integrated Urban Resilience-Small Island Developing States (IUR-SIDS) Program.</a:t>
            </a:r>
          </a:p>
          <a:p>
            <a:pPr marL="342900" lvl="0" indent="-342900">
              <a:buFont typeface="Symbol" panose="05050102010706020507" pitchFamily="18" charset="2"/>
              <a:buChar char=""/>
            </a:pPr>
            <a:r>
              <a:rPr lang="en-GB" sz="1400">
                <a:effectLst/>
                <a:ea typeface="MS Mincho" panose="02020609040205080304" pitchFamily="49" charset="-128"/>
              </a:rPr>
              <a:t>Additionally, in cooperation with various partners, the global DRT </a:t>
            </a:r>
            <a:r>
              <a:rPr lang="en-GB" sz="1400" b="1">
                <a:effectLst/>
                <a:ea typeface="MS Mincho" panose="02020609040205080304" pitchFamily="49" charset="-128"/>
              </a:rPr>
              <a:t>developed a concept note on the </a:t>
            </a:r>
            <a:r>
              <a:rPr lang="en-GB" sz="1400">
                <a:effectLst/>
                <a:ea typeface="MS Mincho" panose="02020609040205080304" pitchFamily="49" charset="-128"/>
              </a:rPr>
              <a:t>"</a:t>
            </a:r>
            <a:r>
              <a:rPr lang="en-GB" sz="1400" b="1">
                <a:effectLst/>
                <a:ea typeface="MS Mincho" panose="02020609040205080304" pitchFamily="49" charset="-128"/>
              </a:rPr>
              <a:t>Application of Digital Technologies for Heatwave Resilience</a:t>
            </a:r>
            <a:r>
              <a:rPr lang="en-GB" sz="1400">
                <a:effectLst/>
                <a:ea typeface="MS Mincho" panose="02020609040205080304" pitchFamily="49" charset="-128"/>
              </a:rPr>
              <a:t>." This initiative reflects a collective effort to harness digital solutions in enhancing resilience to heatwaves.</a:t>
            </a:r>
            <a:endParaRPr lang="en-US" sz="1800"/>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GLOBAL</a:t>
            </a:r>
            <a:endParaRPr lang="en-US" b="1">
              <a:solidFill>
                <a:schemeClr val="accent2"/>
              </a:solidFill>
            </a:endParaRPr>
          </a:p>
        </p:txBody>
      </p:sp>
    </p:spTree>
    <p:extLst>
      <p:ext uri="{BB962C8B-B14F-4D97-AF65-F5344CB8AC3E}">
        <p14:creationId xmlns:p14="http://schemas.microsoft.com/office/powerpoint/2010/main" val="3032394492"/>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8C2A3C-A91E-6ED9-BE67-2497E608BA5D}"/>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8</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UNDP’s DRR &amp; Recovery Team (DRT) in Africa has </a:t>
            </a:r>
            <a:r>
              <a:rPr lang="en-US" sz="1400" b="1">
                <a:effectLst/>
                <a:ea typeface="MS Mincho" panose="02020609040205080304" pitchFamily="49" charset="-128"/>
                <a:cs typeface="Arial" panose="020B0604020202020204" pitchFamily="34" charset="0"/>
              </a:rPr>
              <a:t>significantly bolstered the capacity for institutionalization of resilience</a:t>
            </a:r>
            <a:r>
              <a:rPr lang="en-US" sz="1400">
                <a:effectLst/>
                <a:ea typeface="MS Mincho" panose="02020609040205080304" pitchFamily="49" charset="-128"/>
                <a:cs typeface="Arial" panose="020B0604020202020204" pitchFamily="34" charset="0"/>
              </a:rPr>
              <a:t> at </a:t>
            </a:r>
            <a:r>
              <a:rPr lang="en-US" sz="1400" b="1">
                <a:solidFill>
                  <a:schemeClr val="accent2"/>
                </a:solidFill>
                <a:effectLst/>
                <a:ea typeface="MS Mincho" panose="02020609040205080304" pitchFamily="49" charset="-128"/>
                <a:cs typeface="Arial" panose="020B0604020202020204" pitchFamily="34" charset="0"/>
              </a:rPr>
              <a:t>continental</a:t>
            </a:r>
            <a:r>
              <a:rPr lang="en-US" sz="1400">
                <a:solidFill>
                  <a:srgbClr val="FD9D24"/>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level by fostering strategic partnerships with the African Union Commission (AUC). This collaborative effort aimed at supporting the AUC in spearheading the development of a comprehensive ‘Common Guidance on Resilience’, grounded in extensive research conducted by UNDP and UNRISD on resilience in Africa, as outlined in ‘The Roots of African Resilience’. To execute the </a:t>
            </a:r>
            <a:r>
              <a:rPr lang="en-US" sz="1400" u="sng">
                <a:solidFill>
                  <a:srgbClr val="0563C1"/>
                </a:solidFill>
                <a:effectLst/>
                <a:ea typeface="MS Mincho" panose="02020609040205080304" pitchFamily="49" charset="-128"/>
                <a:cs typeface="Arial" panose="020B0604020202020204" pitchFamily="34" charset="0"/>
                <a:hlinkClick r:id="rId2"/>
              </a:rPr>
              <a:t>Africa Urban Resilience Programme</a:t>
            </a:r>
            <a:r>
              <a:rPr lang="en-US" sz="1400">
                <a:effectLst/>
                <a:ea typeface="MS Mincho" panose="02020609040205080304" pitchFamily="49" charset="-128"/>
                <a:cs typeface="Arial" panose="020B0604020202020204" pitchFamily="34" charset="0"/>
              </a:rPr>
              <a:t>, UNDP, in conjunction with the AUC and UN-Habitat, successfully concluded the </a:t>
            </a:r>
            <a:r>
              <a:rPr lang="en-US" sz="1400" u="sng">
                <a:solidFill>
                  <a:srgbClr val="0563C1"/>
                </a:solidFill>
                <a:effectLst/>
                <a:ea typeface="MS Mincho" panose="02020609040205080304" pitchFamily="49" charset="-128"/>
                <a:cs typeface="Arial" panose="020B0604020202020204" pitchFamily="34" charset="0"/>
                <a:hlinkClick r:id="rId3"/>
              </a:rPr>
              <a:t>Joint Regional Programme on Smart Urban Resilience</a:t>
            </a:r>
            <a:r>
              <a:rPr lang="en-US" sz="1400">
                <a:effectLst/>
                <a:ea typeface="MS Mincho" panose="02020609040205080304" pitchFamily="49" charset="-128"/>
                <a:cs typeface="Arial" panose="020B0604020202020204" pitchFamily="34" charset="0"/>
              </a:rPr>
              <a:t>.</a:t>
            </a:r>
          </a:p>
          <a:p>
            <a:pPr marL="342900" lvl="0" indent="-342900">
              <a:lnSpc>
                <a:spcPct val="107000"/>
              </a:lnSpc>
              <a:buFont typeface="Symbol" panose="05050102010706020507" pitchFamily="18" charset="2"/>
              <a:buChar char=""/>
            </a:pPr>
            <a:r>
              <a:rPr lang="en-US" sz="1400">
                <a:effectLst/>
                <a:ea typeface="MS Mincho" panose="02020609040205080304" pitchFamily="49" charset="-128"/>
                <a:cs typeface="Arial" panose="020B0604020202020204" pitchFamily="34" charset="0"/>
              </a:rPr>
              <a:t>UNDP has made substantial strides in enhancing knowledge management related to integrated approaches to Disaster Risk Reduction (DRR) and Climate Change Adaptation (CCA). Key achievements include the finalization of knowledge products in three critical areas:</a:t>
            </a:r>
          </a:p>
          <a:p>
            <a:pPr marL="742950" lvl="1" indent="-285750">
              <a:lnSpc>
                <a:spcPct val="107000"/>
              </a:lnSpc>
              <a:buFont typeface="+mj-lt"/>
              <a:buAutoNum type="arabicParenR"/>
            </a:pPr>
            <a:r>
              <a:rPr lang="en-US" sz="1400">
                <a:effectLst/>
                <a:ea typeface="MS Mincho" panose="02020609040205080304" pitchFamily="49" charset="-128"/>
                <a:cs typeface="Arial" panose="020B0604020202020204" pitchFamily="34" charset="0"/>
              </a:rPr>
              <a:t>UNDP in partnership with UN Women </a:t>
            </a:r>
            <a:r>
              <a:rPr lang="en-US" sz="1400" b="1">
                <a:effectLst/>
                <a:ea typeface="MS Mincho" panose="02020609040205080304" pitchFamily="49" charset="-128"/>
                <a:cs typeface="Arial" panose="020B0604020202020204" pitchFamily="34" charset="0"/>
              </a:rPr>
              <a:t>developed</a:t>
            </a:r>
            <a:r>
              <a:rPr lang="en-US" sz="1400">
                <a:effectLst/>
                <a:ea typeface="MS Mincho" panose="02020609040205080304" pitchFamily="49" charset="-128"/>
                <a:cs typeface="Arial" panose="020B0604020202020204" pitchFamily="34" charset="0"/>
              </a:rPr>
              <a:t> a practical guide for </a:t>
            </a:r>
            <a:r>
              <a:rPr lang="en-US" sz="1400" b="1">
                <a:effectLst/>
                <a:ea typeface="MS Mincho" panose="02020609040205080304" pitchFamily="49" charset="-128"/>
                <a:cs typeface="Arial" panose="020B0604020202020204" pitchFamily="34" charset="0"/>
              </a:rPr>
              <a:t>gender sensitive disaster risk assessment and a training manual</a:t>
            </a:r>
            <a:r>
              <a:rPr lang="en-US" sz="1400">
                <a:effectLst/>
                <a:ea typeface="MS Mincho" panose="02020609040205080304" pitchFamily="49" charset="-128"/>
                <a:cs typeface="Arial" panose="020B0604020202020204" pitchFamily="34" charset="0"/>
              </a:rPr>
              <a:t> for collecting sex, age, and disability disaggregated data.</a:t>
            </a:r>
          </a:p>
          <a:p>
            <a:pPr marL="742950" lvl="1" indent="-285750">
              <a:lnSpc>
                <a:spcPct val="107000"/>
              </a:lnSpc>
              <a:buFont typeface="+mj-lt"/>
              <a:buAutoNum type="arabicParenR"/>
            </a:pPr>
            <a:r>
              <a:rPr lang="en-US" sz="1400">
                <a:effectLst/>
                <a:ea typeface="MS Mincho" panose="02020609040205080304" pitchFamily="49" charset="-128"/>
                <a:cs typeface="Arial" panose="020B0604020202020204" pitchFamily="34" charset="0"/>
              </a:rPr>
              <a:t>Under the Sahel Resilience Project, UNDP </a:t>
            </a:r>
            <a:r>
              <a:rPr lang="en-US" sz="1400" b="1">
                <a:effectLst/>
                <a:ea typeface="MS Mincho" panose="02020609040205080304" pitchFamily="49" charset="-128"/>
                <a:cs typeface="Arial" panose="020B0604020202020204" pitchFamily="34" charset="0"/>
              </a:rPr>
              <a:t>conducted</a:t>
            </a:r>
            <a:r>
              <a:rPr lang="en-US" sz="1400">
                <a:effectLst/>
                <a:ea typeface="MS Mincho" panose="02020609040205080304" pitchFamily="49" charset="-128"/>
                <a:cs typeface="Arial" panose="020B0604020202020204" pitchFamily="34" charset="0"/>
              </a:rPr>
              <a:t> </a:t>
            </a:r>
            <a:r>
              <a:rPr lang="en-US" sz="1400" b="1">
                <a:effectLst/>
                <a:ea typeface="MS Mincho" panose="02020609040205080304" pitchFamily="49" charset="-128"/>
                <a:cs typeface="Arial" panose="020B0604020202020204" pitchFamily="34" charset="0"/>
              </a:rPr>
              <a:t>public expenditure and institutional reviews</a:t>
            </a:r>
            <a:r>
              <a:rPr lang="en-US" sz="1400">
                <a:effectLst/>
                <a:ea typeface="MS Mincho" panose="02020609040205080304" pitchFamily="49" charset="-128"/>
                <a:cs typeface="Arial" panose="020B0604020202020204" pitchFamily="34" charset="0"/>
              </a:rPr>
              <a:t> as well as </a:t>
            </a:r>
            <a:r>
              <a:rPr lang="en-US" sz="1400" b="1">
                <a:effectLst/>
                <a:ea typeface="MS Mincho" panose="02020609040205080304" pitchFamily="49" charset="-128"/>
                <a:cs typeface="Arial" panose="020B0604020202020204" pitchFamily="34" charset="0"/>
              </a:rPr>
              <a:t>training manuals</a:t>
            </a:r>
            <a:r>
              <a:rPr lang="en-US" sz="1400">
                <a:effectLst/>
                <a:ea typeface="MS Mincho" panose="02020609040205080304" pitchFamily="49" charset="-128"/>
                <a:cs typeface="Arial" panose="020B0604020202020204" pitchFamily="34" charset="0"/>
              </a:rPr>
              <a:t> related to DRR and climate action in </a:t>
            </a:r>
            <a:r>
              <a:rPr lang="en-US" sz="1400" b="1">
                <a:solidFill>
                  <a:schemeClr val="accent2"/>
                </a:solidFill>
                <a:effectLst/>
                <a:ea typeface="MS Mincho" panose="02020609040205080304" pitchFamily="49" charset="-128"/>
                <a:cs typeface="Arial" panose="020B0604020202020204" pitchFamily="34" charset="0"/>
              </a:rPr>
              <a:t>Burkina Faso</a:t>
            </a:r>
            <a:r>
              <a:rPr lang="en-US" sz="1400">
                <a:solidFill>
                  <a:schemeClr val="accent2"/>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and </a:t>
            </a:r>
            <a:r>
              <a:rPr lang="en-US" sz="1400" b="1">
                <a:solidFill>
                  <a:schemeClr val="accent2"/>
                </a:solidFill>
                <a:effectLst/>
                <a:ea typeface="MS Mincho" panose="02020609040205080304" pitchFamily="49" charset="-128"/>
                <a:cs typeface="Arial" panose="020B0604020202020204" pitchFamily="34" charset="0"/>
              </a:rPr>
              <a:t>Niger</a:t>
            </a:r>
            <a:r>
              <a:rPr lang="en-US" sz="1400">
                <a:solidFill>
                  <a:srgbClr val="FD9D24"/>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aiming to guide public financial management reform and climate change negotiations.</a:t>
            </a:r>
          </a:p>
          <a:p>
            <a:pPr marL="742950" lvl="1" indent="-285750">
              <a:lnSpc>
                <a:spcPct val="107000"/>
              </a:lnSpc>
              <a:buFont typeface="+mj-lt"/>
              <a:buAutoNum type="arabicParenR"/>
            </a:pPr>
            <a:r>
              <a:rPr lang="en-US" sz="1400">
                <a:effectLst/>
                <a:ea typeface="MS Mincho" panose="02020609040205080304" pitchFamily="49" charset="-128"/>
                <a:cs typeface="Arial" panose="020B0604020202020204" pitchFamily="34" charset="0"/>
              </a:rPr>
              <a:t>Under the EU-OACPS project, UNDP </a:t>
            </a:r>
            <a:r>
              <a:rPr lang="en-US" sz="1400" b="1">
                <a:effectLst/>
                <a:ea typeface="MS Mincho" panose="02020609040205080304" pitchFamily="49" charset="-128"/>
                <a:cs typeface="Arial" panose="020B0604020202020204" pitchFamily="34" charset="0"/>
              </a:rPr>
              <a:t>conducted</a:t>
            </a:r>
            <a:r>
              <a:rPr lang="en-US" sz="1400">
                <a:effectLst/>
                <a:ea typeface="MS Mincho" panose="02020609040205080304" pitchFamily="49" charset="-128"/>
                <a:cs typeface="Arial" panose="020B0604020202020204" pitchFamily="34" charset="0"/>
              </a:rPr>
              <a:t> </a:t>
            </a:r>
            <a:r>
              <a:rPr lang="en-US" sz="1400" b="1">
                <a:effectLst/>
                <a:ea typeface="MS Mincho" panose="02020609040205080304" pitchFamily="49" charset="-128"/>
                <a:cs typeface="Arial" panose="020B0604020202020204" pitchFamily="34" charset="0"/>
              </a:rPr>
              <a:t>webinars</a:t>
            </a:r>
            <a:r>
              <a:rPr lang="en-US" sz="1400">
                <a:effectLst/>
                <a:ea typeface="MS Mincho" panose="02020609040205080304" pitchFamily="49" charset="-128"/>
                <a:cs typeface="Arial" panose="020B0604020202020204" pitchFamily="34" charset="0"/>
              </a:rPr>
              <a:t> in </a:t>
            </a:r>
            <a:r>
              <a:rPr lang="en-US" sz="1400" b="1">
                <a:solidFill>
                  <a:schemeClr val="accent2"/>
                </a:solidFill>
                <a:effectLst/>
                <a:ea typeface="MS Mincho" panose="02020609040205080304" pitchFamily="49" charset="-128"/>
                <a:cs typeface="Arial" panose="020B0604020202020204" pitchFamily="34" charset="0"/>
              </a:rPr>
              <a:t>Kenya</a:t>
            </a:r>
            <a:r>
              <a:rPr lang="en-US" sz="1400">
                <a:effectLst/>
                <a:ea typeface="MS Mincho" panose="02020609040205080304" pitchFamily="49" charset="-128"/>
                <a:cs typeface="Arial" panose="020B0604020202020204" pitchFamily="34" charset="0"/>
              </a:rPr>
              <a:t>, </a:t>
            </a:r>
            <a:r>
              <a:rPr lang="en-US" sz="1400" b="1">
                <a:solidFill>
                  <a:schemeClr val="accent2"/>
                </a:solidFill>
                <a:effectLst/>
                <a:ea typeface="MS Mincho" panose="02020609040205080304" pitchFamily="49" charset="-128"/>
                <a:cs typeface="Arial" panose="020B0604020202020204" pitchFamily="34" charset="0"/>
              </a:rPr>
              <a:t>Ethiopia</a:t>
            </a:r>
            <a:r>
              <a:rPr lang="en-US" sz="1400">
                <a:effectLst/>
                <a:ea typeface="MS Mincho" panose="02020609040205080304" pitchFamily="49" charset="-128"/>
                <a:cs typeface="Arial" panose="020B0604020202020204" pitchFamily="34" charset="0"/>
              </a:rPr>
              <a:t>, and </a:t>
            </a:r>
            <a:r>
              <a:rPr lang="en-US" sz="1400" b="1">
                <a:solidFill>
                  <a:schemeClr val="accent2"/>
                </a:solidFill>
                <a:effectLst/>
                <a:ea typeface="MS Mincho" panose="02020609040205080304" pitchFamily="49" charset="-128"/>
                <a:cs typeface="Arial" panose="020B0604020202020204" pitchFamily="34" charset="0"/>
              </a:rPr>
              <a:t>Cameroon</a:t>
            </a:r>
            <a:r>
              <a:rPr lang="en-US" sz="1400">
                <a:solidFill>
                  <a:srgbClr val="FD9D24"/>
                </a:solidFill>
                <a:effectLst/>
                <a:ea typeface="MS Mincho" panose="02020609040205080304" pitchFamily="49" charset="-128"/>
                <a:cs typeface="Arial" panose="020B0604020202020204" pitchFamily="34" charset="0"/>
              </a:rPr>
              <a:t> </a:t>
            </a:r>
            <a:r>
              <a:rPr lang="en-US" sz="1400">
                <a:effectLst/>
                <a:ea typeface="MS Mincho" panose="02020609040205080304" pitchFamily="49" charset="-128"/>
                <a:cs typeface="Arial" panose="020B0604020202020204" pitchFamily="34" charset="0"/>
              </a:rPr>
              <a:t>on the </a:t>
            </a:r>
            <a:r>
              <a:rPr lang="en-US" sz="1400" b="1">
                <a:effectLst/>
                <a:ea typeface="MS Mincho" panose="02020609040205080304" pitchFamily="49" charset="-128"/>
                <a:cs typeface="Arial" panose="020B0604020202020204" pitchFamily="34" charset="0"/>
              </a:rPr>
              <a:t>new guidance on community-based resilience building and the strategy tool for integrating DRR and CCA into development</a:t>
            </a:r>
            <a:r>
              <a:rPr lang="en-US" sz="1400">
                <a:effectLst/>
                <a:ea typeface="MS Mincho" panose="02020609040205080304" pitchFamily="49" charset="-128"/>
                <a:cs typeface="Arial" panose="020B0604020202020204" pitchFamily="34" charset="0"/>
              </a:rPr>
              <a:t>.</a:t>
            </a:r>
          </a:p>
          <a:p>
            <a:pPr marL="342900" lvl="0" indent="-342900">
              <a:lnSpc>
                <a:spcPct val="107000"/>
              </a:lnSpc>
              <a:spcAft>
                <a:spcPts val="800"/>
              </a:spcAft>
              <a:buFont typeface="Symbol" panose="05050102010706020507" pitchFamily="18" charset="2"/>
              <a:buChar char=""/>
            </a:pPr>
            <a:r>
              <a:rPr lang="en-GB" sz="1400">
                <a:effectLst/>
                <a:ea typeface="MS Mincho" panose="02020609040205080304" pitchFamily="49" charset="-128"/>
                <a:cs typeface="Arial" panose="020B0604020202020204" pitchFamily="34" charset="0"/>
              </a:rPr>
              <a:t>The successful continuation of the </a:t>
            </a:r>
            <a:r>
              <a:rPr lang="en-US" sz="1400" b="1" u="sng">
                <a:solidFill>
                  <a:schemeClr val="accent2"/>
                </a:solidFill>
                <a:effectLst/>
                <a:ea typeface="MS Mincho" panose="02020609040205080304" pitchFamily="49" charset="-128"/>
                <a:cs typeface="Arial" panose="020B0604020202020204" pitchFamily="34" charset="0"/>
                <a:hlinkClick r:id="rId4">
                  <a:extLst>
                    <a:ext uri="{A12FA001-AC4F-418D-AE19-62706E023703}">
                      <ahyp:hlinkClr xmlns:ahyp="http://schemas.microsoft.com/office/drawing/2018/hyperlinkcolor" val="tx"/>
                    </a:ext>
                  </a:extLst>
                </a:hlinkClick>
              </a:rPr>
              <a:t>Sahel</a:t>
            </a:r>
            <a:r>
              <a:rPr lang="en-US" sz="1400" b="1" u="sng">
                <a:solidFill>
                  <a:srgbClr val="00194C"/>
                </a:solidFill>
                <a:effectLst/>
                <a:ea typeface="MS Mincho" panose="02020609040205080304" pitchFamily="49" charset="-128"/>
                <a:cs typeface="Arial" panose="020B0604020202020204" pitchFamily="34" charset="0"/>
                <a:hlinkClick r:id="rId4">
                  <a:extLst>
                    <a:ext uri="{A12FA001-AC4F-418D-AE19-62706E023703}">
                      <ahyp:hlinkClr xmlns:ahyp="http://schemas.microsoft.com/office/drawing/2018/hyperlinkcolor" val="tx"/>
                    </a:ext>
                  </a:extLst>
                </a:hlinkClick>
              </a:rPr>
              <a:t> Resilience Project</a:t>
            </a:r>
            <a:r>
              <a:rPr lang="en-US" sz="1400">
                <a:effectLst/>
                <a:ea typeface="MS Mincho" panose="02020609040205080304" pitchFamily="49" charset="-128"/>
                <a:cs typeface="Arial" panose="020B0604020202020204" pitchFamily="34" charset="0"/>
              </a:rPr>
              <a:t> into its </a:t>
            </a:r>
            <a:r>
              <a:rPr lang="en-US" sz="1400" b="1">
                <a:effectLst/>
                <a:ea typeface="MS Mincho" panose="02020609040205080304" pitchFamily="49" charset="-128"/>
                <a:cs typeface="Arial" panose="020B0604020202020204" pitchFamily="34" charset="0"/>
              </a:rPr>
              <a:t>second</a:t>
            </a:r>
            <a:r>
              <a:rPr lang="en-US" sz="1400">
                <a:effectLst/>
                <a:ea typeface="MS Mincho" panose="02020609040205080304" pitchFamily="49" charset="-128"/>
                <a:cs typeface="Arial" panose="020B0604020202020204" pitchFamily="34" charset="0"/>
              </a:rPr>
              <a:t> </a:t>
            </a:r>
            <a:r>
              <a:rPr lang="en-US" sz="1400" b="1">
                <a:effectLst/>
                <a:ea typeface="MS Mincho" panose="02020609040205080304" pitchFamily="49" charset="-128"/>
                <a:cs typeface="Arial" panose="020B0604020202020204" pitchFamily="34" charset="0"/>
              </a:rPr>
              <a:t>phase </a:t>
            </a:r>
            <a:r>
              <a:rPr lang="en-US" sz="1400">
                <a:effectLst/>
                <a:ea typeface="MS Mincho" panose="02020609040205080304" pitchFamily="49" charset="-128"/>
                <a:cs typeface="Arial" panose="020B0604020202020204" pitchFamily="34" charset="0"/>
              </a:rPr>
              <a:t>(June 2023 to March 2025) is noteworthy. This phase, generously supported with a funding infusion of USD 7.3 million from the Government of Sweden, underscores the commitment to sustaining and expanding resilience-building efforts in the region. </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AFRICA</a:t>
            </a:r>
            <a:endParaRPr lang="en-US" b="1">
              <a:solidFill>
                <a:schemeClr val="accent2"/>
              </a:solidFill>
            </a:endParaRPr>
          </a:p>
        </p:txBody>
      </p:sp>
    </p:spTree>
    <p:extLst>
      <p:ext uri="{BB962C8B-B14F-4D97-AF65-F5344CB8AC3E}">
        <p14:creationId xmlns:p14="http://schemas.microsoft.com/office/powerpoint/2010/main" val="276212837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7BDAE3-816A-2220-49BB-63CCA63C9977}"/>
              </a:ext>
            </a:extLst>
          </p:cNvPr>
          <p:cNvSpPr>
            <a:spLocks noGrp="1"/>
          </p:cNvSpPr>
          <p:nvPr>
            <p:ph type="ftr" sz="quarter" idx="17"/>
          </p:nvPr>
        </p:nvSpPr>
        <p:spPr/>
        <p:txBody>
          <a:bodyPr/>
          <a:lstStyle/>
          <a:p>
            <a:r>
              <a:rPr lang="en-US" noProof="0"/>
              <a:t>UNDP Crisis Bureau - DRT</a:t>
            </a:r>
          </a:p>
        </p:txBody>
      </p:sp>
      <p:sp>
        <p:nvSpPr>
          <p:cNvPr id="2" name="Slide Number Placeholder 1">
            <a:extLst>
              <a:ext uri="{FF2B5EF4-FFF2-40B4-BE49-F238E27FC236}">
                <a16:creationId xmlns:a16="http://schemas.microsoft.com/office/drawing/2014/main" id="{816BF049-E42F-FFCA-56A6-3FA55978CDAC}"/>
              </a:ext>
            </a:extLst>
          </p:cNvPr>
          <p:cNvSpPr>
            <a:spLocks noGrp="1"/>
          </p:cNvSpPr>
          <p:nvPr>
            <p:ph type="sldNum" sz="quarter" idx="18"/>
          </p:nvPr>
        </p:nvSpPr>
        <p:spPr/>
        <p:txBody>
          <a:bodyPr/>
          <a:lstStyle/>
          <a:p>
            <a:fld id="{8699F50C-BE38-4BD0-BA84-9B090E1F2B9B}" type="slidenum">
              <a:rPr lang="en-US" noProof="0" smtClean="0"/>
              <a:t>9</a:t>
            </a:fld>
            <a:endParaRPr lang="en-US" noProof="0"/>
          </a:p>
        </p:txBody>
      </p:sp>
      <p:sp>
        <p:nvSpPr>
          <p:cNvPr id="3" name="Title 2">
            <a:extLst>
              <a:ext uri="{FF2B5EF4-FFF2-40B4-BE49-F238E27FC236}">
                <a16:creationId xmlns:a16="http://schemas.microsoft.com/office/drawing/2014/main" id="{3B70AB12-0CC8-AAEE-F621-97A25406DA39}"/>
              </a:ext>
            </a:extLst>
          </p:cNvPr>
          <p:cNvSpPr>
            <a:spLocks noGrp="1"/>
          </p:cNvSpPr>
          <p:nvPr>
            <p:ph type="title"/>
          </p:nvPr>
        </p:nvSpPr>
        <p:spPr/>
        <p:txBody>
          <a:bodyPr/>
          <a:lstStyle/>
          <a:p>
            <a:r>
              <a:rPr lang="en-US"/>
              <a:t>Integrated Risk Governance</a:t>
            </a:r>
          </a:p>
        </p:txBody>
      </p:sp>
      <p:sp>
        <p:nvSpPr>
          <p:cNvPr id="10" name="Content Placeholder 9">
            <a:extLst>
              <a:ext uri="{FF2B5EF4-FFF2-40B4-BE49-F238E27FC236}">
                <a16:creationId xmlns:a16="http://schemas.microsoft.com/office/drawing/2014/main" id="{73609AC3-08FD-BAC8-348A-BD3F6758EA67}"/>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In collaboration with the Consultative Group on International Agricultural Research (CGIAR), WFP, and Adelphi, UNDP </a:t>
            </a:r>
            <a:r>
              <a:rPr lang="en-US" sz="2000" b="1">
                <a:effectLst/>
                <a:ea typeface="MS Mincho" panose="02020609040205080304" pitchFamily="49" charset="-128"/>
                <a:cs typeface="Arial" panose="020B0604020202020204" pitchFamily="34" charset="0"/>
              </a:rPr>
              <a:t>finalized the report “Climate Security Pathways”</a:t>
            </a:r>
            <a:r>
              <a:rPr lang="en-US" sz="2000">
                <a:effectLst/>
                <a:ea typeface="MS Mincho" panose="02020609040205080304" pitchFamily="49" charset="-128"/>
                <a:cs typeface="Arial" panose="020B0604020202020204" pitchFamily="34" charset="0"/>
              </a:rPr>
              <a:t>. The report informs policymakers on </a:t>
            </a:r>
            <a:r>
              <a:rPr lang="en-US" sz="2000" b="1">
                <a:effectLst/>
                <a:ea typeface="MS Mincho" panose="02020609040205080304" pitchFamily="49" charset="-128"/>
                <a:cs typeface="Arial" panose="020B0604020202020204" pitchFamily="34" charset="0"/>
              </a:rPr>
              <a:t>cost-benefit-analyses</a:t>
            </a:r>
            <a:r>
              <a:rPr lang="en-US" sz="2000">
                <a:effectLst/>
                <a:ea typeface="MS Mincho" panose="02020609040205080304" pitchFamily="49" charset="-128"/>
                <a:cs typeface="Arial" panose="020B0604020202020204" pitchFamily="34" charset="0"/>
              </a:rPr>
              <a:t> for </a:t>
            </a:r>
            <a:r>
              <a:rPr lang="en-US" sz="2000" b="1">
                <a:solidFill>
                  <a:schemeClr val="accent2"/>
                </a:solidFill>
                <a:effectLst/>
                <a:ea typeface="MS Mincho" panose="02020609040205080304" pitchFamily="49" charset="-128"/>
                <a:cs typeface="Arial" panose="020B0604020202020204" pitchFamily="34" charset="0"/>
              </a:rPr>
              <a:t>Somalia</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Iraq</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Yemen</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Jordan</a:t>
            </a:r>
            <a:r>
              <a:rPr lang="en-US" sz="2000">
                <a:effectLst/>
                <a:ea typeface="MS Mincho" panose="02020609040205080304" pitchFamily="49" charset="-128"/>
                <a:cs typeface="Arial" panose="020B0604020202020204" pitchFamily="34" charset="0"/>
              </a:rPr>
              <a:t>, and other countries in the region, </a:t>
            </a:r>
            <a:r>
              <a:rPr lang="en-US" sz="2000" b="1">
                <a:effectLst/>
                <a:ea typeface="MS Mincho" panose="02020609040205080304" pitchFamily="49" charset="-128"/>
                <a:cs typeface="Arial" panose="020B0604020202020204" pitchFamily="34" charset="0"/>
              </a:rPr>
              <a:t>to integrate DRR, CCA, and climate security</a:t>
            </a:r>
            <a:r>
              <a:rPr lang="en-US" sz="2000">
                <a:effectLst/>
                <a:ea typeface="MS Mincho" panose="02020609040205080304" pitchFamily="49" charset="-128"/>
                <a:cs typeface="Arial" panose="020B0604020202020204" pitchFamily="34" charset="0"/>
              </a:rPr>
              <a:t>. These investments help to prevent climate-induced disasters and negative impacts on peace and human security.  </a:t>
            </a:r>
          </a:p>
          <a:p>
            <a:pPr marL="342900" lvl="0" indent="-342900">
              <a:lnSpc>
                <a:spcPct val="107000"/>
              </a:lnSpc>
              <a:buFont typeface="Symbol" panose="05050102010706020507" pitchFamily="18" charset="2"/>
              <a:buChar char=""/>
            </a:pPr>
            <a:r>
              <a:rPr lang="en-US" sz="2000">
                <a:effectLst/>
                <a:ea typeface="MS Mincho" panose="02020609040205080304" pitchFamily="49" charset="-128"/>
                <a:cs typeface="Arial" panose="020B0604020202020204" pitchFamily="34" charset="0"/>
              </a:rPr>
              <a:t>Together with UNEP-Finance Initiative, UNDP </a:t>
            </a:r>
            <a:r>
              <a:rPr lang="en-US" sz="2000" b="1">
                <a:effectLst/>
                <a:ea typeface="MS Mincho" panose="02020609040205080304" pitchFamily="49" charset="-128"/>
                <a:cs typeface="Arial" panose="020B0604020202020204" pitchFamily="34" charset="0"/>
              </a:rPr>
              <a:t>contributed to the “Adaptation and DRR Arab states Gap Report”</a:t>
            </a:r>
            <a:r>
              <a:rPr lang="en-US" sz="2000">
                <a:effectLst/>
                <a:ea typeface="MS Mincho" panose="02020609040205080304" pitchFamily="49" charset="-128"/>
                <a:cs typeface="Arial" panose="020B0604020202020204" pitchFamily="34" charset="0"/>
              </a:rPr>
              <a:t> outlining concrete actions and recommendations to steer finance towards DRR/CCA in the Arab States, including insurance.</a:t>
            </a:r>
          </a:p>
          <a:p>
            <a:pPr marL="342900" lvl="0" indent="-342900">
              <a:lnSpc>
                <a:spcPct val="107000"/>
              </a:lnSpc>
              <a:spcAft>
                <a:spcPts val="800"/>
              </a:spcAft>
              <a:buFont typeface="Symbol" panose="05050102010706020507" pitchFamily="18" charset="2"/>
              <a:buChar char=""/>
            </a:pPr>
            <a:r>
              <a:rPr lang="en-US" sz="2000">
                <a:effectLst/>
                <a:ea typeface="MS Mincho" panose="02020609040205080304" pitchFamily="49" charset="-128"/>
                <a:cs typeface="Arial" panose="020B0604020202020204" pitchFamily="34" charset="0"/>
              </a:rPr>
              <a:t>To </a:t>
            </a:r>
            <a:r>
              <a:rPr lang="en-US" sz="2000" b="1">
                <a:effectLst/>
                <a:ea typeface="MS Mincho" panose="02020609040205080304" pitchFamily="49" charset="-128"/>
                <a:cs typeface="Arial" panose="020B0604020202020204" pitchFamily="34" charset="0"/>
              </a:rPr>
              <a:t>mainstream gender and displacement in DRR/CCA interventions</a:t>
            </a:r>
            <a:r>
              <a:rPr lang="en-US" sz="2000">
                <a:effectLst/>
                <a:ea typeface="MS Mincho" panose="02020609040205080304" pitchFamily="49" charset="-128"/>
                <a:cs typeface="Arial" panose="020B0604020202020204" pitchFamily="34" charset="0"/>
              </a:rPr>
              <a:t> in the Arab states, with focus on </a:t>
            </a:r>
            <a:r>
              <a:rPr lang="en-US" sz="2000" b="1">
                <a:solidFill>
                  <a:schemeClr val="accent2"/>
                </a:solidFill>
                <a:effectLst/>
                <a:ea typeface="MS Mincho" panose="02020609040205080304" pitchFamily="49" charset="-128"/>
                <a:cs typeface="Arial" panose="020B0604020202020204" pitchFamily="34" charset="0"/>
              </a:rPr>
              <a:t>Yemen</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Jordan</a:t>
            </a:r>
            <a:r>
              <a:rPr lang="en-US" sz="2000">
                <a:effectLst/>
                <a:ea typeface="MS Mincho" panose="02020609040205080304" pitchFamily="49" charset="-128"/>
                <a:cs typeface="Arial" panose="020B0604020202020204" pitchFamily="34" charset="0"/>
              </a:rPr>
              <a:t>, </a:t>
            </a:r>
            <a:r>
              <a:rPr lang="en-US" sz="2000" b="1">
                <a:solidFill>
                  <a:schemeClr val="accent2"/>
                </a:solidFill>
                <a:effectLst/>
                <a:ea typeface="MS Mincho" panose="02020609040205080304" pitchFamily="49" charset="-128"/>
                <a:cs typeface="Arial" panose="020B0604020202020204" pitchFamily="34" charset="0"/>
              </a:rPr>
              <a:t>Lebanon</a:t>
            </a:r>
            <a:r>
              <a:rPr lang="en-US" sz="2000">
                <a:effectLst/>
                <a:ea typeface="MS Mincho" panose="02020609040205080304" pitchFamily="49" charset="-128"/>
                <a:cs typeface="Arial" panose="020B0604020202020204" pitchFamily="34" charset="0"/>
              </a:rPr>
              <a:t>, and </a:t>
            </a:r>
            <a:r>
              <a:rPr lang="en-US" sz="2000" b="1">
                <a:solidFill>
                  <a:schemeClr val="accent2"/>
                </a:solidFill>
                <a:effectLst/>
                <a:ea typeface="MS Mincho" panose="02020609040205080304" pitchFamily="49" charset="-128"/>
                <a:cs typeface="Arial" panose="020B0604020202020204" pitchFamily="34" charset="0"/>
              </a:rPr>
              <a:t>Iraq</a:t>
            </a:r>
            <a:r>
              <a:rPr lang="en-US" sz="2000">
                <a:effectLst/>
                <a:ea typeface="MS Mincho" panose="02020609040205080304" pitchFamily="49" charset="-128"/>
                <a:cs typeface="Arial" panose="020B0604020202020204" pitchFamily="34" charset="0"/>
              </a:rPr>
              <a:t>, UNDP, in partnership with UN Women, UNHCR, and the Arab Water Council, developed a practical guide for policy makers and practitioners.</a:t>
            </a:r>
          </a:p>
        </p:txBody>
      </p:sp>
      <p:sp>
        <p:nvSpPr>
          <p:cNvPr id="9" name="Text Placeholder 8">
            <a:extLst>
              <a:ext uri="{FF2B5EF4-FFF2-40B4-BE49-F238E27FC236}">
                <a16:creationId xmlns:a16="http://schemas.microsoft.com/office/drawing/2014/main" id="{559399D4-1E1E-1C99-BE19-886EDA018B92}"/>
              </a:ext>
            </a:extLst>
          </p:cNvPr>
          <p:cNvSpPr>
            <a:spLocks noGrp="1"/>
          </p:cNvSpPr>
          <p:nvPr>
            <p:ph type="body" sz="quarter" idx="16"/>
          </p:nvPr>
        </p:nvSpPr>
        <p:spPr/>
        <p:txBody>
          <a:bodyPr/>
          <a:lstStyle/>
          <a:p>
            <a:r>
              <a:rPr lang="en-GB" b="1">
                <a:solidFill>
                  <a:schemeClr val="accent2"/>
                </a:solidFill>
              </a:rPr>
              <a:t>ARAB STATES</a:t>
            </a:r>
            <a:endParaRPr lang="en-US" b="1">
              <a:solidFill>
                <a:schemeClr val="accent2"/>
              </a:solidFill>
            </a:endParaRPr>
          </a:p>
        </p:txBody>
      </p:sp>
    </p:spTree>
    <p:extLst>
      <p:ext uri="{BB962C8B-B14F-4D97-AF65-F5344CB8AC3E}">
        <p14:creationId xmlns:p14="http://schemas.microsoft.com/office/powerpoint/2010/main" val="337198260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sB_tLJwShmNOXi_pUAu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sB_tLJwShmNOXi_pUAuj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orlage 51279 (UN Transformation)">
  <a:themeElements>
    <a:clrScheme name="51279 (UN Transformation)">
      <a:dk1>
        <a:srgbClr val="000000"/>
      </a:dk1>
      <a:lt1>
        <a:srgbClr val="4B4B4B"/>
      </a:lt1>
      <a:dk2>
        <a:srgbClr val="FFFFFF"/>
      </a:dk2>
      <a:lt2>
        <a:srgbClr val="646464"/>
      </a:lt2>
      <a:accent1>
        <a:srgbClr val="19486A"/>
      </a:accent1>
      <a:accent2>
        <a:srgbClr val="0A97D9"/>
      </a:accent2>
      <a:accent3>
        <a:srgbClr val="97E0F1"/>
      </a:accent3>
      <a:accent4>
        <a:srgbClr val="EBEBEB"/>
      </a:accent4>
      <a:accent5>
        <a:srgbClr val="FF3A21"/>
      </a:accent5>
      <a:accent6>
        <a:srgbClr val="C0C0C0"/>
      </a:accent6>
      <a:hlink>
        <a:srgbClr val="97E0F1"/>
      </a:hlink>
      <a:folHlink>
        <a:srgbClr val="EBEBE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lIns="36000" tIns="36000" rIns="36000" bIns="36000" rtlCol="0" anchor="ctr" anchorCtr="0"/>
      <a:lstStyle>
        <a:defPPr algn="ctr">
          <a:defRPr sz="11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45720" rIns="45720" bIns="45720" rtlCol="0">
        <a:spAutoFit/>
      </a:bodyPr>
      <a:lstStyle>
        <a:defPPr marL="285750" indent="-285750">
          <a:lnSpc>
            <a:spcPct val="85000"/>
          </a:lnSpc>
          <a:spcAft>
            <a:spcPts val="600"/>
          </a:spcAft>
          <a:buClrTx/>
          <a:buSzPct val="75000"/>
          <a:buFont typeface="Arial" pitchFamily="34" charset="0"/>
          <a:buChar char="►"/>
          <a:defRPr sz="1100" dirty="0" err="1" smtClean="0">
            <a:solidFill>
              <a:schemeClr val="bg1"/>
            </a:solidFill>
          </a:defRPr>
        </a:defPPr>
      </a:lstStyle>
    </a:txDef>
  </a:objectDefaults>
  <a:extraClrSchemeLst/>
  <a:custClrLst>
    <a:custClr name="Gray accent 1">
      <a:srgbClr val="646464"/>
    </a:custClr>
    <a:custClr name="Blue accent 1">
      <a:srgbClr val="274F77"/>
    </a:custClr>
    <a:custClr name="White">
      <a:srgbClr val="FFFFFF"/>
    </a:custClr>
    <a:custClr name="Red">
      <a:srgbClr val="F04C3E"/>
    </a:custClr>
    <a:custClr name="Light red">
      <a:srgbClr val="FBD2CF"/>
    </a:custClr>
    <a:custClr name="White">
      <a:srgbClr val="FFFFFF"/>
    </a:custClr>
    <a:custClr name="Parthenon blue">
      <a:srgbClr val="51A7DD"/>
    </a:custClr>
    <a:custClr name="White">
      <a:srgbClr val="FFFFFF"/>
    </a:custClr>
    <a:custClr name="White">
      <a:srgbClr val="FFFFFF"/>
    </a:custClr>
    <a:custClr name="White">
      <a:srgbClr val="FFFFFF"/>
    </a:custClr>
    <a:custClr name="Gray accent 1">
      <a:srgbClr val="808080"/>
    </a:custClr>
    <a:custClr name="Blue accent 1">
      <a:srgbClr val="336699"/>
    </a:custClr>
    <a:custClr name="White">
      <a:srgbClr val="FFFFFF"/>
    </a:custClr>
    <a:custClr name="EY Yellow">
      <a:srgbClr val="FFD200"/>
    </a:custClr>
    <a:custClr name="Light yellow">
      <a:srgbClr val="FFF8C0"/>
    </a:custClr>
    <a:custClr name="White">
      <a:srgbClr val="FFFFFF"/>
    </a:custClr>
    <a:custClr name="EY Yellow">
      <a:srgbClr val="FFD200"/>
    </a:custClr>
    <a:custClr name="White">
      <a:srgbClr val="FFFFFF"/>
    </a:custClr>
    <a:custClr name="White">
      <a:srgbClr val="FFFFFF"/>
    </a:custClr>
    <a:custClr name="White">
      <a:srgbClr val="FFFFFF"/>
    </a:custClr>
    <a:custClr name="Gray accent 1">
      <a:srgbClr val="999999"/>
    </a:custClr>
    <a:custClr name="Blue accent 1">
      <a:srgbClr val="3D8BCB"/>
    </a:custClr>
    <a:custClr name="White">
      <a:srgbClr val="FFFFFF"/>
    </a:custClr>
    <a:custClr name="Green">
      <a:srgbClr val="2C973E"/>
    </a:custClr>
    <a:custClr name="Light green">
      <a:srgbClr val="CAE5C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C0C0C0"/>
    </a:custClr>
    <a:custClr name="Blue accent 1">
      <a:srgbClr val="79BA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D9D9D9"/>
    </a:custClr>
    <a:custClr name="Blue accent 1">
      <a:srgbClr val="BCDDF2"/>
    </a:custClr>
    <a:custClr name="White">
      <a:srgbClr val="FFFFFF"/>
    </a:custClr>
    <a:custClr name="Shiny yellow">
      <a:srgbClr val="FFE6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Vorlage 51279 (UN Transformation).potx" id="{8E50E5C2-980C-468E-A75F-21E8C13D3E48}" vid="{647854F3-D12B-4A40-9C66-29538B6943B3}"/>
    </a:ext>
  </a:extLst>
</a:theme>
</file>

<file path=ppt/theme/theme2.xml><?xml version="1.0" encoding="utf-8"?>
<a:theme xmlns:a="http://schemas.openxmlformats.org/drawingml/2006/main" name="Custom Design">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951641_Hexagon presentation light_AAS_v4" id="{358289A0-A26B-433F-AD2B-1F8832C96153}" vid="{92CDC91D-95BF-4897-87D6-494563DF797D}"/>
    </a:ext>
  </a:extLst>
</a:theme>
</file>

<file path=ppt/theme/theme4.xml><?xml version="1.0" encoding="utf-8"?>
<a:theme xmlns:a="http://schemas.openxmlformats.org/drawingml/2006/main" name="1_Vorlage 51279 (UN Transformation)">
  <a:themeElements>
    <a:clrScheme name="51279 (UN Transformation)">
      <a:dk1>
        <a:srgbClr val="000000"/>
      </a:dk1>
      <a:lt1>
        <a:srgbClr val="4B4B4B"/>
      </a:lt1>
      <a:dk2>
        <a:srgbClr val="FFFFFF"/>
      </a:dk2>
      <a:lt2>
        <a:srgbClr val="646464"/>
      </a:lt2>
      <a:accent1>
        <a:srgbClr val="19486A"/>
      </a:accent1>
      <a:accent2>
        <a:srgbClr val="0A97D9"/>
      </a:accent2>
      <a:accent3>
        <a:srgbClr val="97E0F1"/>
      </a:accent3>
      <a:accent4>
        <a:srgbClr val="EBEBEB"/>
      </a:accent4>
      <a:accent5>
        <a:srgbClr val="FF3A21"/>
      </a:accent5>
      <a:accent6>
        <a:srgbClr val="C0C0C0"/>
      </a:accent6>
      <a:hlink>
        <a:srgbClr val="97E0F1"/>
      </a:hlink>
      <a:folHlink>
        <a:srgbClr val="EBEBE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noFill/>
        </a:ln>
      </a:spPr>
      <a:bodyPr lIns="36000" tIns="36000" rIns="36000" bIns="36000" rtlCol="0" anchor="ctr" anchorCtr="0"/>
      <a:lstStyle>
        <a:defPPr algn="ctr">
          <a:defRPr sz="11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45720" rIns="45720" bIns="45720" rtlCol="0">
        <a:spAutoFit/>
      </a:bodyPr>
      <a:lstStyle>
        <a:defPPr marL="285750" indent="-285750">
          <a:lnSpc>
            <a:spcPct val="85000"/>
          </a:lnSpc>
          <a:spcAft>
            <a:spcPts val="600"/>
          </a:spcAft>
          <a:buClrTx/>
          <a:buSzPct val="75000"/>
          <a:buFont typeface="Arial" pitchFamily="34" charset="0"/>
          <a:buChar char="►"/>
          <a:defRPr sz="1100" dirty="0" err="1" smtClean="0">
            <a:solidFill>
              <a:schemeClr val="bg1"/>
            </a:solidFill>
          </a:defRPr>
        </a:defPPr>
      </a:lstStyle>
    </a:txDef>
  </a:objectDefaults>
  <a:extraClrSchemeLst/>
  <a:custClrLst>
    <a:custClr name="Gray accent 1">
      <a:srgbClr val="646464"/>
    </a:custClr>
    <a:custClr name="Blue accent 1">
      <a:srgbClr val="274F77"/>
    </a:custClr>
    <a:custClr name="White">
      <a:srgbClr val="FFFFFF"/>
    </a:custClr>
    <a:custClr name="Red">
      <a:srgbClr val="F04C3E"/>
    </a:custClr>
    <a:custClr name="Light red">
      <a:srgbClr val="FBD2CF"/>
    </a:custClr>
    <a:custClr name="White">
      <a:srgbClr val="FFFFFF"/>
    </a:custClr>
    <a:custClr name="Parthenon blue">
      <a:srgbClr val="51A7DD"/>
    </a:custClr>
    <a:custClr name="White">
      <a:srgbClr val="FFFFFF"/>
    </a:custClr>
    <a:custClr name="White">
      <a:srgbClr val="FFFFFF"/>
    </a:custClr>
    <a:custClr name="White">
      <a:srgbClr val="FFFFFF"/>
    </a:custClr>
    <a:custClr name="Gray accent 1">
      <a:srgbClr val="808080"/>
    </a:custClr>
    <a:custClr name="Blue accent 1">
      <a:srgbClr val="336699"/>
    </a:custClr>
    <a:custClr name="White">
      <a:srgbClr val="FFFFFF"/>
    </a:custClr>
    <a:custClr name="EY Yellow">
      <a:srgbClr val="FFD200"/>
    </a:custClr>
    <a:custClr name="Light yellow">
      <a:srgbClr val="FFF8C0"/>
    </a:custClr>
    <a:custClr name="White">
      <a:srgbClr val="FFFFFF"/>
    </a:custClr>
    <a:custClr name="EY Yellow">
      <a:srgbClr val="FFD200"/>
    </a:custClr>
    <a:custClr name="White">
      <a:srgbClr val="FFFFFF"/>
    </a:custClr>
    <a:custClr name="White">
      <a:srgbClr val="FFFFFF"/>
    </a:custClr>
    <a:custClr name="White">
      <a:srgbClr val="FFFFFF"/>
    </a:custClr>
    <a:custClr name="Gray accent 1">
      <a:srgbClr val="999999"/>
    </a:custClr>
    <a:custClr name="Blue accent 1">
      <a:srgbClr val="3D8BCB"/>
    </a:custClr>
    <a:custClr name="White">
      <a:srgbClr val="FFFFFF"/>
    </a:custClr>
    <a:custClr name="Green">
      <a:srgbClr val="2C973E"/>
    </a:custClr>
    <a:custClr name="Light green">
      <a:srgbClr val="CAE5C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C0C0C0"/>
    </a:custClr>
    <a:custClr name="Blue accent 1">
      <a:srgbClr val="79BA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Gray accent 1">
      <a:srgbClr val="D9D9D9"/>
    </a:custClr>
    <a:custClr name="Blue accent 1">
      <a:srgbClr val="BCDDF2"/>
    </a:custClr>
    <a:custClr name="White">
      <a:srgbClr val="FFFFFF"/>
    </a:custClr>
    <a:custClr name="Shiny yellow">
      <a:srgbClr val="FFE60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Vorlage 51279 (UN Transformation).potx" id="{8E50E5C2-980C-468E-A75F-21E8C13D3E48}" vid="{647854F3-D12B-4A40-9C66-29538B6943B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2.png"/></Relationships>
</file>

<file path=ppt/webextensions/webextension1.xml><?xml version="1.0" encoding="utf-8"?>
<we:webextension xmlns:we="http://schemas.microsoft.com/office/webextensions/webextension/2010/11" id="{97BD8913-93C8-43E0-AE68-7A04CD33787C}">
  <we:reference id="wa200003233" version="2.0.0.3" store="en-US" storeType="OMEX"/>
  <we:alternateReferences>
    <we:reference id="WA200003233" version="2.0.0.3" store="WA200003233" storeType="OMEX"/>
  </we:alternateReferences>
  <we:properties>
    <we:property name="backgroundColor" value="&quot;#FFFFFF&quot;"/>
    <we:property name="bookmark" value="&quot;H4sIAAAAAAAAA+1YUW/bNhD+KwFfugHGQEqiKOWt8VKsWNIFSZE9DHmgyJPDVhYFiursFf7vO1JKGydOE6TzEGDLk3gkj999vO98zGeiTd81cv1OLoEckiNrPy6l+3jAyIy027Zc80wWQKlWRZokLC1Yiqts541te3L4mXjpFuAvTT/IJjhE4x9XMyKb5kwuwqiWTQ8z0oHrbSsb8xeMi3HKuwE2MwKrrrFOBpcXXnoIbj/hchwjFPZTOFEqbz7BBSg/Ws+hs87fjGekH78ipO254CweOLetl6ZFx8EmWZ4woWqaFFVJS0h5xoO9No2fllTr41XnMB6Mct0FWuaIbmGdUbIhEbeDvp8OmdtmWMav4y37hR2cgnOo41TrjV+jp/eyaoAd/JD8SDZIwZmzSFCcOYdF2Bms1/bPuQM8U5NDurlCS2/aRTMR+DWy9yM6qT/JVoG+aIwCNy3Cy6o+IBUhok1wWuo657Wqk5SlkFGluWAvIvC5HVrv1rsinyGkMUiENKXom4gX8kLWOlG5SKgQJS1yShHhBPt4pZpBAxrG6AKSy5vMSmbkjbPL6HOSgseVu5DOyHh6hPL7NR4bd2FGaXOTZO+sv8/B2zu89NO+JzA2DiKoB4lCNJeyGaLo0O+JwRjHxIhmXNsOTRMWXm3C39UdarPHk6qPybSVRmQJqPnwoaWXMaJuRGdgnLc6TkPMop24Xh3J3qhXZIK1uVE4hvnhlpS/RLePNLuKehAKaigrznhOc015yWkE/01WPKx8ZVf31cV1LtIsyyrNU6ZpxrkoX7q6HksBxN6APpXddrgPXNkUzHqvlwYCC3dZ5kKqJKNFQTnVz7+0RMpCKlEolRbhxjT9Vkncqj+C61pCXtEqEamGRFAlvtaf11NF/o4C9KTaM7fLTjrT3x39atpwxTNyAnWsTqcg+8HBs0vPL0bDwURvmDo3i2v/gMTZCflSdLZz+mko7vDwCJLbOc02s3/5J7sfGv8cafng83h1V1jWaXBHo4R+Nu6mk8GEOd5vAGMpTmlKRZYklVCi4lpVRfV4i3Ar1//52z7FXdhOHjyfaSWdvq98VdJMc1pXZYFNRMFVntEnKl/pQpeyBlbKlKel1glT/yv/P6b8t3gVSnrr9i9+ti/x345h1H9dCZ5XCljKoNL4OGIvRf+/Db4b/MF30b67ElQiZyITqlBZLnRaViyXz+8oaF4VheZ5iT1gCkzlKS1eRBs4Efga+drXEzMSsOu1YAffd1LBmWxhx6sBA5atBv3IyyH+P4HEQxCaCcnyxA1j87j5G0gqOoYAEQAA&quot;"/>
    <we:property name="creatorSessionId" value="&quot;7b108560-b14f-49da-a161-65cb1a7babbe&quot;"/>
    <we:property name="creatorTenantId" value="&quot;b3e5db5e-2944-4837-99f5-7488ace54319&quot;"/>
    <we:property name="creatorUserId" value="&quot;100320017765209D&quot;"/>
    <we:property name="datasetId" value="&quot;ee344cad-39be-4dbd-be0a-33174f002b69&quot;"/>
    <we:property name="embedUrl" value="&quot;/reportEmbed?reportId=4902fee1-c343-4887-b49f-dd4a3bf0d41b&amp;config=eyJjbHVzdGVyVXJsIjoiaHR0cHM6Ly9XQUJJLU5PUlRILUVVUk9QRS1KLVBSSU1BUlktcmVkaXJlY3QuYW5hbHlzaXMud2luZG93cy5uZXQiLCJlbWJlZEZlYXR1cmVzIjp7InVzYWdlTWV0cmljc1ZOZXh0Ijp0cnVlLCJkaXNhYmxlQW5ndWxhckpTQm9vdHN0cmFwUmVwb3J0RW1iZWQiOnRydWV9fQ%3D%3D&amp;disableSensitivityBanner=true&amp;lrtl=1&quot;"/>
    <we:property name="initialStateBookmark" value="&quot;H4sIAAAAAAAAA+1YbW/bNhD+KwG/tAOMgXqllG+J52JFXpEU2YfCGCjy5LCVRYGiMruF//uOlJLGiRMH6TwE2PJJPJJ3zz2850L6O5GqbSq+POVzIPvkUOuvc26+7gVkROrBdnZ2dHJwcfTn6cHJBM26sUrXLdn/Tiw3M7BXqu145Tyg8fN0RHhVnfOZG5W8amFEGjCtrnmlvkG/GKes6WA1IrBoKm24c3lpuQXn9gaX4xhjB79GGJELq27gEoTtrRfQaGNvxyPS9l8e0vqcc+YDjnVtuarRsbPxIA0DJkoaZkVOc4iSOHH2UlV2WFIsJ4vGYD6Y5bJxPIwR3UwbJXhFPG4DbTsEGeuqm/uvyZr9UndGwAWUfqq2yi7R0ydeVBDsvQ9/ISuk4NxoJMjPXMDM7XTWa/3X2ADGlGSfrqZoaVU9qwYCf2T2qUfH5Q2vBcjLSgkwwyI8rOILUuEyWjmnuSzTpBRlGAURxFTIhAVvIvGx7mprlpsyHyGkPkmENNTkB48X0oyXMhQpCyljOc1SShHhAHuyEFUnAQ19dg7J1W1lhSPywei59znUvsWVm5COSB/dQ/njGsP6XVhRUt0W2am2jzn4+ICXdtj3Asb6gQf1JFGI5opXnRcd+j1WmGNfGN6Ma+uuqtzC6cr9TR9QG28vqtYX01oZkTmg5t2H5Jb7jJoenYJ+Xks/Db6KNuJ6d8hbJd6RAdbqVuGY5pd7Ur7LbhdlNvV6YAJKyIskSFKaSprkCfXgn2XFwsIWevFYXYlMWRTHcSGTKJA0ThKWv3V1bSsBxF6BPOHNerpPHNmQzHKnhwYMG3eep4yLMKZZRhMqX39oIecZFywTIsrciUn6XEtc6z8skSWHtKBFyCIJIaOC/eg/B0NH/okG9KLeM9bzhhvVPhwdqdod8YgcQ+m70wnwtjPw6tbzu5KwN9Drpi7U7No+IfHgmNw1nfWafhmKBzxsQXK/poPV6F/+l912lX2NtKzzOVk8FJY2EsxhL6HflLm9yWDBTHabQN+KIxpRFodhwQQrEimKrNh+RbhX6//8aZ/gLrxO7r2eacGNfKx8kdNYJrQs8gwvEVki0pi+UPlCZjLnJQQ5j5IolzIMxP/K/48p/yMeheBWm92LP9iV+O/n0Ou/LFiSFgKCKIBC4uMoeCv6P+ts09m9n6J9cycoWBqwmIlMxCmTUV4EKX/9jYKmRZbJJM3xDhhBINKIZm/iGjgQeIB87eqJ6QnY9FrQnW0bLuCc17Dh1YAJ81qC3PJy8L8nEB8EoSlXLM9vcL8y3L0zVqu/AXZM/bzwEAAA&quot;"/>
    <we:property name="isFiltersActionButtonVisible" value="true"/>
    <we:property name="isFooterCollapsed" value="true"/>
    <we:property name="isVisualContainerHeaderHidden" value="false"/>
    <we:property name="pageDisplayName" value="&quot;Page 1&quot;"/>
    <we:property name="pageName" value="&quot;ReportSection&quot;"/>
    <we:property name="pptInsertionSessionID" value="&quot;EF31F32C-8CCE-485D-A118-82B682A01164&quot;"/>
    <we:property name="reportEmbeddedTime" value="&quot;2024-02-15T11:31:39.253Z&quot;"/>
    <we:property name="reportName" value="&quot;UNDP DRT Results Report 2023&quot;"/>
    <we:property name="reportState" value="&quot;CONNECTED&quot;"/>
    <we:property name="reportUrl" value="&quot;/links/sxkitFwFBz?ctid=b3e5db5e-2944-4837-99f5-7488ace54319&amp;ctid=b3e5db5e-2944-4837-99f5-7488ace54319&amp;experience=power-bi&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13e6b07-9e09-4ec0-bfe8-41b28e7c2c7c">
      <UserInfo>
        <DisplayName>Thierry Dong</DisplayName>
        <AccountId>31</AccountId>
        <AccountType/>
      </UserInfo>
      <UserInfo>
        <DisplayName>Alan Fox</DisplayName>
        <AccountId>32</AccountId>
        <AccountType/>
      </UserInfo>
      <UserInfo>
        <DisplayName>Antoine Haarman</DisplayName>
        <AccountId>259</AccountId>
        <AccountType/>
      </UserInfo>
      <UserInfo>
        <DisplayName>Jonathan Derio</DisplayName>
        <AccountId>104</AccountId>
        <AccountType/>
      </UserInfo>
      <UserInfo>
        <DisplayName>Ronald Jackson</DisplayName>
        <AccountId>275</AccountId>
        <AccountType/>
      </UserInfo>
      <UserInfo>
        <DisplayName>Vanessa Schultz</DisplayName>
        <AccountId>646</AccountId>
        <AccountType/>
      </UserInfo>
      <UserInfo>
        <DisplayName>Patrick Gremillet</DisplayName>
        <AccountId>21</AccountId>
        <AccountType/>
      </UserInfo>
      <UserInfo>
        <DisplayName>Khusrav Sharifov</DisplayName>
        <AccountId>1425</AccountId>
        <AccountType/>
      </UserInfo>
      <UserInfo>
        <DisplayName>Reshmi Theckethil</DisplayName>
        <AccountId>283</AccountId>
        <AccountType/>
      </UserInfo>
      <UserInfo>
        <DisplayName>Sooin Bang</DisplayName>
        <AccountId>132</AccountId>
        <AccountType/>
      </UserInfo>
      <UserInfo>
        <DisplayName>Sanny Ramos Jegillos</DisplayName>
        <AccountId>243</AccountId>
        <AccountType/>
      </UserInfo>
      <UserInfo>
        <DisplayName>Rajesh Sharma</DisplayName>
        <AccountId>83</AccountId>
        <AccountType/>
      </UserInfo>
      <UserInfo>
        <DisplayName>Angelika Planitz</DisplayName>
        <AccountId>6</AccountId>
        <AccountType/>
      </UserInfo>
      <UserInfo>
        <DisplayName>Viktoria MohosNaray</DisplayName>
        <AccountId>1118</AccountId>
        <AccountType/>
      </UserInfo>
      <UserInfo>
        <DisplayName>Rajeev Issar</DisplayName>
        <AccountId>17</AccountId>
        <AccountType/>
      </UserInfo>
      <UserInfo>
        <DisplayName>Moortaza Jiwanji</DisplayName>
        <AccountId>672</AccountId>
        <AccountType/>
      </UserInfo>
      <UserInfo>
        <DisplayName>Rita Missal</DisplayName>
        <AccountId>76</AccountId>
        <AccountType/>
      </UserInfo>
      <UserInfo>
        <DisplayName>Stanislav Kim</DisplayName>
        <AccountId>131</AccountId>
        <AccountType/>
      </UserInfo>
      <UserInfo>
        <DisplayName>Luis Gamarra</DisplayName>
        <AccountId>716</AccountId>
        <AccountType/>
      </UserInfo>
      <UserInfo>
        <DisplayName>Saudia Rahat</DisplayName>
        <AccountId>399</AccountId>
        <AccountType/>
      </UserInfo>
      <UserInfo>
        <DisplayName>Gatkuoth Kai</DisplayName>
        <AccountId>1737</AccountId>
        <AccountType/>
      </UserInfo>
      <UserInfo>
        <DisplayName>Ioana Creitaru</DisplayName>
        <AccountId>77</AccountId>
        <AccountType/>
      </UserInfo>
      <UserInfo>
        <DisplayName>Martin Ras</DisplayName>
        <AccountId>1720</AccountId>
        <AccountType/>
      </UserInfo>
      <UserInfo>
        <DisplayName>Joana Sampainho</DisplayName>
        <AccountId>320</AccountId>
        <AccountType/>
      </UserInfo>
    </SharedWithUsers>
    <Comments xmlns="4e04e9f8-fd64-40db-b304-8a7e7ee075b4" xsi:nil="true"/>
    <Date xmlns="4e04e9f8-fd64-40db-b304-8a7e7ee075b4" xsi:nil="true"/>
    <TaxCatchAll xmlns="813e6b07-9e09-4ec0-bfe8-41b28e7c2c7c" xsi:nil="true"/>
    <lcf76f155ced4ddcb4097134ff3c332f xmlns="4e04e9f8-fd64-40db-b304-8a7e7ee075b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D37201326E3B4CBF9D1A6829A5FF15" ma:contentTypeVersion="20" ma:contentTypeDescription="Create a new document." ma:contentTypeScope="" ma:versionID="6f52f66067293e88f005ab7b729d96e3">
  <xsd:schema xmlns:xsd="http://www.w3.org/2001/XMLSchema" xmlns:xs="http://www.w3.org/2001/XMLSchema" xmlns:p="http://schemas.microsoft.com/office/2006/metadata/properties" xmlns:ns2="4e04e9f8-fd64-40db-b304-8a7e7ee075b4" xmlns:ns3="813e6b07-9e09-4ec0-bfe8-41b28e7c2c7c" targetNamespace="http://schemas.microsoft.com/office/2006/metadata/properties" ma:root="true" ma:fieldsID="aad907208782dddc4cf6e780ccaf8aa1" ns2:_="" ns3:_="">
    <xsd:import namespace="4e04e9f8-fd64-40db-b304-8a7e7ee075b4"/>
    <xsd:import namespace="813e6b07-9e09-4ec0-bfe8-41b28e7c2c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Comment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Date"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4e9f8-fd64-40db-b304-8a7e7ee07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mments" ma:index="12" nillable="true" ma:displayName="Comments" ma:description="Needs revision and shortening" ma:format="Dropdown" ma:internalName="Comments">
      <xsd:simpleType>
        <xsd:restriction base="dms:Text">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3e6b07-9e09-4ec0-bfe8-41b28e7c2c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46b2ef8-e28a-4b06-be3f-895e27f8e5cc}" ma:internalName="TaxCatchAll" ma:showField="CatchAllData" ma:web="813e6b07-9e09-4ec0-bfe8-41b28e7c2c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5FD07B-55BF-44CB-BBF4-0F120DD9F594}">
  <ds:schemaRefs>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http://purl.org/dc/dcmitype/"/>
    <ds:schemaRef ds:uri="4e04e9f8-fd64-40db-b304-8a7e7ee075b4"/>
    <ds:schemaRef ds:uri="http://schemas.microsoft.com/office/infopath/2007/PartnerControls"/>
    <ds:schemaRef ds:uri="813e6b07-9e09-4ec0-bfe8-41b28e7c2c7c"/>
    <ds:schemaRef ds:uri="http://www.w3.org/XML/1998/namespace"/>
  </ds:schemaRefs>
</ds:datastoreItem>
</file>

<file path=customXml/itemProps2.xml><?xml version="1.0" encoding="utf-8"?>
<ds:datastoreItem xmlns:ds="http://schemas.openxmlformats.org/officeDocument/2006/customXml" ds:itemID="{79EC86E4-5F3D-4EE2-970C-66C1FB65DD5A}">
  <ds:schemaRefs>
    <ds:schemaRef ds:uri="4e04e9f8-fd64-40db-b304-8a7e7ee075b4"/>
    <ds:schemaRef ds:uri="813e6b07-9e09-4ec0-bfe8-41b28e7c2c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CEF1F4B-13C2-4DE3-91CD-9F6D67398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7144</Words>
  <Application>Microsoft Office PowerPoint</Application>
  <PresentationFormat>Widescreen</PresentationFormat>
  <Paragraphs>289</Paragraphs>
  <Slides>40</Slides>
  <Notes>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56" baseType="lpstr">
      <vt:lpstr>Arial</vt:lpstr>
      <vt:lpstr>Calibri</vt:lpstr>
      <vt:lpstr>Courier New</vt:lpstr>
      <vt:lpstr>Gill Sans</vt:lpstr>
      <vt:lpstr>Gill Sans SemiBold</vt:lpstr>
      <vt:lpstr>Symbol</vt:lpstr>
      <vt:lpstr>Times New Roman</vt:lpstr>
      <vt:lpstr>TW Cen MT</vt:lpstr>
      <vt:lpstr>TW Cen MT</vt:lpstr>
      <vt:lpstr>Wingdings</vt:lpstr>
      <vt:lpstr>Wingdings 2</vt:lpstr>
      <vt:lpstr>Vorlage 51279 (UN Transformation)</vt:lpstr>
      <vt:lpstr>Custom Design</vt:lpstr>
      <vt:lpstr>Office Theme</vt:lpstr>
      <vt:lpstr>1_Vorlage 51279 (UN Transformation)</vt:lpstr>
      <vt:lpstr>think-cell Slide</vt:lpstr>
      <vt:lpstr>PowerPoint Presentation</vt:lpstr>
      <vt:lpstr>Contents</vt:lpstr>
      <vt:lpstr>UNDP Added Value </vt:lpstr>
      <vt:lpstr>Notes before moving to the next slide</vt:lpstr>
      <vt:lpstr>PowerPoint Presentation</vt:lpstr>
      <vt:lpstr>1. Integrated Risk Governance</vt:lpstr>
      <vt:lpstr>Integrated Risk Governance</vt:lpstr>
      <vt:lpstr>Integrated Risk Governance</vt:lpstr>
      <vt:lpstr>Integrated Risk Governance</vt:lpstr>
      <vt:lpstr>Integrated Risk Governance</vt:lpstr>
      <vt:lpstr>Integrated Risk Governance</vt:lpstr>
      <vt:lpstr>Integrated Risk Governance</vt:lpstr>
      <vt:lpstr>Integrated Risk Governance</vt:lpstr>
      <vt:lpstr>2. Disaster &amp; Climate Risk Information</vt:lpstr>
      <vt:lpstr>Disaster &amp; Climate Risk Information</vt:lpstr>
      <vt:lpstr>Disaster &amp; Climate Risk Information</vt:lpstr>
      <vt:lpstr>Disaster &amp; Climate Risk Information</vt:lpstr>
      <vt:lpstr>Disaster &amp; Climate Risk Information</vt:lpstr>
      <vt:lpstr>Disaster &amp; Climate Risk Information</vt:lpstr>
      <vt:lpstr>3. Sustainable Recovery</vt:lpstr>
      <vt:lpstr>Sustainable Recovery</vt:lpstr>
      <vt:lpstr>Sustainable Recovery</vt:lpstr>
      <vt:lpstr>Sustainable Recovery</vt:lpstr>
      <vt:lpstr>Sustainable Recovery</vt:lpstr>
      <vt:lpstr>Sustainable Recovery</vt:lpstr>
      <vt:lpstr>Sustainable Recovery</vt:lpstr>
      <vt:lpstr>4. Early Warning, Preparedness &amp; Anticipation</vt:lpstr>
      <vt:lpstr>Early Warning, Preparedness &amp; Anticipation</vt:lpstr>
      <vt:lpstr>Early Warning, Preparedness &amp; Anticipation</vt:lpstr>
      <vt:lpstr>Early Warning, Preparedness &amp; Anticipation</vt:lpstr>
      <vt:lpstr>Early Warning, Preparedness &amp; Anticipation</vt:lpstr>
      <vt:lpstr>Early Warning, Preparedness &amp; Anticipation</vt:lpstr>
      <vt:lpstr>Early Warning, Preparedness &amp; Anticipation</vt:lpstr>
      <vt:lpstr>5. Partnerships &amp;  Resource Mobilization</vt:lpstr>
      <vt:lpstr>Partnerships </vt:lpstr>
      <vt:lpstr>Partnerships </vt:lpstr>
      <vt:lpstr>Resource Mobilization</vt:lpstr>
      <vt:lpstr>6. Global &amp; Regional Processes</vt:lpstr>
      <vt:lpstr>Global &amp; Regional Processes </vt:lpstr>
      <vt:lpstr>Thank You</vt:lpstr>
    </vt:vector>
  </TitlesOfParts>
  <Manager>ronald.jackson@undp.org</Manager>
  <Company>UNDP Crisis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Risk Reduction and Recovery for Building Resilience Team</dc:title>
  <dc:subject>Disaster Risk Reduction and Recovery for Building Resilience </dc:subject>
  <dc:creator>vanessa.schultz@undp.org</dc:creator>
  <cp:keywords>DRR</cp:keywords>
  <cp:lastModifiedBy>Patrick Gremillet</cp:lastModifiedBy>
  <cp:revision>1</cp:revision>
  <cp:lastPrinted>2023-06-14T10:55:34Z</cp:lastPrinted>
  <dcterms:created xsi:type="dcterms:W3CDTF">2020-04-02T09:11:02Z</dcterms:created>
  <dcterms:modified xsi:type="dcterms:W3CDTF">2024-02-26T08:27:39Z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0x01010027D37201326E3B4CBF9D1A6829A5FF15</vt:lpwstr>
  </property>
  <property fmtid="{D5CDD505-2E9C-101B-9397-08002B2CF9AE}" pid="3" name="MediaServiceImageTags">
    <vt:lpwstr/>
  </property>
</Properties>
</file>