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77" r:id="rId5"/>
    <p:sldId id="268" r:id="rId6"/>
    <p:sldId id="269" r:id="rId7"/>
    <p:sldId id="270" r:id="rId8"/>
    <p:sldId id="272" r:id="rId9"/>
    <p:sldId id="276" r:id="rId10"/>
    <p:sldId id="271" r:id="rId11"/>
    <p:sldId id="274" r:id="rId12"/>
    <p:sldId id="273" r:id="rId13"/>
  </p:sldIdLst>
  <p:sldSz cx="15238413" cy="8570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S" id="{3A3E7843-53B8-AA43-B3FD-CC4E22C4CBE4}">
          <p14:sldIdLst>
            <p14:sldId id="277"/>
            <p14:sldId id="268"/>
            <p14:sldId id="269"/>
            <p14:sldId id="270"/>
            <p14:sldId id="272"/>
            <p14:sldId id="276"/>
            <p14:sldId id="271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F28"/>
    <a:srgbClr val="0F9A48"/>
    <a:srgbClr val="28ACE2"/>
    <a:srgbClr val="FEB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53"/>
  </p:normalViewPr>
  <p:slideViewPr>
    <p:cSldViewPr snapToGrid="0" snapToObjects="1">
      <p:cViewPr varScale="1">
        <p:scale>
          <a:sx n="85" d="100"/>
          <a:sy n="85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2439-E456-6149-9294-4E4BB24E1BFE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1ECF7-A3CF-7346-974C-EC9A77BA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4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1409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2817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14226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85634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57043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451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0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268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ECF7-A3CF-7346-974C-EC9A77BAA5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802" y="1402694"/>
            <a:ext cx="11428810" cy="2983947"/>
          </a:xfrm>
        </p:spPr>
        <p:txBody>
          <a:bodyPr anchor="b"/>
          <a:lstStyle>
            <a:lvl1pPr algn="ctr">
              <a:defRPr sz="74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4501714"/>
            <a:ext cx="11428810" cy="2069319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09" indent="0" algn="ctr">
              <a:buNone/>
              <a:defRPr sz="2500"/>
            </a:lvl2pPr>
            <a:lvl3pPr marL="1142817" indent="0" algn="ctr">
              <a:buNone/>
              <a:defRPr sz="2250"/>
            </a:lvl3pPr>
            <a:lvl4pPr marL="1714226" indent="0" algn="ctr">
              <a:buNone/>
              <a:defRPr sz="2000"/>
            </a:lvl4pPr>
            <a:lvl5pPr marL="2285634" indent="0" algn="ctr">
              <a:buNone/>
              <a:defRPr sz="2000"/>
            </a:lvl5pPr>
            <a:lvl6pPr marL="2857043" indent="0" algn="ctr">
              <a:buNone/>
              <a:defRPr sz="2000"/>
            </a:lvl6pPr>
            <a:lvl7pPr marL="3428451" indent="0" algn="ctr">
              <a:buNone/>
              <a:defRPr sz="2000"/>
            </a:lvl7pPr>
            <a:lvl8pPr marL="3999860" indent="0" algn="ctr">
              <a:buNone/>
              <a:defRPr sz="2000"/>
            </a:lvl8pPr>
            <a:lvl9pPr marL="4571268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7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89" y="456322"/>
            <a:ext cx="3285783" cy="726345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1" y="456322"/>
            <a:ext cx="9666868" cy="726345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0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4" y="2136778"/>
            <a:ext cx="13143131" cy="3565261"/>
          </a:xfrm>
        </p:spPr>
        <p:txBody>
          <a:bodyPr anchor="b"/>
          <a:lstStyle>
            <a:lvl1pPr>
              <a:defRPr sz="74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4" y="5735767"/>
            <a:ext cx="13143131" cy="1874887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57140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42817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3pPr>
            <a:lvl4pPr marL="1714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56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70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8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998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1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2281609"/>
            <a:ext cx="6476326" cy="54381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2281609"/>
            <a:ext cx="6476326" cy="54381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8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456322"/>
            <a:ext cx="13143131" cy="16566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6" y="2101065"/>
            <a:ext cx="6446562" cy="1029699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09" indent="0">
              <a:buNone/>
              <a:defRPr sz="2500" b="1"/>
            </a:lvl2pPr>
            <a:lvl3pPr marL="1142817" indent="0">
              <a:buNone/>
              <a:defRPr sz="2250" b="1"/>
            </a:lvl3pPr>
            <a:lvl4pPr marL="1714226" indent="0">
              <a:buNone/>
              <a:defRPr sz="2000" b="1"/>
            </a:lvl4pPr>
            <a:lvl5pPr marL="2285634" indent="0">
              <a:buNone/>
              <a:defRPr sz="2000" b="1"/>
            </a:lvl5pPr>
            <a:lvl6pPr marL="2857043" indent="0">
              <a:buNone/>
              <a:defRPr sz="2000" b="1"/>
            </a:lvl6pPr>
            <a:lvl7pPr marL="3428451" indent="0">
              <a:buNone/>
              <a:defRPr sz="2000" b="1"/>
            </a:lvl7pPr>
            <a:lvl8pPr marL="3999860" indent="0">
              <a:buNone/>
              <a:defRPr sz="2000" b="1"/>
            </a:lvl8pPr>
            <a:lvl9pPr marL="4571268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6" y="3130764"/>
            <a:ext cx="6446562" cy="4604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7" y="2101065"/>
            <a:ext cx="6478310" cy="1029699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09" indent="0">
              <a:buNone/>
              <a:defRPr sz="2500" b="1"/>
            </a:lvl2pPr>
            <a:lvl3pPr marL="1142817" indent="0">
              <a:buNone/>
              <a:defRPr sz="2250" b="1"/>
            </a:lvl3pPr>
            <a:lvl4pPr marL="1714226" indent="0">
              <a:buNone/>
              <a:defRPr sz="2000" b="1"/>
            </a:lvl4pPr>
            <a:lvl5pPr marL="2285634" indent="0">
              <a:buNone/>
              <a:defRPr sz="2000" b="1"/>
            </a:lvl5pPr>
            <a:lvl6pPr marL="2857043" indent="0">
              <a:buNone/>
              <a:defRPr sz="2000" b="1"/>
            </a:lvl6pPr>
            <a:lvl7pPr marL="3428451" indent="0">
              <a:buNone/>
              <a:defRPr sz="2000" b="1"/>
            </a:lvl7pPr>
            <a:lvl8pPr marL="3999860" indent="0">
              <a:buNone/>
              <a:defRPr sz="2000" b="1"/>
            </a:lvl8pPr>
            <a:lvl9pPr marL="4571268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7" y="3130764"/>
            <a:ext cx="6478310" cy="4604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5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2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3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71394"/>
            <a:ext cx="4914784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1234054"/>
            <a:ext cx="7714447" cy="609090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571274"/>
            <a:ext cx="4914784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409" indent="0">
              <a:buNone/>
              <a:defRPr sz="1750"/>
            </a:lvl2pPr>
            <a:lvl3pPr marL="1142817" indent="0">
              <a:buNone/>
              <a:defRPr sz="1500"/>
            </a:lvl3pPr>
            <a:lvl4pPr marL="1714226" indent="0">
              <a:buNone/>
              <a:defRPr sz="1250"/>
            </a:lvl4pPr>
            <a:lvl5pPr marL="2285634" indent="0">
              <a:buNone/>
              <a:defRPr sz="1250"/>
            </a:lvl5pPr>
            <a:lvl6pPr marL="2857043" indent="0">
              <a:buNone/>
              <a:defRPr sz="1250"/>
            </a:lvl6pPr>
            <a:lvl7pPr marL="3428451" indent="0">
              <a:buNone/>
              <a:defRPr sz="1250"/>
            </a:lvl7pPr>
            <a:lvl8pPr marL="3999860" indent="0">
              <a:buNone/>
              <a:defRPr sz="1250"/>
            </a:lvl8pPr>
            <a:lvl9pPr marL="4571268" indent="0">
              <a:buNone/>
              <a:defRPr sz="12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71394"/>
            <a:ext cx="4914784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1234054"/>
            <a:ext cx="7714447" cy="6090903"/>
          </a:xfrm>
        </p:spPr>
        <p:txBody>
          <a:bodyPr anchor="t"/>
          <a:lstStyle>
            <a:lvl1pPr marL="0" indent="0">
              <a:buNone/>
              <a:defRPr sz="3999"/>
            </a:lvl1pPr>
            <a:lvl2pPr marL="571409" indent="0">
              <a:buNone/>
              <a:defRPr sz="3499"/>
            </a:lvl2pPr>
            <a:lvl3pPr marL="1142817" indent="0">
              <a:buNone/>
              <a:defRPr sz="3000"/>
            </a:lvl3pPr>
            <a:lvl4pPr marL="1714226" indent="0">
              <a:buNone/>
              <a:defRPr sz="2500"/>
            </a:lvl4pPr>
            <a:lvl5pPr marL="2285634" indent="0">
              <a:buNone/>
              <a:defRPr sz="2500"/>
            </a:lvl5pPr>
            <a:lvl6pPr marL="2857043" indent="0">
              <a:buNone/>
              <a:defRPr sz="2500"/>
            </a:lvl6pPr>
            <a:lvl7pPr marL="3428451" indent="0">
              <a:buNone/>
              <a:defRPr sz="2500"/>
            </a:lvl7pPr>
            <a:lvl8pPr marL="3999860" indent="0">
              <a:buNone/>
              <a:defRPr sz="2500"/>
            </a:lvl8pPr>
            <a:lvl9pPr marL="4571268" indent="0">
              <a:buNone/>
              <a:defRPr sz="2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571274"/>
            <a:ext cx="4914784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409" indent="0">
              <a:buNone/>
              <a:defRPr sz="1750"/>
            </a:lvl2pPr>
            <a:lvl3pPr marL="1142817" indent="0">
              <a:buNone/>
              <a:defRPr sz="1500"/>
            </a:lvl3pPr>
            <a:lvl4pPr marL="1714226" indent="0">
              <a:buNone/>
              <a:defRPr sz="1250"/>
            </a:lvl4pPr>
            <a:lvl5pPr marL="2285634" indent="0">
              <a:buNone/>
              <a:defRPr sz="1250"/>
            </a:lvl5pPr>
            <a:lvl6pPr marL="2857043" indent="0">
              <a:buNone/>
              <a:defRPr sz="1250"/>
            </a:lvl6pPr>
            <a:lvl7pPr marL="3428451" indent="0">
              <a:buNone/>
              <a:defRPr sz="1250"/>
            </a:lvl7pPr>
            <a:lvl8pPr marL="3999860" indent="0">
              <a:buNone/>
              <a:defRPr sz="1250"/>
            </a:lvl8pPr>
            <a:lvl9pPr marL="4571268" indent="0">
              <a:buNone/>
              <a:defRPr sz="12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5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56322"/>
            <a:ext cx="13143131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281609"/>
            <a:ext cx="13143131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943967"/>
            <a:ext cx="3428643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6D58C-28D8-7E4E-B703-CFC7B430CAA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943967"/>
            <a:ext cx="5142964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943967"/>
            <a:ext cx="3428643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42817" rtl="0" eaLnBrk="1" latinLnBrk="0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04" indent="-285704" algn="l" defTabSz="1142817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113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521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99930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339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2747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156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5564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6973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409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226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5634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043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8451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0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1268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parkblue.org/stockholm50/consultation-jorda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8639E080-5AA5-205E-4323-D5DA47E23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20"/>
          <a:stretch/>
        </p:blipFill>
        <p:spPr>
          <a:xfrm>
            <a:off x="6417300" y="5823562"/>
            <a:ext cx="2840750" cy="2792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CCCD5-56AE-29A0-2D1F-61429853CB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78" r="29605"/>
          <a:stretch/>
        </p:blipFill>
        <p:spPr>
          <a:xfrm>
            <a:off x="9007979" y="-1"/>
            <a:ext cx="6276154" cy="85709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C02974C-CF25-274F-8C18-020B3532FE37}"/>
              </a:ext>
            </a:extLst>
          </p:cNvPr>
          <p:cNvGrpSpPr/>
          <p:nvPr/>
        </p:nvGrpSpPr>
        <p:grpSpPr>
          <a:xfrm>
            <a:off x="79570" y="277301"/>
            <a:ext cx="11413492" cy="8253934"/>
            <a:chOff x="79570" y="539870"/>
            <a:chExt cx="11413492" cy="8253934"/>
          </a:xfrm>
        </p:grpSpPr>
        <p:pic>
          <p:nvPicPr>
            <p:cNvPr id="3" name="Picture 2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0E6A790E-7FDB-0148-90AA-9C8631D0C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559" y="539870"/>
              <a:ext cx="5177804" cy="152541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E36C1C-8638-6943-9A59-9D107B29A301}"/>
                </a:ext>
              </a:extLst>
            </p:cNvPr>
            <p:cNvSpPr txBox="1"/>
            <p:nvPr/>
          </p:nvSpPr>
          <p:spPr>
            <a:xfrm>
              <a:off x="638995" y="2648017"/>
              <a:ext cx="627615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>
                  <a:solidFill>
                    <a:srgbClr val="FEB710"/>
                  </a:solidFill>
                  <a:latin typeface="Poppins" pitchFamily="2" charset="77"/>
                  <a:cs typeface="Poppins" pitchFamily="2" charset="77"/>
                </a:rPr>
                <a:t>Jordan</a:t>
              </a:r>
              <a:r>
                <a:rPr lang="en-US" sz="3500" b="1" dirty="0">
                  <a:solidFill>
                    <a:srgbClr val="28ACE2"/>
                  </a:solidFill>
                  <a:latin typeface="Poppins" pitchFamily="2" charset="77"/>
                  <a:cs typeface="Poppins" pitchFamily="2" charset="77"/>
                </a:rPr>
                <a:t> </a:t>
              </a:r>
            </a:p>
            <a:p>
              <a:r>
                <a:rPr lang="en-US" sz="3500" b="1" dirty="0">
                  <a:solidFill>
                    <a:srgbClr val="FEB710"/>
                  </a:solidFill>
                  <a:latin typeface="Poppins" pitchFamily="2" charset="77"/>
                  <a:cs typeface="Poppins" pitchFamily="2" charset="77"/>
                </a:rPr>
                <a:t>Focus Group Discussion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513B1C-63CE-6A4F-B45D-C998FEB9D445}"/>
                </a:ext>
              </a:extLst>
            </p:cNvPr>
            <p:cNvSpPr txBox="1"/>
            <p:nvPr/>
          </p:nvSpPr>
          <p:spPr>
            <a:xfrm>
              <a:off x="638995" y="3817568"/>
              <a:ext cx="5218880" cy="390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oppins" pitchFamily="2" charset="77"/>
                  <a:cs typeface="Poppins" pitchFamily="2" charset="77"/>
                </a:rPr>
                <a:t>A healthy planet for the prosperity of all – our responsibility, our opportunity</a:t>
              </a:r>
            </a:p>
            <a:p>
              <a:endParaRPr lang="en-US" sz="2600" dirty="0">
                <a:latin typeface="Poppins" pitchFamily="2" charset="77"/>
                <a:cs typeface="Poppins" pitchFamily="2" charset="77"/>
              </a:endParaRPr>
            </a:p>
            <a:p>
              <a:r>
                <a:rPr lang="en-US" sz="2600" dirty="0">
                  <a:latin typeface="Poppins" pitchFamily="2" charset="77"/>
                  <a:cs typeface="Poppins" pitchFamily="2" charset="77"/>
                </a:rPr>
                <a:t>In Amman and live streamed on UNDP Jordan </a:t>
              </a:r>
              <a:r>
                <a:rPr lang="en-US" sz="2600">
                  <a:latin typeface="Poppins" pitchFamily="2" charset="77"/>
                  <a:cs typeface="Poppins" pitchFamily="2" charset="77"/>
                </a:rPr>
                <a:t>Facebook page</a:t>
              </a:r>
              <a:endParaRPr lang="en-US" sz="2600" dirty="0">
                <a:latin typeface="Poppins" pitchFamily="2" charset="77"/>
                <a:cs typeface="Poppins" pitchFamily="2" charset="77"/>
              </a:endParaRPr>
            </a:p>
            <a:p>
              <a:r>
                <a:rPr lang="en-US" sz="2600" dirty="0">
                  <a:latin typeface="Poppins" pitchFamily="2" charset="77"/>
                  <a:cs typeface="Poppins" pitchFamily="2" charset="77"/>
                </a:rPr>
                <a:t> </a:t>
              </a:r>
            </a:p>
            <a:p>
              <a:r>
                <a:rPr lang="en-US" sz="2600" b="1" dirty="0">
                  <a:latin typeface="Poppins SemiBold" pitchFamily="2" charset="77"/>
                  <a:cs typeface="Poppins SemiBold" pitchFamily="2" charset="77"/>
                </a:rPr>
                <a:t>12</a:t>
              </a:r>
              <a:r>
                <a:rPr lang="en-US" sz="2600" b="1" baseline="30000" dirty="0">
                  <a:latin typeface="Poppins SemiBold" pitchFamily="2" charset="77"/>
                  <a:cs typeface="Poppins SemiBold" pitchFamily="2" charset="77"/>
                </a:rPr>
                <a:t>th</a:t>
              </a:r>
              <a:r>
                <a:rPr lang="en-US" sz="2600" b="1" dirty="0">
                  <a:latin typeface="Poppins SemiBold" pitchFamily="2" charset="77"/>
                  <a:cs typeface="Poppins SemiBold" pitchFamily="2" charset="77"/>
                </a:rPr>
                <a:t> of May, 2022 from 11:00 a.m. Jordan Time</a:t>
              </a:r>
            </a:p>
            <a:p>
              <a:endParaRPr lang="en-US" sz="2600" b="1" dirty="0">
                <a:latin typeface="Poppins SemiBold" pitchFamily="2" charset="77"/>
                <a:cs typeface="Poppins SemiBold" pitchFamily="2" charset="77"/>
              </a:endParaRPr>
            </a:p>
          </p:txBody>
        </p:sp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D3E6C7D-E14A-A549-BBC1-11D9A680F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9156" r="74578"/>
            <a:stretch/>
          </p:blipFill>
          <p:spPr>
            <a:xfrm>
              <a:off x="79570" y="7271708"/>
              <a:ext cx="3295397" cy="152209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994D81C-2C25-0648-AB78-AF8677A0DA86}"/>
                </a:ext>
              </a:extLst>
            </p:cNvPr>
            <p:cNvSpPr/>
            <p:nvPr/>
          </p:nvSpPr>
          <p:spPr>
            <a:xfrm>
              <a:off x="6915149" y="2216041"/>
              <a:ext cx="4577913" cy="452913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Picture fill: Insert square photo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87A5FD4-AFD8-0F13-4296-A1FCED6FB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149" y="1897661"/>
            <a:ext cx="4577913" cy="45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4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6DC4-E96C-A445-ACD9-A48E205D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Poppins SemiBold" pitchFamily="2" charset="77"/>
                <a:cs typeface="Poppins SemiBold" pitchFamily="2" charset="77"/>
              </a:rPr>
              <a:t>Outline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A6B4-4F86-CD42-A788-68DE63A54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Introduction: what is Stockholm +50?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Consultation process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Key topics to address</a:t>
            </a: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Our </a:t>
            </a:r>
            <a:r>
              <a:rPr lang="en-US" sz="3600" dirty="0">
                <a:latin typeface="Poppins" pitchFamily="2" charset="77"/>
                <a:cs typeface="Poppins" pitchFamily="2" charset="77"/>
              </a:rPr>
              <a:t>methodology</a:t>
            </a:r>
            <a:endParaRPr lang="en-GB" sz="3600" dirty="0">
              <a:latin typeface="Poppins" pitchFamily="2" charset="77"/>
              <a:cs typeface="Poppins" pitchFamily="2" charset="77"/>
            </a:endParaRP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Outputs and next steps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0EA051-B0ED-B145-9DFC-9D3E829D4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7C648C-47A1-E64C-B81C-B010011D56A6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D60E4-119E-BD4C-AE53-6D8A8A26B3C4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5675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E3491-186D-604C-B626-BA5380BE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Poppins SemiBold" pitchFamily="2" charset="77"/>
                <a:cs typeface="Poppins SemiBold" pitchFamily="2" charset="77"/>
              </a:rPr>
              <a:t>Introduction</a:t>
            </a:r>
            <a:endParaRPr lang="en-JO" sz="5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5A6B-E859-7544-8DB5-17ABC2456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Poppins" pitchFamily="2" charset="77"/>
                <a:cs typeface="Poppins" pitchFamily="2" charset="77"/>
              </a:rPr>
              <a:t>UN General Assembly </a:t>
            </a:r>
            <a:r>
              <a:rPr lang="en-US" sz="3200" dirty="0">
                <a:latin typeface="Poppins" pitchFamily="2" charset="77"/>
                <a:cs typeface="Poppins" pitchFamily="2" charset="77"/>
                <a:sym typeface="Wingdings" pitchFamily="2" charset="2"/>
              </a:rPr>
              <a:t> 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international meeting entitled “Stockholm+50”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“Healthy planet for the prosperity of all – our responsibility, our opportunity”</a:t>
            </a:r>
            <a:endParaRPr lang="en-GB" sz="3200" b="1" dirty="0">
              <a:solidFill>
                <a:schemeClr val="accent6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3200" dirty="0">
                <a:latin typeface="Poppins" pitchFamily="2" charset="77"/>
                <a:cs typeface="Poppins" pitchFamily="2" charset="77"/>
              </a:rPr>
              <a:t> Stockholm on 2</a:t>
            </a:r>
            <a:r>
              <a:rPr lang="en-US" sz="3200" baseline="30000" dirty="0">
                <a:latin typeface="Poppins" pitchFamily="2" charset="77"/>
                <a:cs typeface="Poppins" pitchFamily="2" charset="77"/>
              </a:rPr>
              <a:t>nd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 and 3</a:t>
            </a:r>
            <a:r>
              <a:rPr lang="en-US" sz="3200" baseline="30000" dirty="0">
                <a:latin typeface="Poppins" pitchFamily="2" charset="77"/>
                <a:cs typeface="Poppins" pitchFamily="2" charset="77"/>
              </a:rPr>
              <a:t>rd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 of June </a:t>
            </a:r>
          </a:p>
          <a:p>
            <a:r>
              <a:rPr lang="en-GB" sz="3200" dirty="0">
                <a:latin typeface="Poppins" pitchFamily="2" charset="77"/>
                <a:cs typeface="Poppins" pitchFamily="2" charset="77"/>
              </a:rPr>
              <a:t>To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 commemorate the 50 years since the UN Conference on the Human Environment. </a:t>
            </a:r>
            <a:endParaRPr lang="en-GB" sz="3200" dirty="0">
              <a:latin typeface="Poppins" pitchFamily="2" charset="77"/>
              <a:cs typeface="Poppins" pitchFamily="2" charset="77"/>
            </a:endParaRPr>
          </a:p>
          <a:p>
            <a:r>
              <a:rPr lang="en-GB" sz="3200" dirty="0">
                <a:latin typeface="Poppins" pitchFamily="2" charset="77"/>
                <a:cs typeface="Poppins" pitchFamily="2" charset="77"/>
              </a:rPr>
              <a:t>To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 help accelerate</a:t>
            </a:r>
            <a:r>
              <a:rPr lang="en-GB" sz="3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implementation of the S</a:t>
            </a:r>
            <a:r>
              <a:rPr lang="en-GB" sz="3200" dirty="0">
                <a:latin typeface="Poppins" pitchFamily="2" charset="77"/>
                <a:cs typeface="Poppins" pitchFamily="2" charset="77"/>
              </a:rPr>
              <a:t>DGs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 during the Decade of Action including through a sustainable recovery from the COVID-19 pandemic. </a:t>
            </a:r>
            <a:endParaRPr lang="en-GB" sz="32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9D354-CF1C-2D4B-9E92-E66691B8428A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441D9-06CD-B846-BDAF-F7D5C07B8A0B}"/>
              </a:ext>
            </a:extLst>
          </p:cNvPr>
          <p:cNvSpPr/>
          <p:nvPr/>
        </p:nvSpPr>
        <p:spPr>
          <a:xfrm>
            <a:off x="3974065" y="8169967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59DB24A-8E4F-8D40-8222-D964AA7E2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7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01C6DA-8606-9840-AA6D-1DCC11DB5ABC}"/>
              </a:ext>
            </a:extLst>
          </p:cNvPr>
          <p:cNvSpPr/>
          <p:nvPr/>
        </p:nvSpPr>
        <p:spPr>
          <a:xfrm>
            <a:off x="9469849" y="4566720"/>
            <a:ext cx="3975652" cy="2182153"/>
          </a:xfrm>
          <a:prstGeom prst="rect">
            <a:avLst/>
          </a:prstGeom>
          <a:solidFill>
            <a:srgbClr val="F36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Poppins" pitchFamily="2" charset="77"/>
                <a:cs typeface="Poppins" pitchFamily="2" charset="77"/>
              </a:rPr>
              <a:t>3. Generate, and communicate necessary action and attention on topics at the National Consultations and beyond</a:t>
            </a:r>
            <a:endParaRPr lang="en-ES" sz="1600" b="1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ES" sz="1600" b="1" dirty="0">
                <a:latin typeface="Poppins" pitchFamily="2" charset="77"/>
                <a:cs typeface="Poppins" pitchFamily="2" charset="77"/>
                <a:sym typeface="Wingdings" pitchFamily="2" charset="2"/>
              </a:rPr>
              <a:t>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UNDP social media platforms</a:t>
            </a:r>
            <a:endParaRPr lang="en-GB" sz="1600" b="1" dirty="0">
              <a:latin typeface="Poppins" pitchFamily="2" charset="77"/>
              <a:cs typeface="Poppins" pitchFamily="2" charset="77"/>
            </a:endParaRPr>
          </a:p>
          <a:p>
            <a:pPr algn="ctr"/>
            <a:endParaRPr lang="en-E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421FF-7B7F-584C-8D87-11809817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atin typeface="Poppins SemiBold" pitchFamily="2" charset="77"/>
                <a:cs typeface="Poppins SemiBold" pitchFamily="2" charset="77"/>
              </a:rPr>
              <a:t>Consultation Process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5B67B-78DC-C345-949A-E99F31242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642" y="1855304"/>
            <a:ext cx="12853888" cy="527436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Poppins" pitchFamily="2" charset="77"/>
                <a:cs typeface="Poppins" pitchFamily="2" charset="77"/>
              </a:rPr>
              <a:t>Three main workshops followed by small workshops or focus groups</a:t>
            </a:r>
          </a:p>
          <a:p>
            <a:r>
              <a:rPr lang="en-GB" sz="2800" dirty="0">
                <a:latin typeface="Poppins" pitchFamily="2" charset="77"/>
                <a:cs typeface="Poppins" pitchFamily="2" charset="77"/>
              </a:rPr>
              <a:t>A Communication Plan is launched</a:t>
            </a:r>
          </a:p>
          <a:p>
            <a:r>
              <a:rPr lang="en-GB" sz="2800" dirty="0" err="1">
                <a:latin typeface="Poppins" pitchFamily="2" charset="77"/>
                <a:cs typeface="Poppins" pitchFamily="2" charset="77"/>
              </a:rPr>
              <a:t>SparkBlue</a:t>
            </a:r>
            <a:r>
              <a:rPr lang="en-GB" sz="2800" dirty="0">
                <a:latin typeface="Poppins" pitchFamily="2" charset="77"/>
                <a:cs typeface="Poppins" pitchFamily="2" charset="77"/>
              </a:rPr>
              <a:t> to ease participation and communication nation wide</a:t>
            </a:r>
          </a:p>
          <a:p>
            <a:pPr lvl="1"/>
            <a:r>
              <a:rPr lang="en-GB" sz="2800" dirty="0">
                <a:latin typeface="Poppins" pitchFamily="2" charset="77"/>
                <a:cs typeface="Poppins" pitchFamily="2" charset="77"/>
                <a:hlinkClick r:id="rId2"/>
              </a:rPr>
              <a:t>www.sparkblue.org/stockholm50/consultation-jordan</a:t>
            </a: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r>
              <a:rPr lang="en-GB" sz="2800" dirty="0">
                <a:latin typeface="Poppins" pitchFamily="2" charset="77"/>
                <a:cs typeface="Poppins" pitchFamily="2" charset="77"/>
              </a:rPr>
              <a:t>Main highlights of communication plan: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0AEDE0-6E02-EB46-A334-CA0CC84015C5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4F0B50-3E60-6C49-8914-6A290A462069}"/>
              </a:ext>
            </a:extLst>
          </p:cNvPr>
          <p:cNvSpPr/>
          <p:nvPr/>
        </p:nvSpPr>
        <p:spPr>
          <a:xfrm>
            <a:off x="3974065" y="8143329"/>
            <a:ext cx="11264348" cy="159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EE41213-B2A9-D34C-BFD1-64582A9D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04A43E-FC84-0A47-BB18-B1902D3B24CB}"/>
              </a:ext>
            </a:extLst>
          </p:cNvPr>
          <p:cNvSpPr/>
          <p:nvPr/>
        </p:nvSpPr>
        <p:spPr>
          <a:xfrm>
            <a:off x="1239948" y="4581144"/>
            <a:ext cx="3975652" cy="2124455"/>
          </a:xfrm>
          <a:prstGeom prst="rect">
            <a:avLst/>
          </a:prstGeom>
          <a:solidFill>
            <a:srgbClr val="28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oppins" pitchFamily="2" charset="77"/>
                <a:cs typeface="Poppins" pitchFamily="2" charset="77"/>
              </a:rPr>
              <a:t>1. To stimulate inclusive bottom-up whole-of-society and whole-of-government conversation about the Stockholm+50</a:t>
            </a:r>
          </a:p>
          <a:p>
            <a:pPr algn="ctr"/>
            <a:endParaRPr lang="en-E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20C622-980D-034D-A76A-BCA94EBCE759}"/>
              </a:ext>
            </a:extLst>
          </p:cNvPr>
          <p:cNvSpPr/>
          <p:nvPr/>
        </p:nvSpPr>
        <p:spPr>
          <a:xfrm>
            <a:off x="5341646" y="4579503"/>
            <a:ext cx="3975652" cy="2152601"/>
          </a:xfrm>
          <a:prstGeom prst="rect">
            <a:avLst/>
          </a:prstGeom>
          <a:solidFill>
            <a:srgbClr val="0F9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oppins" pitchFamily="2" charset="77"/>
                <a:cs typeface="Poppins" pitchFamily="2" charset="77"/>
              </a:rPr>
              <a:t>2. Offer </a:t>
            </a:r>
            <a:r>
              <a:rPr lang="en-US" b="1" dirty="0" err="1">
                <a:latin typeface="Poppins" pitchFamily="2" charset="77"/>
                <a:cs typeface="Poppins" pitchFamily="2" charset="77"/>
              </a:rPr>
              <a:t>SparkBlue</a:t>
            </a:r>
            <a:r>
              <a:rPr lang="en-US" b="1" dirty="0">
                <a:latin typeface="Poppins" pitchFamily="2" charset="77"/>
                <a:cs typeface="Poppins" pitchFamily="2" charset="77"/>
              </a:rPr>
              <a:t> as the main communication hub for the Stockholm +50</a:t>
            </a:r>
          </a:p>
          <a:p>
            <a:pPr algn="ctr"/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16654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7C525-8EBE-3D4B-ABCF-EC589001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atin typeface="Poppins SemiBold" pitchFamily="2" charset="77"/>
                <a:cs typeface="Poppins SemiBold" pitchFamily="2" charset="77"/>
              </a:rPr>
              <a:t>Key Topics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433F4-B477-E048-91AE-FAE7E19F8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2382810"/>
            <a:ext cx="12958320" cy="1129683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latin typeface="Poppins" pitchFamily="2" charset="77"/>
                <a:cs typeface="Poppins" pitchFamily="2" charset="77"/>
              </a:rPr>
              <a:t>1. Reflecting on the urgent need for actions to achieve a healthy planet and prosperity for all</a:t>
            </a:r>
          </a:p>
          <a:p>
            <a:pPr marL="0" indent="0">
              <a:buNone/>
            </a:pPr>
            <a:endParaRPr lang="en-GB" sz="3600" dirty="0">
              <a:latin typeface="Poppins" pitchFamily="2" charset="77"/>
              <a:cs typeface="Poppins" pitchFamily="2" charset="77"/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DFF80-236D-F548-BCE3-7D3DDB03DF97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470E25-BC1D-0341-9116-1EAEE3AC67E7}"/>
              </a:ext>
            </a:extLst>
          </p:cNvPr>
          <p:cNvSpPr/>
          <p:nvPr/>
        </p:nvSpPr>
        <p:spPr>
          <a:xfrm>
            <a:off x="3974065" y="8114590"/>
            <a:ext cx="11264348" cy="159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8540D91-9056-EC4D-970D-86727630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7209D7-FA6A-DF4C-88A7-9356046A38C0}"/>
              </a:ext>
            </a:extLst>
          </p:cNvPr>
          <p:cNvSpPr txBox="1">
            <a:spLocks/>
          </p:cNvSpPr>
          <p:nvPr/>
        </p:nvSpPr>
        <p:spPr>
          <a:xfrm>
            <a:off x="1325217" y="3859507"/>
            <a:ext cx="12739660" cy="112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04" indent="-285704" algn="l" defTabSz="1142817" rtl="0" eaLnBrk="1" latinLnBrk="0" hangingPunct="1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  <a:defRPr sz="3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113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521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99930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71339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42747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14156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85564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56973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>
                <a:latin typeface="Poppins" pitchFamily="2" charset="77"/>
                <a:cs typeface="Poppins" pitchFamily="2" charset="77"/>
              </a:rPr>
              <a:t>2. Achieving a sustainable and inclusive recovery from COVID – 19 pandemic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600" dirty="0">
              <a:latin typeface="Poppins" pitchFamily="2" charset="77"/>
              <a:cs typeface="Poppins" pitchFamily="2" charset="77"/>
            </a:endParaRPr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99E3EE-2921-8243-B0F9-7059A5917B69}"/>
              </a:ext>
            </a:extLst>
          </p:cNvPr>
          <p:cNvSpPr txBox="1">
            <a:spLocks/>
          </p:cNvSpPr>
          <p:nvPr/>
        </p:nvSpPr>
        <p:spPr>
          <a:xfrm>
            <a:off x="2451650" y="5214095"/>
            <a:ext cx="12932535" cy="185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04" indent="-285704" algn="l" defTabSz="1142817" rtl="0" eaLnBrk="1" latinLnBrk="0" hangingPunct="1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  <a:defRPr sz="3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113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521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99930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71339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42747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14156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85564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56973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>
                <a:latin typeface="Poppins" pitchFamily="2" charset="77"/>
                <a:cs typeface="Poppins" pitchFamily="2" charset="77"/>
              </a:rPr>
              <a:t>3. Accelerating the implementation of the environmental dimension of sustainable development in the context of decade of action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600" dirty="0">
              <a:latin typeface="Poppins" pitchFamily="2" charset="77"/>
              <a:cs typeface="Poppins" pitchFamily="2" charset="77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90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E840-10AB-874E-A326-A00A5EAE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5400"/>
              <a:t>محاور تقرير ستوكهولم ال+50 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6245-CDBE-DB45-AFCA-4673F7009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641" y="2281609"/>
            <a:ext cx="11632039" cy="5438166"/>
          </a:xfrm>
        </p:spPr>
        <p:txBody>
          <a:bodyPr/>
          <a:lstStyle/>
          <a:p>
            <a:pPr marL="0" indent="0" algn="ctr">
              <a:buNone/>
            </a:pPr>
            <a:r>
              <a:rPr lang="ar-AE" dirty="0"/>
              <a:t>التفكير في الحاجة الملحة لاتخاذ إجراءات لتحقيق كوكب صحي ومزدهر للجميع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ar-AE" dirty="0"/>
              <a:t>تحقيق الانتعاش المستدام والشامل من جائحة مرض فيروس كورونا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ar-AE" dirty="0"/>
              <a:t>تسريع تنفيذ البعد البيئي للتنمية المستدامة في سياق العمل من أجل التنمية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E4CC06-3DD9-9247-900D-A0EA0067442E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4CA1F-5946-C441-BD38-A6F318E0340A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0A8913-BA54-534F-A724-7E08601A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2608DB-F76D-B4A1-FE79-F64105A36A24}"/>
              </a:ext>
            </a:extLst>
          </p:cNvPr>
          <p:cNvSpPr txBox="1"/>
          <p:nvPr/>
        </p:nvSpPr>
        <p:spPr>
          <a:xfrm>
            <a:off x="12161520" y="3329055"/>
            <a:ext cx="252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 </a:t>
            </a:r>
            <a:r>
              <a:rPr lang="en-US" sz="4000" dirty="0"/>
              <a:t>: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ar-AE" sz="3500" dirty="0">
                <a:latin typeface="Arial" panose="020B0604020202020204" pitchFamily="34" charset="0"/>
                <a:cs typeface="Arial" panose="020B0604020202020204" pitchFamily="34" charset="0"/>
              </a:rPr>
              <a:t>المحور</a:t>
            </a:r>
            <a:endParaRPr lang="en-E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FC7AE-A85B-DA93-CE5F-F99668B04A10}"/>
              </a:ext>
            </a:extLst>
          </p:cNvPr>
          <p:cNvSpPr txBox="1"/>
          <p:nvPr/>
        </p:nvSpPr>
        <p:spPr>
          <a:xfrm>
            <a:off x="12146280" y="2153842"/>
            <a:ext cx="252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4000" dirty="0"/>
              <a:t>: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ar-AE" sz="3500" dirty="0">
                <a:latin typeface="Arial" panose="020B0604020202020204" pitchFamily="34" charset="0"/>
                <a:cs typeface="Arial" panose="020B0604020202020204" pitchFamily="34" charset="0"/>
              </a:rPr>
              <a:t>المحور</a:t>
            </a:r>
            <a:endParaRPr lang="en-E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0C320-01D6-38D5-1D19-2BF1B0964176}"/>
              </a:ext>
            </a:extLst>
          </p:cNvPr>
          <p:cNvSpPr txBox="1"/>
          <p:nvPr/>
        </p:nvSpPr>
        <p:spPr>
          <a:xfrm>
            <a:off x="12207240" y="4654935"/>
            <a:ext cx="252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 </a:t>
            </a:r>
            <a:r>
              <a:rPr lang="en-US" sz="4000" dirty="0"/>
              <a:t>: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ar-AE" sz="3500" dirty="0">
                <a:latin typeface="Arial" panose="020B0604020202020204" pitchFamily="34" charset="0"/>
                <a:cs typeface="Arial" panose="020B0604020202020204" pitchFamily="34" charset="0"/>
              </a:rPr>
              <a:t>المحور</a:t>
            </a:r>
            <a:endParaRPr lang="en-E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C9830A-5630-9DEB-BC84-09B920F8D5F4}"/>
              </a:ext>
            </a:extLst>
          </p:cNvPr>
          <p:cNvSpPr txBox="1"/>
          <p:nvPr/>
        </p:nvSpPr>
        <p:spPr>
          <a:xfrm>
            <a:off x="1361399" y="3493955"/>
            <a:ext cx="362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3200" dirty="0"/>
              <a:t>(Covid-19)</a:t>
            </a:r>
          </a:p>
        </p:txBody>
      </p:sp>
    </p:spTree>
    <p:extLst>
      <p:ext uri="{BB962C8B-B14F-4D97-AF65-F5344CB8AC3E}">
        <p14:creationId xmlns:p14="http://schemas.microsoft.com/office/powerpoint/2010/main" val="297725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3E2D-27A2-1A40-8613-61EC72AC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641" y="469574"/>
            <a:ext cx="13143131" cy="1656647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Poppins SemiBold" pitchFamily="2" charset="77"/>
                <a:cs typeface="Poppins SemiBold" pitchFamily="2" charset="77"/>
              </a:rPr>
              <a:t>Our methodology for today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2AB5-F7F0-2841-AABD-7E542F35F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07" y="1884072"/>
            <a:ext cx="13143131" cy="607149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Poppins" pitchFamily="2" charset="77"/>
                <a:cs typeface="Poppins" pitchFamily="2" charset="77"/>
              </a:rPr>
              <a:t>Opening up 3 Leadership dialogues and topics; each tackling one of the mentioned topics.</a:t>
            </a:r>
          </a:p>
          <a:p>
            <a:r>
              <a:rPr lang="en-GB" sz="2800" dirty="0">
                <a:latin typeface="Poppins" pitchFamily="2" charset="77"/>
                <a:cs typeface="Poppins" pitchFamily="2" charset="77"/>
              </a:rPr>
              <a:t>In “Marketplace” fashion, collaborate and join colleagues to present your feedback at each pin board. </a:t>
            </a:r>
          </a:p>
          <a:p>
            <a:pPr marL="571409" lvl="1" indent="0">
              <a:buNone/>
            </a:pPr>
            <a:endParaRPr lang="en-GB" sz="2400" dirty="0">
              <a:latin typeface="Poppins" pitchFamily="2" charset="77"/>
              <a:cs typeface="Poppins" pitchFamily="2" charset="77"/>
            </a:endParaRPr>
          </a:p>
          <a:p>
            <a:pPr marL="571409" lvl="1" indent="0">
              <a:buNone/>
            </a:pPr>
            <a:endParaRPr lang="en-GB" sz="2400" dirty="0">
              <a:latin typeface="Poppins" pitchFamily="2" charset="77"/>
              <a:cs typeface="Poppins" pitchFamily="2" charset="77"/>
            </a:endParaRPr>
          </a:p>
          <a:p>
            <a:pPr marL="571409" lvl="1" indent="0">
              <a:buNone/>
            </a:pPr>
            <a:endParaRPr lang="en-GB" sz="2400" dirty="0">
              <a:latin typeface="Poppins" pitchFamily="2" charset="77"/>
              <a:cs typeface="Poppins" pitchFamily="2" charset="77"/>
            </a:endParaRPr>
          </a:p>
          <a:p>
            <a:pPr marL="571409" lvl="1" indent="0">
              <a:buNone/>
            </a:pPr>
            <a:endParaRPr lang="en-GB" sz="2400" dirty="0"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latin typeface="Poppins" pitchFamily="2" charset="77"/>
              <a:cs typeface="Poppins" pitchFamily="2" charset="77"/>
            </a:endParaRPr>
          </a:p>
          <a:p>
            <a:r>
              <a:rPr lang="en-GB" sz="2800" dirty="0">
                <a:latin typeface="Poppins" pitchFamily="2" charset="77"/>
                <a:cs typeface="Poppins" pitchFamily="2" charset="77"/>
              </a:rPr>
              <a:t>Feedback will be provided using cards (3 colours) and pinned to the respective board</a:t>
            </a:r>
          </a:p>
          <a:p>
            <a:r>
              <a:rPr lang="en-GB" sz="2800" dirty="0">
                <a:latin typeface="Poppins" pitchFamily="2" charset="77"/>
                <a:cs typeface="Poppins" pitchFamily="2" charset="77"/>
              </a:rPr>
              <a:t>Time will be available to present and discuss</a:t>
            </a:r>
          </a:p>
          <a:p>
            <a:endParaRPr lang="en-J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EDA3AA-F61C-8843-94FF-A19201A5C206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C1D3D-F2A8-224B-BC1B-3B11F8BA8BDB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8126F0-69ED-C246-A699-B982248D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6728D0E-9016-0D4F-A6E9-3319D7FE362F}"/>
              </a:ext>
            </a:extLst>
          </p:cNvPr>
          <p:cNvSpPr/>
          <p:nvPr/>
        </p:nvSpPr>
        <p:spPr>
          <a:xfrm>
            <a:off x="3230077" y="3716093"/>
            <a:ext cx="2358887" cy="22131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Poppins" pitchFamily="2" charset="77"/>
                <a:cs typeface="Poppins" pitchFamily="2" charset="77"/>
              </a:rPr>
              <a:t>Institutional Frame</a:t>
            </a:r>
            <a:endParaRPr lang="en-ES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9C1219-3488-CE49-B139-09BE057C51F6}"/>
              </a:ext>
            </a:extLst>
          </p:cNvPr>
          <p:cNvSpPr/>
          <p:nvPr/>
        </p:nvSpPr>
        <p:spPr>
          <a:xfrm>
            <a:off x="6020741" y="3716092"/>
            <a:ext cx="2358887" cy="22131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Poppins" pitchFamily="2" charset="77"/>
                <a:cs typeface="Poppins" pitchFamily="2" charset="77"/>
              </a:rPr>
              <a:t>Technical Frame</a:t>
            </a:r>
          </a:p>
          <a:p>
            <a:pPr algn="ctr"/>
            <a:endParaRPr lang="en-E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698C94-EDC1-7749-867C-3E79FDC3C12F}"/>
              </a:ext>
            </a:extLst>
          </p:cNvPr>
          <p:cNvSpPr/>
          <p:nvPr/>
        </p:nvSpPr>
        <p:spPr>
          <a:xfrm>
            <a:off x="8811405" y="3672789"/>
            <a:ext cx="2358887" cy="22131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Poppins" pitchFamily="2" charset="77"/>
                <a:cs typeface="Poppins" pitchFamily="2" charset="77"/>
              </a:rPr>
              <a:t>Policy Frame</a:t>
            </a:r>
          </a:p>
        </p:txBody>
      </p:sp>
    </p:spTree>
    <p:extLst>
      <p:ext uri="{BB962C8B-B14F-4D97-AF65-F5344CB8AC3E}">
        <p14:creationId xmlns:p14="http://schemas.microsoft.com/office/powerpoint/2010/main" val="151689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1CD9-C830-1857-B7ED-88E71BDC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Poppins SemiBold" pitchFamily="2" charset="77"/>
                <a:cs typeface="Poppins SemiBold" pitchFamily="2" charset="77"/>
              </a:rPr>
              <a:t>Amman, Jordan - Consultation Session</a:t>
            </a:r>
            <a:endParaRPr lang="en-E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0348FF-4650-E08F-756D-112BBF0CCFBD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66767-FAE9-47BC-1533-FFC2BF7F4320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FC2D24-849B-310D-ED0E-357E0676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3CD86D-C970-2833-196E-5F3AD08D9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40" t="12229" r="18761" b="18403"/>
          <a:stretch/>
        </p:blipFill>
        <p:spPr>
          <a:xfrm rot="5400000">
            <a:off x="1141117" y="2353770"/>
            <a:ext cx="5867882" cy="4861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BC1F5A-196E-C2B2-39C5-091CE2461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188" y="2150796"/>
            <a:ext cx="6800839" cy="44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5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E840-10AB-874E-A326-A00A5EAE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atin typeface="Poppins SemiBold" pitchFamily="2" charset="77"/>
                <a:cs typeface="Poppins SemiBold" pitchFamily="2" charset="77"/>
              </a:rPr>
              <a:t>Outputs and next steps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6245-CDBE-DB45-AFCA-4673F7009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The outputs from this meeting and the coming ones will be collected</a:t>
            </a:r>
          </a:p>
          <a:p>
            <a:pPr lvl="3"/>
            <a:r>
              <a:rPr lang="en-GB" sz="2351" dirty="0">
                <a:latin typeface="Poppins" pitchFamily="2" charset="77"/>
                <a:cs typeface="Poppins" pitchFamily="2" charset="77"/>
              </a:rPr>
              <a:t>Your voice and engagement is integral</a:t>
            </a: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Data analysis and interpretation </a:t>
            </a: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Reporting: a national report will be drafted in May 2022</a:t>
            </a: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The report will be presented at the World Environment Day, June 2-3, 2022.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E4CC06-3DD9-9247-900D-A0EA0067442E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4CA1F-5946-C441-BD38-A6F318E0340A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0A8913-BA54-534F-A724-7E08601A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9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6BD17783032742870D914CE3E65681" ma:contentTypeVersion="9" ma:contentTypeDescription="Create a new document." ma:contentTypeScope="" ma:versionID="b4a68350e2ec9333583c7710eaacdfcf">
  <xsd:schema xmlns:xsd="http://www.w3.org/2001/XMLSchema" xmlns:xs="http://www.w3.org/2001/XMLSchema" xmlns:p="http://schemas.microsoft.com/office/2006/metadata/properties" xmlns:ns2="782d9e2a-cfd2-40d4-bb04-5fc8d09bde2f" xmlns:ns3="4ad922ee-6d21-4963-bd5d-aaf04d22d210" targetNamespace="http://schemas.microsoft.com/office/2006/metadata/properties" ma:root="true" ma:fieldsID="07159211c0b9604567bd8dd8edf05de4" ns2:_="" ns3:_="">
    <xsd:import namespace="782d9e2a-cfd2-40d4-bb04-5fc8d09bde2f"/>
    <xsd:import namespace="4ad922ee-6d21-4963-bd5d-aaf04d22d2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d9e2a-cfd2-40d4-bb04-5fc8d09bde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922ee-6d21-4963-bd5d-aaf04d22d2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4B6448-DB61-4B54-A5A4-D1CB6B0258CD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38FE59-10C9-457F-84D0-A49E2B6CFC5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82d9e2a-cfd2-40d4-bb04-5fc8d09bde2f"/>
    <ds:schemaRef ds:uri="4ad922ee-6d21-4963-bd5d-aaf04d22d21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D3B1C6-B623-460D-B33C-8E736FAB4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</TotalTime>
  <Words>468</Words>
  <Application>Microsoft Macintosh PowerPoint</Application>
  <PresentationFormat>Custom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Poppins SemiBold</vt:lpstr>
      <vt:lpstr>Office Theme</vt:lpstr>
      <vt:lpstr>PowerPoint Presentation</vt:lpstr>
      <vt:lpstr>Outline</vt:lpstr>
      <vt:lpstr>Introduction</vt:lpstr>
      <vt:lpstr>Consultation Process</vt:lpstr>
      <vt:lpstr>Key Topics</vt:lpstr>
      <vt:lpstr>محاور تقرير ستوكهولم ال+50 </vt:lpstr>
      <vt:lpstr>Our methodology for today</vt:lpstr>
      <vt:lpstr>Amman, Jordan - Consultation Session</vt:lpstr>
      <vt:lpstr>Outputs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Bannon</dc:creator>
  <cp:lastModifiedBy>Sara Hayek</cp:lastModifiedBy>
  <cp:revision>34</cp:revision>
  <dcterms:created xsi:type="dcterms:W3CDTF">2022-03-03T15:22:25Z</dcterms:created>
  <dcterms:modified xsi:type="dcterms:W3CDTF">2022-05-12T07:49:58Z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0x010100106BD17783032742870D914CE3E65681</vt:lpwstr>
  </property>
</Properties>
</file>