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7" r:id="rId5"/>
    <p:sldId id="268" r:id="rId6"/>
    <p:sldId id="269" r:id="rId7"/>
    <p:sldId id="270" r:id="rId8"/>
    <p:sldId id="272" r:id="rId9"/>
    <p:sldId id="271" r:id="rId10"/>
    <p:sldId id="273" r:id="rId11"/>
  </p:sldIdLst>
  <p:sldSz cx="15238413" cy="8570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" id="{3A3E7843-53B8-AA43-B3FD-CC4E22C4CBE4}">
          <p14:sldIdLst>
            <p14:sldId id="267"/>
            <p14:sldId id="268"/>
            <p14:sldId id="269"/>
            <p14:sldId id="270"/>
            <p14:sldId id="272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F28"/>
    <a:srgbClr val="0F9A48"/>
    <a:srgbClr val="28ACE2"/>
    <a:srgbClr val="FEB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 snapToGrid="0" snapToObjects="1">
      <p:cViewPr varScale="1">
        <p:scale>
          <a:sx n="97" d="100"/>
          <a:sy n="97" d="100"/>
        </p:scale>
        <p:origin x="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2439-E456-6149-9294-4E4BB24E1BFE}" type="datetimeFigureOut">
              <a:rPr lang="en-US" smtClean="0"/>
              <a:t>3/26/22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ECF7-A3CF-7346-974C-EC9A77BA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409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2817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4226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5634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7043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451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268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402694"/>
            <a:ext cx="11428810" cy="2983947"/>
          </a:xfrm>
        </p:spPr>
        <p:txBody>
          <a:bodyPr anchor="b"/>
          <a:lstStyle>
            <a:lvl1pPr algn="ctr"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501714"/>
            <a:ext cx="11428810" cy="206931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09" indent="0" algn="ctr">
              <a:buNone/>
              <a:defRPr sz="2500"/>
            </a:lvl2pPr>
            <a:lvl3pPr marL="1142817" indent="0" algn="ctr">
              <a:buNone/>
              <a:defRPr sz="2250"/>
            </a:lvl3pPr>
            <a:lvl4pPr marL="1714226" indent="0" algn="ctr">
              <a:buNone/>
              <a:defRPr sz="2000"/>
            </a:lvl4pPr>
            <a:lvl5pPr marL="2285634" indent="0" algn="ctr">
              <a:buNone/>
              <a:defRPr sz="2000"/>
            </a:lvl5pPr>
            <a:lvl6pPr marL="2857043" indent="0" algn="ctr">
              <a:buNone/>
              <a:defRPr sz="2000"/>
            </a:lvl6pPr>
            <a:lvl7pPr marL="3428451" indent="0" algn="ctr">
              <a:buNone/>
              <a:defRPr sz="2000"/>
            </a:lvl7pPr>
            <a:lvl8pPr marL="3999860" indent="0" algn="ctr">
              <a:buNone/>
              <a:defRPr sz="2000"/>
            </a:lvl8pPr>
            <a:lvl9pPr marL="4571268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56322"/>
            <a:ext cx="3285783" cy="72634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56322"/>
            <a:ext cx="9666868" cy="72634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2136778"/>
            <a:ext cx="13143131" cy="3565261"/>
          </a:xfrm>
        </p:spPr>
        <p:txBody>
          <a:bodyPr anchor="b"/>
          <a:lstStyle>
            <a:lvl1pPr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735767"/>
            <a:ext cx="13143131" cy="187488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14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2817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6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1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56322"/>
            <a:ext cx="13143131" cy="16566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2101065"/>
            <a:ext cx="6446562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3130764"/>
            <a:ext cx="6446562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2101065"/>
            <a:ext cx="6478310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3130764"/>
            <a:ext cx="6478310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234054"/>
            <a:ext cx="7714447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234054"/>
            <a:ext cx="7714447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409" indent="0">
              <a:buNone/>
              <a:defRPr sz="3499"/>
            </a:lvl2pPr>
            <a:lvl3pPr marL="1142817" indent="0">
              <a:buNone/>
              <a:defRPr sz="3000"/>
            </a:lvl3pPr>
            <a:lvl4pPr marL="1714226" indent="0">
              <a:buNone/>
              <a:defRPr sz="2500"/>
            </a:lvl4pPr>
            <a:lvl5pPr marL="2285634" indent="0">
              <a:buNone/>
              <a:defRPr sz="2500"/>
            </a:lvl5pPr>
            <a:lvl6pPr marL="2857043" indent="0">
              <a:buNone/>
              <a:defRPr sz="2500"/>
            </a:lvl6pPr>
            <a:lvl7pPr marL="3428451" indent="0">
              <a:buNone/>
              <a:defRPr sz="2500"/>
            </a:lvl7pPr>
            <a:lvl8pPr marL="3999860" indent="0">
              <a:buNone/>
              <a:defRPr sz="2500"/>
            </a:lvl8pPr>
            <a:lvl9pPr marL="4571268" indent="0">
              <a:buNone/>
              <a:defRPr sz="2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5632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281609"/>
            <a:ext cx="13143131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D58C-28D8-7E4E-B703-CFC7B430CAA8}" type="datetimeFigureOut">
              <a:rPr lang="en-US" smtClean="0"/>
              <a:t>3/26/22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943967"/>
            <a:ext cx="5142964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2817" rtl="0" eaLnBrk="1" latinLnBrk="0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04" indent="-285704" algn="l" defTabSz="1142817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11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21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930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339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2747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156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5564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697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9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26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34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43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8451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1268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parkblue.org/stockholm50/consultation-jord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BFED124-4350-7940-AE55-FE39FB3987CE}"/>
              </a:ext>
            </a:extLst>
          </p:cNvPr>
          <p:cNvGrpSpPr/>
          <p:nvPr/>
        </p:nvGrpSpPr>
        <p:grpSpPr>
          <a:xfrm>
            <a:off x="0" y="-1"/>
            <a:ext cx="15238413" cy="8602447"/>
            <a:chOff x="0" y="-1"/>
            <a:chExt cx="15238413" cy="86024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F2EF14-24B3-9244-A1A7-C9FCE5ADF530}"/>
                </a:ext>
              </a:extLst>
            </p:cNvPr>
            <p:cNvSpPr/>
            <p:nvPr/>
          </p:nvSpPr>
          <p:spPr>
            <a:xfrm>
              <a:off x="9204105" y="-1"/>
              <a:ext cx="6034308" cy="85709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E6A790E-7FDB-0148-90AA-9C8631D0C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559" y="539870"/>
              <a:ext cx="5177804" cy="15254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E36C1C-8638-6943-9A59-9D107B29A301}"/>
                </a:ext>
              </a:extLst>
            </p:cNvPr>
            <p:cNvSpPr txBox="1"/>
            <p:nvPr/>
          </p:nvSpPr>
          <p:spPr>
            <a:xfrm>
              <a:off x="638995" y="2648017"/>
              <a:ext cx="62761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>
                  <a:solidFill>
                    <a:srgbClr val="F36F28"/>
                  </a:solidFill>
                  <a:latin typeface="Poppins" pitchFamily="2" charset="77"/>
                  <a:cs typeface="Poppins" pitchFamily="2" charset="77"/>
                </a:rPr>
                <a:t>Jordan</a:t>
              </a:r>
            </a:p>
            <a:p>
              <a:r>
                <a:rPr lang="en-US" sz="3500" b="1" dirty="0">
                  <a:solidFill>
                    <a:srgbClr val="F36F28"/>
                  </a:solidFill>
                  <a:latin typeface="Poppins" pitchFamily="2" charset="77"/>
                  <a:cs typeface="Poppins" pitchFamily="2" charset="77"/>
                </a:rPr>
                <a:t>National Consultation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13B1C-63CE-6A4F-B45D-C998FEB9D445}"/>
                </a:ext>
              </a:extLst>
            </p:cNvPr>
            <p:cNvSpPr txBox="1"/>
            <p:nvPr/>
          </p:nvSpPr>
          <p:spPr>
            <a:xfrm>
              <a:off x="638994" y="3817568"/>
              <a:ext cx="510636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Poppins" pitchFamily="2" charset="77"/>
                  <a:cs typeface="Poppins" pitchFamily="2" charset="77"/>
                </a:rPr>
                <a:t>Towards Stockholm +50 a healthy planet and prosperity for all </a:t>
              </a:r>
            </a:p>
            <a:p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28</a:t>
              </a:r>
              <a:r>
                <a:rPr lang="en-US" sz="2600" b="1" baseline="30000" dirty="0">
                  <a:latin typeface="Poppins SemiBold" pitchFamily="2" charset="77"/>
                  <a:cs typeface="Poppins SemiBold" pitchFamily="2" charset="77"/>
                </a:rPr>
                <a:t>th</a:t>
              </a:r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 of March, 2022 at 9:30 a.m. EEST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9EA09C-6BC9-AD4A-AA16-F03CA3117F8A}"/>
                </a:ext>
              </a:extLst>
            </p:cNvPr>
            <p:cNvGrpSpPr/>
            <p:nvPr/>
          </p:nvGrpSpPr>
          <p:grpSpPr>
            <a:xfrm>
              <a:off x="6417301" y="5823557"/>
              <a:ext cx="5627553" cy="2778889"/>
              <a:chOff x="6417301" y="5792024"/>
              <a:chExt cx="5627553" cy="2778889"/>
            </a:xfrm>
          </p:grpSpPr>
          <p:pic>
            <p:nvPicPr>
              <p:cNvPr id="12" name="Picture 11" descr="Shape, circle&#10;&#10;Description automatically generated">
                <a:extLst>
                  <a:ext uri="{FF2B5EF4-FFF2-40B4-BE49-F238E27FC236}">
                    <a16:creationId xmlns:a16="http://schemas.microsoft.com/office/drawing/2014/main" id="{2C98C993-497D-C947-9E3D-CA45AD151A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155"/>
              <a:stretch/>
            </p:blipFill>
            <p:spPr>
              <a:xfrm>
                <a:off x="6417301" y="5792024"/>
                <a:ext cx="2786802" cy="2778889"/>
              </a:xfrm>
              <a:prstGeom prst="rect">
                <a:avLst/>
              </a:prstGeom>
            </p:spPr>
          </p:pic>
          <p:pic>
            <p:nvPicPr>
              <p:cNvPr id="13" name="Picture 12" descr="Shape, circle&#10;&#10;Description automatically generated">
                <a:extLst>
                  <a:ext uri="{FF2B5EF4-FFF2-40B4-BE49-F238E27FC236}">
                    <a16:creationId xmlns:a16="http://schemas.microsoft.com/office/drawing/2014/main" id="{51847717-7A90-B44F-9B13-E6A796BFCF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29000"/>
              </a:blip>
              <a:srcRect l="49632" r="-442"/>
              <a:stretch/>
            </p:blipFill>
            <p:spPr>
              <a:xfrm>
                <a:off x="9204104" y="5792024"/>
                <a:ext cx="2840750" cy="2778889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94D81C-2C25-0648-AB78-AF8677A0DA86}"/>
                </a:ext>
              </a:extLst>
            </p:cNvPr>
            <p:cNvSpPr/>
            <p:nvPr/>
          </p:nvSpPr>
          <p:spPr>
            <a:xfrm>
              <a:off x="6915149" y="2216041"/>
              <a:ext cx="4577913" cy="45291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Picture fill: Insert square photo</a:t>
              </a:r>
            </a:p>
          </p:txBody>
        </p:sp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D3E6C7D-E14A-A549-BBC1-11D9A680F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156" r="74578"/>
            <a:stretch/>
          </p:blipFill>
          <p:spPr>
            <a:xfrm>
              <a:off x="0" y="6745178"/>
              <a:ext cx="3867807" cy="17864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47B932E-B006-EF43-9E12-2DD7F15211EF}"/>
              </a:ext>
            </a:extLst>
          </p:cNvPr>
          <p:cNvSpPr txBox="1"/>
          <p:nvPr/>
        </p:nvSpPr>
        <p:spPr>
          <a:xfrm>
            <a:off x="12221259" y="4157443"/>
            <a:ext cx="239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 fill: Insert square photo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4FC582-6D93-AE4C-8E7D-24097E958C85}"/>
              </a:ext>
            </a:extLst>
          </p:cNvPr>
          <p:cNvGrpSpPr/>
          <p:nvPr/>
        </p:nvGrpSpPr>
        <p:grpSpPr>
          <a:xfrm>
            <a:off x="0" y="-1"/>
            <a:ext cx="15238413" cy="8616492"/>
            <a:chOff x="0" y="-1"/>
            <a:chExt cx="15238413" cy="86164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F15859-3060-3949-80FE-BAF5049088EF}"/>
                </a:ext>
              </a:extLst>
            </p:cNvPr>
            <p:cNvSpPr/>
            <p:nvPr/>
          </p:nvSpPr>
          <p:spPr>
            <a:xfrm>
              <a:off x="9204105" y="-1"/>
              <a:ext cx="6034308" cy="857091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9BA189B6-A85B-E642-B9EA-37ACE701A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559" y="539870"/>
              <a:ext cx="5177804" cy="1525412"/>
            </a:xfrm>
            <a:prstGeom prst="rect">
              <a:avLst/>
            </a:prstGeom>
          </p:spPr>
        </p:pic>
        <p:pic>
          <p:nvPicPr>
            <p:cNvPr id="23" name="Picture 2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C4CEFB5-EEDF-FA4C-A2E8-29203FDCC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156" r="74578"/>
            <a:stretch/>
          </p:blipFill>
          <p:spPr>
            <a:xfrm>
              <a:off x="0" y="6785160"/>
              <a:ext cx="3867807" cy="1786484"/>
            </a:xfrm>
            <a:prstGeom prst="rect">
              <a:avLst/>
            </a:prstGeom>
          </p:spPr>
        </p:pic>
        <p:pic>
          <p:nvPicPr>
            <p:cNvPr id="24" name="Picture 23" descr="Shape, circle&#10;&#10;Description automatically generated">
              <a:extLst>
                <a:ext uri="{FF2B5EF4-FFF2-40B4-BE49-F238E27FC236}">
                  <a16:creationId xmlns:a16="http://schemas.microsoft.com/office/drawing/2014/main" id="{E4BD743C-0174-EA42-9F31-611D614BF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9520"/>
            <a:stretch/>
          </p:blipFill>
          <p:spPr>
            <a:xfrm>
              <a:off x="6417300" y="5823557"/>
              <a:ext cx="2840750" cy="2792934"/>
            </a:xfrm>
            <a:prstGeom prst="rect">
              <a:avLst/>
            </a:prstGeom>
          </p:spPr>
        </p:pic>
        <p:pic>
          <p:nvPicPr>
            <p:cNvPr id="25" name="Picture 24" descr="Shape, circle&#10;&#10;Description automatically generated">
              <a:extLst>
                <a:ext uri="{FF2B5EF4-FFF2-40B4-BE49-F238E27FC236}">
                  <a16:creationId xmlns:a16="http://schemas.microsoft.com/office/drawing/2014/main" id="{741CFA2D-FDBF-BB4B-81D9-165C81891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19000"/>
            </a:blip>
            <a:srcRect l="49520"/>
            <a:stretch/>
          </p:blipFill>
          <p:spPr>
            <a:xfrm>
              <a:off x="9231077" y="5823557"/>
              <a:ext cx="2840751" cy="279293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33C8CA-7CFE-B245-B341-F7702245F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458" y="2215271"/>
            <a:ext cx="4577913" cy="4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6DC4-E96C-A445-ACD9-A48E205D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Poppins SemiBold" pitchFamily="2" charset="77"/>
                <a:cs typeface="Poppins SemiBold" pitchFamily="2" charset="77"/>
              </a:rPr>
              <a:t>Outline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A6B4-4F86-CD42-A788-68DE63A5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Introduction: what is Stockholm +50?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Consultation process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Key topics to address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Our </a:t>
            </a:r>
            <a:r>
              <a:rPr lang="en-US" sz="3600" dirty="0">
                <a:latin typeface="Poppins" pitchFamily="2" charset="77"/>
                <a:cs typeface="Poppins" pitchFamily="2" charset="77"/>
              </a:rPr>
              <a:t>methodology</a:t>
            </a: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Outputs and next steps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EA051-B0ED-B145-9DFC-9D3E829D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C648C-47A1-E64C-B81C-B010011D56A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D60E4-119E-BD4C-AE53-6D8A8A26B3C4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5675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3491-186D-604C-B626-BA5380BE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Poppins SemiBold" pitchFamily="2" charset="77"/>
                <a:cs typeface="Poppins SemiBold" pitchFamily="2" charset="77"/>
              </a:rPr>
              <a:t>Introduction</a:t>
            </a:r>
            <a:endParaRPr lang="en-JO" sz="5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5A6B-E859-7544-8DB5-17ABC245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Poppins" pitchFamily="2" charset="77"/>
                <a:cs typeface="Poppins" pitchFamily="2" charset="77"/>
              </a:rPr>
              <a:t>UN General Assembly </a:t>
            </a:r>
            <a:r>
              <a:rPr lang="en-US" sz="3200" dirty="0">
                <a:latin typeface="Poppins" pitchFamily="2" charset="77"/>
                <a:cs typeface="Poppins" pitchFamily="2" charset="77"/>
                <a:sym typeface="Wingdings" pitchFamily="2" charset="2"/>
              </a:rPr>
              <a:t> 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international meeting entitled “Stockholm+50”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“Healthy planet for the prosperity of all – our responsibility, our opportunity”</a:t>
            </a:r>
            <a:endParaRPr lang="en-GB" sz="3200" b="1" dirty="0">
              <a:solidFill>
                <a:schemeClr val="accent6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3200" dirty="0">
                <a:latin typeface="Poppins" pitchFamily="2" charset="77"/>
                <a:cs typeface="Poppins" pitchFamily="2" charset="77"/>
              </a:rPr>
              <a:t> Stockholm on 2</a:t>
            </a:r>
            <a:r>
              <a:rPr lang="en-US" sz="3200" baseline="30000" dirty="0">
                <a:latin typeface="Poppins" pitchFamily="2" charset="77"/>
                <a:cs typeface="Poppins" pitchFamily="2" charset="77"/>
              </a:rPr>
              <a:t>nd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and 3</a:t>
            </a:r>
            <a:r>
              <a:rPr lang="en-US" sz="3200" baseline="30000" dirty="0">
                <a:latin typeface="Poppins" pitchFamily="2" charset="77"/>
                <a:cs typeface="Poppins" pitchFamily="2" charset="77"/>
              </a:rPr>
              <a:t>rd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of June 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commemorate the 50 years since the UN Conference on the Human Environment. </a:t>
            </a: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To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help accelerate</a:t>
            </a:r>
            <a:r>
              <a:rPr lang="en-GB" sz="3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implementation of the S</a:t>
            </a:r>
            <a:r>
              <a:rPr lang="en-GB" sz="3200" dirty="0">
                <a:latin typeface="Poppins" pitchFamily="2" charset="77"/>
                <a:cs typeface="Poppins" pitchFamily="2" charset="77"/>
              </a:rPr>
              <a:t>DGs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 during the Decade of Action including through a sustainable recovery from the COVID-19 pandemic. </a:t>
            </a:r>
            <a:endParaRPr lang="en-GB" sz="3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9D354-CF1C-2D4B-9E92-E66691B8428A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41D9-06CD-B846-BDAF-F7D5C07B8A0B}"/>
              </a:ext>
            </a:extLst>
          </p:cNvPr>
          <p:cNvSpPr/>
          <p:nvPr/>
        </p:nvSpPr>
        <p:spPr>
          <a:xfrm>
            <a:off x="3974065" y="816996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9DB24A-8E4F-8D40-8222-D964AA7E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01C6DA-8606-9840-AA6D-1DCC11DB5ABC}"/>
              </a:ext>
            </a:extLst>
          </p:cNvPr>
          <p:cNvSpPr/>
          <p:nvPr/>
        </p:nvSpPr>
        <p:spPr>
          <a:xfrm>
            <a:off x="9469849" y="4566720"/>
            <a:ext cx="3975652" cy="2182153"/>
          </a:xfrm>
          <a:prstGeom prst="rect">
            <a:avLst/>
          </a:prstGeom>
          <a:solidFill>
            <a:srgbClr val="F36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Poppins" pitchFamily="2" charset="77"/>
                <a:cs typeface="Poppins" pitchFamily="2" charset="77"/>
              </a:rPr>
              <a:t>3. Generate, and communicate necessary action and attention on topics at the National Consultations and beyond</a:t>
            </a:r>
            <a:endParaRPr lang="en-ES" sz="1600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ES" sz="1600" b="1" dirty="0">
                <a:latin typeface="Poppins" pitchFamily="2" charset="77"/>
                <a:cs typeface="Poppins" pitchFamily="2" charset="77"/>
                <a:sym typeface="Wingdings" pitchFamily="2" charset="2"/>
              </a:rPr>
              <a:t>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UNDP social media platforms</a:t>
            </a:r>
            <a:endParaRPr lang="en-GB" sz="1600" b="1" dirty="0">
              <a:latin typeface="Poppins" pitchFamily="2" charset="77"/>
              <a:cs typeface="Poppins" pitchFamily="2" charset="77"/>
            </a:endParaRPr>
          </a:p>
          <a:p>
            <a:pPr algn="ctr"/>
            <a:endParaRPr lang="en-E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421FF-7B7F-584C-8D87-11809817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Consultation Process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5B67B-78DC-C345-949A-E99F3124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42" y="1855304"/>
            <a:ext cx="12853888" cy="527436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Three main workshops followed by small workshops or focus groups</a:t>
            </a: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A Communication Plan is launched</a:t>
            </a:r>
          </a:p>
          <a:p>
            <a:r>
              <a:rPr lang="en-GB" sz="2800" dirty="0" err="1">
                <a:latin typeface="Poppins" pitchFamily="2" charset="77"/>
                <a:cs typeface="Poppins" pitchFamily="2" charset="77"/>
              </a:rPr>
              <a:t>SparkBlue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 to ease participation and communication nation wide</a:t>
            </a:r>
          </a:p>
          <a:p>
            <a:pPr lvl="1"/>
            <a:r>
              <a:rPr lang="en-GB" sz="2800" dirty="0">
                <a:latin typeface="Poppins" pitchFamily="2" charset="77"/>
                <a:cs typeface="Poppins" pitchFamily="2" charset="77"/>
                <a:hlinkClick r:id="rId2"/>
              </a:rPr>
              <a:t>www.sparkblue.org/stockholm50/consultation-jordan</a:t>
            </a: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r>
              <a:rPr lang="en-GB" sz="2800" dirty="0">
                <a:latin typeface="Poppins" pitchFamily="2" charset="77"/>
                <a:cs typeface="Poppins" pitchFamily="2" charset="77"/>
              </a:rPr>
              <a:t>Main highlights of communication plan: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AEDE0-6E02-EB46-A334-CA0CC84015C5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F0B50-3E60-6C49-8914-6A290A462069}"/>
              </a:ext>
            </a:extLst>
          </p:cNvPr>
          <p:cNvSpPr/>
          <p:nvPr/>
        </p:nvSpPr>
        <p:spPr>
          <a:xfrm>
            <a:off x="3974065" y="8143329"/>
            <a:ext cx="11264348" cy="159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E41213-B2A9-D34C-BFD1-64582A9D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4A43E-FC84-0A47-BB18-B1902D3B24CB}"/>
              </a:ext>
            </a:extLst>
          </p:cNvPr>
          <p:cNvSpPr/>
          <p:nvPr/>
        </p:nvSpPr>
        <p:spPr>
          <a:xfrm>
            <a:off x="1239948" y="4581144"/>
            <a:ext cx="3975652" cy="2124455"/>
          </a:xfrm>
          <a:prstGeom prst="rect">
            <a:avLst/>
          </a:prstGeom>
          <a:solidFill>
            <a:srgbClr val="28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1. To stimulate inclusive bottom-up whole-of-society and whole-of-government conversation about the Stockholm+50</a:t>
            </a:r>
          </a:p>
          <a:p>
            <a:pPr algn="ctr"/>
            <a:endParaRPr lang="en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0C622-980D-034D-A76A-BCA94EBCE759}"/>
              </a:ext>
            </a:extLst>
          </p:cNvPr>
          <p:cNvSpPr/>
          <p:nvPr/>
        </p:nvSpPr>
        <p:spPr>
          <a:xfrm>
            <a:off x="5341646" y="4579503"/>
            <a:ext cx="3975652" cy="2152601"/>
          </a:xfrm>
          <a:prstGeom prst="rect">
            <a:avLst/>
          </a:prstGeom>
          <a:solidFill>
            <a:srgbClr val="0F9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2. Offer </a:t>
            </a:r>
            <a:r>
              <a:rPr lang="en-US" b="1" dirty="0" err="1">
                <a:latin typeface="Poppins" pitchFamily="2" charset="77"/>
                <a:cs typeface="Poppins" pitchFamily="2" charset="77"/>
              </a:rPr>
              <a:t>SparkBlue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 as the main communication hub for the Stockholm +50</a:t>
            </a:r>
          </a:p>
          <a:p>
            <a:pPr algn="ctr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16654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C525-8EBE-3D4B-ABCF-EC589001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Key Topics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33F4-B477-E048-91AE-FAE7E19F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382810"/>
            <a:ext cx="12958320" cy="112968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1. Reflecting on the urgent need for actions to achieve a healthy planet and prosperity for all</a:t>
            </a:r>
          </a:p>
          <a:p>
            <a:pPr marL="0" indent="0"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DFF80-236D-F548-BCE3-7D3DDB03DF97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70E25-BC1D-0341-9116-1EAEE3AC67E7}"/>
              </a:ext>
            </a:extLst>
          </p:cNvPr>
          <p:cNvSpPr/>
          <p:nvPr/>
        </p:nvSpPr>
        <p:spPr>
          <a:xfrm>
            <a:off x="3974065" y="8114590"/>
            <a:ext cx="11264348" cy="159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8540D91-9056-EC4D-970D-86727630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7209D7-FA6A-DF4C-88A7-9356046A38C0}"/>
              </a:ext>
            </a:extLst>
          </p:cNvPr>
          <p:cNvSpPr txBox="1">
            <a:spLocks/>
          </p:cNvSpPr>
          <p:nvPr/>
        </p:nvSpPr>
        <p:spPr>
          <a:xfrm>
            <a:off x="1325217" y="3859507"/>
            <a:ext cx="12739660" cy="112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04" indent="-285704" algn="l" defTabSz="1142817" rtl="0" eaLnBrk="1" latinLnBrk="0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11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521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930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339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747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156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564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97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2. Achieving a sustainable and inclusive recovery from COVID – 19 pandemic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9E3EE-2921-8243-B0F9-7059A5917B69}"/>
              </a:ext>
            </a:extLst>
          </p:cNvPr>
          <p:cNvSpPr txBox="1">
            <a:spLocks/>
          </p:cNvSpPr>
          <p:nvPr/>
        </p:nvSpPr>
        <p:spPr>
          <a:xfrm>
            <a:off x="2451650" y="5214095"/>
            <a:ext cx="12932535" cy="18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04" indent="-285704" algn="l" defTabSz="1142817" rtl="0" eaLnBrk="1" latinLnBrk="0" hangingPunct="1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  <a:defRPr sz="3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11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521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99930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339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2747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156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5564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6973" indent="-285704" algn="l" defTabSz="1142817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latin typeface="Poppins" pitchFamily="2" charset="77"/>
                <a:cs typeface="Poppins" pitchFamily="2" charset="77"/>
              </a:rPr>
              <a:t>3. Accelerating the implementation of the environmental dimension of sustainable development in the context of decade of 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Poppins" pitchFamily="2" charset="77"/>
              <a:cs typeface="Poppins" pitchFamily="2" charset="77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0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3E2D-27A2-1A40-8613-61EC72AC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41" y="469574"/>
            <a:ext cx="13143131" cy="1656647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Our methodology for today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AB5-F7F0-2841-AABD-7E542F35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41" y="1976810"/>
            <a:ext cx="13143131" cy="5438166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Holding 3 sessions; each tackling one of the topics above 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We will work on small groups, each will be asked to provide feedback on:</a:t>
            </a: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pPr marL="571409" lvl="1" indent="0">
              <a:buNone/>
            </a:pPr>
            <a:endParaRPr lang="en-GB" sz="3200" dirty="0">
              <a:latin typeface="Poppins" pitchFamily="2" charset="77"/>
              <a:cs typeface="Poppins" pitchFamily="2" charset="77"/>
            </a:endParaRP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Feedback will be provided using cards (3 colours) and pinned to the respective board</a:t>
            </a:r>
          </a:p>
          <a:p>
            <a:r>
              <a:rPr lang="en-GB" sz="3200" dirty="0">
                <a:latin typeface="Poppins" pitchFamily="2" charset="77"/>
                <a:cs typeface="Poppins" pitchFamily="2" charset="77"/>
              </a:rPr>
              <a:t>Time will be available to present and discuss</a:t>
            </a:r>
          </a:p>
          <a:p>
            <a:endParaRPr lang="en-J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728D0E-9016-0D4F-A6E9-3319D7FE362F}"/>
              </a:ext>
            </a:extLst>
          </p:cNvPr>
          <p:cNvSpPr/>
          <p:nvPr/>
        </p:nvSpPr>
        <p:spPr>
          <a:xfrm>
            <a:off x="3230077" y="3411293"/>
            <a:ext cx="2358887" cy="2213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Institutional Frame</a:t>
            </a:r>
            <a:endParaRPr lang="en-E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9C1219-3488-CE49-B139-09BE057C51F6}"/>
              </a:ext>
            </a:extLst>
          </p:cNvPr>
          <p:cNvSpPr/>
          <p:nvPr/>
        </p:nvSpPr>
        <p:spPr>
          <a:xfrm>
            <a:off x="5993728" y="3424544"/>
            <a:ext cx="2358887" cy="2213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Technical Frame</a:t>
            </a:r>
          </a:p>
          <a:p>
            <a:pPr algn="ctr"/>
            <a:endParaRPr lang="en-E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698C94-EDC1-7749-867C-3E79FDC3C12F}"/>
              </a:ext>
            </a:extLst>
          </p:cNvPr>
          <p:cNvSpPr/>
          <p:nvPr/>
        </p:nvSpPr>
        <p:spPr>
          <a:xfrm>
            <a:off x="8811406" y="3410148"/>
            <a:ext cx="2358887" cy="22131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Poppins" pitchFamily="2" charset="77"/>
                <a:cs typeface="Poppins" pitchFamily="2" charset="77"/>
              </a:rPr>
              <a:t>Policy Frame</a:t>
            </a:r>
          </a:p>
        </p:txBody>
      </p:sp>
    </p:spTree>
    <p:extLst>
      <p:ext uri="{BB962C8B-B14F-4D97-AF65-F5344CB8AC3E}">
        <p14:creationId xmlns:p14="http://schemas.microsoft.com/office/powerpoint/2010/main" val="151689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E840-10AB-874E-A326-A00A5EAE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Poppins SemiBold" pitchFamily="2" charset="77"/>
                <a:cs typeface="Poppins SemiBold" pitchFamily="2" charset="77"/>
              </a:rPr>
              <a:t>Outputs and next steps</a:t>
            </a:r>
            <a:endParaRPr lang="en-JO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6245-CDBE-DB45-AFCA-4673F700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The outputs from this meeting and the coming ones will be collected</a:t>
            </a:r>
          </a:p>
          <a:p>
            <a:pPr lvl="3"/>
            <a:r>
              <a:rPr lang="en-GB" sz="2351" dirty="0">
                <a:latin typeface="Poppins" pitchFamily="2" charset="77"/>
                <a:cs typeface="Poppins" pitchFamily="2" charset="77"/>
              </a:rPr>
              <a:t>Your voice and engagement is integral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Data analysis and interpretation 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Reporting: a national report will be drafted in May 2022</a:t>
            </a:r>
          </a:p>
          <a:p>
            <a:r>
              <a:rPr lang="en-GB" sz="3600" dirty="0">
                <a:latin typeface="Poppins" pitchFamily="2" charset="77"/>
                <a:cs typeface="Poppins" pitchFamily="2" charset="77"/>
              </a:rPr>
              <a:t>The report will be presented at the World Environment Day, June 2-3, 2022.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4" y="6816267"/>
            <a:ext cx="3374659" cy="12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BD17783032742870D914CE3E65681" ma:contentTypeVersion="9" ma:contentTypeDescription="Create a new document." ma:contentTypeScope="" ma:versionID="b4a68350e2ec9333583c7710eaacdfcf">
  <xsd:schema xmlns:xsd="http://www.w3.org/2001/XMLSchema" xmlns:xs="http://www.w3.org/2001/XMLSchema" xmlns:p="http://schemas.microsoft.com/office/2006/metadata/properties" xmlns:ns2="782d9e2a-cfd2-40d4-bb04-5fc8d09bde2f" xmlns:ns3="4ad922ee-6d21-4963-bd5d-aaf04d22d210" targetNamespace="http://schemas.microsoft.com/office/2006/metadata/properties" ma:root="true" ma:fieldsID="07159211c0b9604567bd8dd8edf05de4" ns2:_="" ns3:_="">
    <xsd:import namespace="782d9e2a-cfd2-40d4-bb04-5fc8d09bde2f"/>
    <xsd:import namespace="4ad922ee-6d21-4963-bd5d-aaf04d22d2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d9e2a-cfd2-40d4-bb04-5fc8d09bd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922ee-6d21-4963-bd5d-aaf04d22d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B6448-DB61-4B54-A5A4-D1CB6B0258C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38FE59-10C9-457F-84D0-A49E2B6CFC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82d9e2a-cfd2-40d4-bb04-5fc8d09bde2f"/>
    <ds:schemaRef ds:uri="4ad922ee-6d21-4963-bd5d-aaf04d22d2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D3B1C6-B623-460D-B33C-8E736FAB4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390</Words>
  <Application>Microsoft Macintosh PowerPoint</Application>
  <PresentationFormat>Custom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Poppins SemiBold</vt:lpstr>
      <vt:lpstr>Office Theme</vt:lpstr>
      <vt:lpstr>PowerPoint Presentation</vt:lpstr>
      <vt:lpstr>Outline</vt:lpstr>
      <vt:lpstr>Introduction</vt:lpstr>
      <vt:lpstr>Consultation Process</vt:lpstr>
      <vt:lpstr>Key Topics</vt:lpstr>
      <vt:lpstr>Our methodology for today</vt:lpstr>
      <vt:lpstr>Outputs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Bannon</dc:creator>
  <cp:lastModifiedBy>Sara Hayek</cp:lastModifiedBy>
  <cp:revision>23</cp:revision>
  <dcterms:created xsi:type="dcterms:W3CDTF">2022-03-03T15:22:25Z</dcterms:created>
  <dcterms:modified xsi:type="dcterms:W3CDTF">2022-03-27T08:33:24Z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0x010100106BD17783032742870D914CE3E65681</vt:lpwstr>
  </property>
</Properties>
</file>