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71" r:id="rId2"/>
    <p:sldId id="256" r:id="rId3"/>
    <p:sldId id="267" r:id="rId4"/>
    <p:sldId id="268" r:id="rId5"/>
    <p:sldId id="259" r:id="rId6"/>
    <p:sldId id="264" r:id="rId7"/>
    <p:sldId id="269" r:id="rId8"/>
    <p:sldId id="265" r:id="rId9"/>
    <p:sldId id="266"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2049" autoAdjust="0"/>
  </p:normalViewPr>
  <p:slideViewPr>
    <p:cSldViewPr snapToGrid="0">
      <p:cViewPr varScale="1">
        <p:scale>
          <a:sx n="73" d="100"/>
          <a:sy n="73" d="100"/>
        </p:scale>
        <p:origin x="74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B6DB03-43DC-49AB-AD83-522E1CDC957A}" type="datetimeFigureOut">
              <a:rPr lang="fr-FR" smtClean="0"/>
              <a:t>09/05/2022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8444BA-1553-458F-8029-521642A237BC}" type="slidenum">
              <a:rPr lang="fr-FR" smtClean="0"/>
              <a:t>‹N°›</a:t>
            </a:fld>
            <a:endParaRPr lang="fr-FR"/>
          </a:p>
        </p:txBody>
      </p:sp>
    </p:spTree>
    <p:extLst>
      <p:ext uri="{BB962C8B-B14F-4D97-AF65-F5344CB8AC3E}">
        <p14:creationId xmlns:p14="http://schemas.microsoft.com/office/powerpoint/2010/main" val="3919695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3F8444BA-1553-458F-8029-521642A237BC}" type="slidenum">
              <a:rPr lang="fr-FR" smtClean="0"/>
              <a:t>2</a:t>
            </a:fld>
            <a:endParaRPr lang="fr-FR"/>
          </a:p>
        </p:txBody>
      </p:sp>
    </p:spTree>
    <p:extLst>
      <p:ext uri="{BB962C8B-B14F-4D97-AF65-F5344CB8AC3E}">
        <p14:creationId xmlns:p14="http://schemas.microsoft.com/office/powerpoint/2010/main" val="162943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B4304D36-F3FD-4305-B545-C8059403DC21}" type="datetimeFigureOut">
              <a:rPr lang="fr-FR" smtClean="0"/>
              <a:t>09/05/2022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98B23A-67D1-40BC-9D54-2F810200129B}" type="slidenum">
              <a:rPr lang="fr-FR" smtClean="0"/>
              <a:t>‹N°›</a:t>
            </a:fld>
            <a:endParaRPr lang="fr-FR"/>
          </a:p>
        </p:txBody>
      </p:sp>
    </p:spTree>
    <p:extLst>
      <p:ext uri="{BB962C8B-B14F-4D97-AF65-F5344CB8AC3E}">
        <p14:creationId xmlns:p14="http://schemas.microsoft.com/office/powerpoint/2010/main" val="1031030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4304D36-F3FD-4305-B545-C8059403DC21}" type="datetimeFigureOut">
              <a:rPr lang="fr-FR" smtClean="0"/>
              <a:t>09/05/2022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98B23A-67D1-40BC-9D54-2F810200129B}" type="slidenum">
              <a:rPr lang="fr-FR" smtClean="0"/>
              <a:t>‹N°›</a:t>
            </a:fld>
            <a:endParaRPr lang="fr-FR"/>
          </a:p>
        </p:txBody>
      </p:sp>
    </p:spTree>
    <p:extLst>
      <p:ext uri="{BB962C8B-B14F-4D97-AF65-F5344CB8AC3E}">
        <p14:creationId xmlns:p14="http://schemas.microsoft.com/office/powerpoint/2010/main" val="1392778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4304D36-F3FD-4305-B545-C8059403DC21}" type="datetimeFigureOut">
              <a:rPr lang="fr-FR" smtClean="0"/>
              <a:t>09/05/2022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98B23A-67D1-40BC-9D54-2F810200129B}" type="slidenum">
              <a:rPr lang="fr-FR" smtClean="0"/>
              <a:t>‹N°›</a:t>
            </a:fld>
            <a:endParaRPr lang="fr-FR"/>
          </a:p>
        </p:txBody>
      </p:sp>
    </p:spTree>
    <p:extLst>
      <p:ext uri="{BB962C8B-B14F-4D97-AF65-F5344CB8AC3E}">
        <p14:creationId xmlns:p14="http://schemas.microsoft.com/office/powerpoint/2010/main" val="1187970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4304D36-F3FD-4305-B545-C8059403DC21}" type="datetimeFigureOut">
              <a:rPr lang="fr-FR" smtClean="0"/>
              <a:t>09/05/2022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98B23A-67D1-40BC-9D54-2F810200129B}" type="slidenum">
              <a:rPr lang="fr-FR" smtClean="0"/>
              <a:t>‹N°›</a:t>
            </a:fld>
            <a:endParaRPr lang="fr-FR"/>
          </a:p>
        </p:txBody>
      </p:sp>
    </p:spTree>
    <p:extLst>
      <p:ext uri="{BB962C8B-B14F-4D97-AF65-F5344CB8AC3E}">
        <p14:creationId xmlns:p14="http://schemas.microsoft.com/office/powerpoint/2010/main" val="1170724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B4304D36-F3FD-4305-B545-C8059403DC21}" type="datetimeFigureOut">
              <a:rPr lang="fr-FR" smtClean="0"/>
              <a:t>09/05/2022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98B23A-67D1-40BC-9D54-2F810200129B}" type="slidenum">
              <a:rPr lang="fr-FR" smtClean="0"/>
              <a:t>‹N°›</a:t>
            </a:fld>
            <a:endParaRPr lang="fr-FR"/>
          </a:p>
        </p:txBody>
      </p:sp>
    </p:spTree>
    <p:extLst>
      <p:ext uri="{BB962C8B-B14F-4D97-AF65-F5344CB8AC3E}">
        <p14:creationId xmlns:p14="http://schemas.microsoft.com/office/powerpoint/2010/main" val="3908097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B4304D36-F3FD-4305-B545-C8059403DC21}" type="datetimeFigureOut">
              <a:rPr lang="fr-FR" smtClean="0"/>
              <a:t>09/05/2022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98B23A-67D1-40BC-9D54-2F810200129B}" type="slidenum">
              <a:rPr lang="fr-FR" smtClean="0"/>
              <a:t>‹N°›</a:t>
            </a:fld>
            <a:endParaRPr lang="fr-FR"/>
          </a:p>
        </p:txBody>
      </p:sp>
    </p:spTree>
    <p:extLst>
      <p:ext uri="{BB962C8B-B14F-4D97-AF65-F5344CB8AC3E}">
        <p14:creationId xmlns:p14="http://schemas.microsoft.com/office/powerpoint/2010/main" val="892623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B4304D36-F3FD-4305-B545-C8059403DC21}" type="datetimeFigureOut">
              <a:rPr lang="fr-FR" smtClean="0"/>
              <a:t>09/05/2022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898B23A-67D1-40BC-9D54-2F810200129B}" type="slidenum">
              <a:rPr lang="fr-FR" smtClean="0"/>
              <a:t>‹N°›</a:t>
            </a:fld>
            <a:endParaRPr lang="fr-FR"/>
          </a:p>
        </p:txBody>
      </p:sp>
    </p:spTree>
    <p:extLst>
      <p:ext uri="{BB962C8B-B14F-4D97-AF65-F5344CB8AC3E}">
        <p14:creationId xmlns:p14="http://schemas.microsoft.com/office/powerpoint/2010/main" val="2481608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B4304D36-F3FD-4305-B545-C8059403DC21}" type="datetimeFigureOut">
              <a:rPr lang="fr-FR" smtClean="0"/>
              <a:t>09/05/2022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898B23A-67D1-40BC-9D54-2F810200129B}" type="slidenum">
              <a:rPr lang="fr-FR" smtClean="0"/>
              <a:t>‹N°›</a:t>
            </a:fld>
            <a:endParaRPr lang="fr-FR"/>
          </a:p>
        </p:txBody>
      </p:sp>
    </p:spTree>
    <p:extLst>
      <p:ext uri="{BB962C8B-B14F-4D97-AF65-F5344CB8AC3E}">
        <p14:creationId xmlns:p14="http://schemas.microsoft.com/office/powerpoint/2010/main" val="1081669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4304D36-F3FD-4305-B545-C8059403DC21}" type="datetimeFigureOut">
              <a:rPr lang="fr-FR" smtClean="0"/>
              <a:t>09/05/2022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898B23A-67D1-40BC-9D54-2F810200129B}" type="slidenum">
              <a:rPr lang="fr-FR" smtClean="0"/>
              <a:t>‹N°›</a:t>
            </a:fld>
            <a:endParaRPr lang="fr-FR"/>
          </a:p>
        </p:txBody>
      </p:sp>
    </p:spTree>
    <p:extLst>
      <p:ext uri="{BB962C8B-B14F-4D97-AF65-F5344CB8AC3E}">
        <p14:creationId xmlns:p14="http://schemas.microsoft.com/office/powerpoint/2010/main" val="1290425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B4304D36-F3FD-4305-B545-C8059403DC21}" type="datetimeFigureOut">
              <a:rPr lang="fr-FR" smtClean="0"/>
              <a:t>09/05/2022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98B23A-67D1-40BC-9D54-2F810200129B}" type="slidenum">
              <a:rPr lang="fr-FR" smtClean="0"/>
              <a:t>‹N°›</a:t>
            </a:fld>
            <a:endParaRPr lang="fr-FR"/>
          </a:p>
        </p:txBody>
      </p:sp>
    </p:spTree>
    <p:extLst>
      <p:ext uri="{BB962C8B-B14F-4D97-AF65-F5344CB8AC3E}">
        <p14:creationId xmlns:p14="http://schemas.microsoft.com/office/powerpoint/2010/main" val="587803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B4304D36-F3FD-4305-B545-C8059403DC21}" type="datetimeFigureOut">
              <a:rPr lang="fr-FR" smtClean="0"/>
              <a:t>09/05/2022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98B23A-67D1-40BC-9D54-2F810200129B}" type="slidenum">
              <a:rPr lang="fr-FR" smtClean="0"/>
              <a:t>‹N°›</a:t>
            </a:fld>
            <a:endParaRPr lang="fr-FR"/>
          </a:p>
        </p:txBody>
      </p:sp>
    </p:spTree>
    <p:extLst>
      <p:ext uri="{BB962C8B-B14F-4D97-AF65-F5344CB8AC3E}">
        <p14:creationId xmlns:p14="http://schemas.microsoft.com/office/powerpoint/2010/main" val="578878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304D36-F3FD-4305-B545-C8059403DC21}" type="datetimeFigureOut">
              <a:rPr lang="fr-FR" smtClean="0"/>
              <a:t>09/05/2022</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98B23A-67D1-40BC-9D54-2F810200129B}" type="slidenum">
              <a:rPr lang="fr-FR" smtClean="0"/>
              <a:t>‹N°›</a:t>
            </a:fld>
            <a:endParaRPr lang="fr-FR"/>
          </a:p>
        </p:txBody>
      </p:sp>
    </p:spTree>
    <p:extLst>
      <p:ext uri="{BB962C8B-B14F-4D97-AF65-F5344CB8AC3E}">
        <p14:creationId xmlns:p14="http://schemas.microsoft.com/office/powerpoint/2010/main" val="1078406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hyperlink" Target="mailto:flavianebelval@gmail.com"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mailto:aoudoujoswa@yahoo.fr" TargetMode="External"/><Relationship Id="rId5" Type="http://schemas.openxmlformats.org/officeDocument/2006/relationships/hyperlink" Target="mailto:martin.zeh-nlo@undp.org" TargetMode="Externa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A picture containing logo&#10;&#10;Description automatically generated">
            <a:extLst>
              <a:ext uri="{FF2B5EF4-FFF2-40B4-BE49-F238E27FC236}">
                <a16:creationId xmlns:a16="http://schemas.microsoft.com/office/drawing/2014/main" id="{89182D17-DF66-4AF7-BCC1-0B69D01AC37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35416" r="20487" b="32320"/>
          <a:stretch/>
        </p:blipFill>
        <p:spPr>
          <a:xfrm>
            <a:off x="6844126" y="1072864"/>
            <a:ext cx="5208905" cy="1494790"/>
          </a:xfrm>
          <a:prstGeom prst="rect">
            <a:avLst/>
          </a:prstGeom>
        </p:spPr>
      </p:pic>
      <p:pic>
        <p:nvPicPr>
          <p:cNvPr id="5" name="Picture 1">
            <a:extLst>
              <a:ext uri="{FF2B5EF4-FFF2-40B4-BE49-F238E27FC236}">
                <a16:creationId xmlns:a16="http://schemas.microsoft.com/office/drawing/2014/main" id="{12CD4C17-A305-4D47-A8F9-D1D0C77A45CF}"/>
              </a:ext>
            </a:extLst>
          </p:cNvPr>
          <p:cNvPicPr>
            <a:picLocks noChangeAspect="1"/>
          </p:cNvPicPr>
          <p:nvPr/>
        </p:nvPicPr>
        <p:blipFill>
          <a:blip r:embed="rId3"/>
          <a:stretch>
            <a:fillRect/>
          </a:stretch>
        </p:blipFill>
        <p:spPr>
          <a:xfrm>
            <a:off x="12490" y="811"/>
            <a:ext cx="4798176" cy="6857189"/>
          </a:xfrm>
          <a:prstGeom prst="rect">
            <a:avLst/>
          </a:prstGeom>
        </p:spPr>
      </p:pic>
      <p:grpSp>
        <p:nvGrpSpPr>
          <p:cNvPr id="6" name="Groupe 5">
            <a:extLst>
              <a:ext uri="{FF2B5EF4-FFF2-40B4-BE49-F238E27FC236}">
                <a16:creationId xmlns:a16="http://schemas.microsoft.com/office/drawing/2014/main" id="{40223B56-74F7-4231-B23D-03B675B5AE35}"/>
              </a:ext>
            </a:extLst>
          </p:cNvPr>
          <p:cNvGrpSpPr/>
          <p:nvPr/>
        </p:nvGrpSpPr>
        <p:grpSpPr>
          <a:xfrm>
            <a:off x="5418888" y="968398"/>
            <a:ext cx="2251711" cy="1536699"/>
            <a:chOff x="0" y="0"/>
            <a:chExt cx="2823426" cy="2136790"/>
          </a:xfrm>
        </p:grpSpPr>
        <p:pic>
          <p:nvPicPr>
            <p:cNvPr id="7" name="Image 6">
              <a:extLst>
                <a:ext uri="{FF2B5EF4-FFF2-40B4-BE49-F238E27FC236}">
                  <a16:creationId xmlns:a16="http://schemas.microsoft.com/office/drawing/2014/main" id="{99929905-7D1E-4253-9E30-0BA916352A13}"/>
                </a:ext>
              </a:extLst>
            </p:cNvPr>
            <p:cNvPicPr>
              <a:picLocks noChangeAspect="1"/>
            </p:cNvPicPr>
            <p:nvPr/>
          </p:nvPicPr>
          <p:blipFill rotWithShape="1">
            <a:blip r:embed="rId4">
              <a:extLst>
                <a:ext uri="{28A0092B-C50C-407E-A947-70E740481C1C}">
                  <a14:useLocalDpi xmlns:a14="http://schemas.microsoft.com/office/drawing/2010/main" val="0"/>
                </a:ext>
              </a:extLst>
            </a:blip>
            <a:srcRect l="20622" t="12156" r="21140" b="12039"/>
            <a:stretch/>
          </p:blipFill>
          <p:spPr>
            <a:xfrm>
              <a:off x="1824724" y="0"/>
              <a:ext cx="998702" cy="2033141"/>
            </a:xfrm>
            <a:prstGeom prst="rect">
              <a:avLst/>
            </a:prstGeom>
          </p:spPr>
        </p:pic>
        <p:pic>
          <p:nvPicPr>
            <p:cNvPr id="8" name="Image 7">
              <a:extLst>
                <a:ext uri="{FF2B5EF4-FFF2-40B4-BE49-F238E27FC236}">
                  <a16:creationId xmlns:a16="http://schemas.microsoft.com/office/drawing/2014/main" id="{BB113CED-E7BF-4976-8F20-8FE4186F986E}"/>
                </a:ext>
              </a:extLst>
            </p:cNvPr>
            <p:cNvPicPr/>
            <p:nvPr/>
          </p:nvPicPr>
          <p:blipFill>
            <a:blip r:embed="rId5"/>
            <a:stretch>
              <a:fillRect/>
            </a:stretch>
          </p:blipFill>
          <p:spPr>
            <a:xfrm>
              <a:off x="0" y="128053"/>
              <a:ext cx="1840020" cy="2008737"/>
            </a:xfrm>
            <a:prstGeom prst="rect">
              <a:avLst/>
            </a:prstGeom>
          </p:spPr>
        </p:pic>
      </p:grpSp>
      <p:sp>
        <p:nvSpPr>
          <p:cNvPr id="2" name="ZoneTexte 1">
            <a:extLst>
              <a:ext uri="{FF2B5EF4-FFF2-40B4-BE49-F238E27FC236}">
                <a16:creationId xmlns:a16="http://schemas.microsoft.com/office/drawing/2014/main" id="{A7F53BB4-2503-53B6-20D6-B8FB646C0AAE}"/>
              </a:ext>
            </a:extLst>
          </p:cNvPr>
          <p:cNvSpPr txBox="1"/>
          <p:nvPr/>
        </p:nvSpPr>
        <p:spPr>
          <a:xfrm>
            <a:off x="5005137" y="3565086"/>
            <a:ext cx="6954252" cy="707886"/>
          </a:xfrm>
          <a:prstGeom prst="rect">
            <a:avLst/>
          </a:prstGeom>
          <a:noFill/>
        </p:spPr>
        <p:txBody>
          <a:bodyPr wrap="square" rtlCol="0">
            <a:spAutoFit/>
          </a:bodyPr>
          <a:lstStyle/>
          <a:p>
            <a:r>
              <a:rPr lang="fr-FR" sz="1600" b="1" dirty="0">
                <a:solidFill>
                  <a:srgbClr val="002060"/>
                </a:solidFill>
                <a:effectLst/>
                <a:latin typeface="Verdana" panose="020B0604030504040204" pitchFamily="34" charset="0"/>
                <a:ea typeface="Times New Roman" panose="02020603050405020304" pitchFamily="18" charset="0"/>
              </a:rPr>
              <a:t>Par Martin Zeh-Nlo,</a:t>
            </a:r>
          </a:p>
          <a:p>
            <a:r>
              <a:rPr lang="fr-FR" sz="1200" b="1" dirty="0">
                <a:solidFill>
                  <a:srgbClr val="002060"/>
                </a:solidFill>
                <a:effectLst/>
                <a:latin typeface="Verdana" panose="020B0604030504040204" pitchFamily="34" charset="0"/>
                <a:ea typeface="Times New Roman" panose="02020603050405020304" pitchFamily="18" charset="0"/>
              </a:rPr>
              <a:t>Assistant Représentant Résident PNUD,</a:t>
            </a:r>
          </a:p>
          <a:p>
            <a:r>
              <a:rPr lang="fr-FR" sz="1200" b="1" dirty="0">
                <a:solidFill>
                  <a:srgbClr val="002060"/>
                </a:solidFill>
                <a:effectLst/>
                <a:latin typeface="Verdana" panose="020B0604030504040204" pitchFamily="34" charset="0"/>
                <a:ea typeface="Times New Roman" panose="02020603050405020304" pitchFamily="18" charset="0"/>
              </a:rPr>
              <a:t>Chef Unité Développement Durable et Résilience Climatique</a:t>
            </a:r>
            <a:endParaRPr lang="fr-FR" sz="1200" dirty="0">
              <a:solidFill>
                <a:srgbClr val="002060"/>
              </a:solidFill>
              <a:effectLst/>
              <a:latin typeface="Times New Roman" panose="02020603050405020304" pitchFamily="18" charset="0"/>
              <a:ea typeface="Times New Roman" panose="02020603050405020304" pitchFamily="18" charset="0"/>
            </a:endParaRPr>
          </a:p>
        </p:txBody>
      </p:sp>
      <p:sp>
        <p:nvSpPr>
          <p:cNvPr id="3" name="ZoneTexte 2">
            <a:extLst>
              <a:ext uri="{FF2B5EF4-FFF2-40B4-BE49-F238E27FC236}">
                <a16:creationId xmlns:a16="http://schemas.microsoft.com/office/drawing/2014/main" id="{14C23C34-5215-B5C4-170D-35ADDA542B1F}"/>
              </a:ext>
            </a:extLst>
          </p:cNvPr>
          <p:cNvSpPr txBox="1"/>
          <p:nvPr/>
        </p:nvSpPr>
        <p:spPr>
          <a:xfrm>
            <a:off x="7243019" y="6521127"/>
            <a:ext cx="4932947" cy="336884"/>
          </a:xfrm>
          <a:prstGeom prst="rect">
            <a:avLst/>
          </a:prstGeom>
          <a:noFill/>
        </p:spPr>
        <p:txBody>
          <a:bodyPr wrap="square" rtlCol="0">
            <a:spAutoFit/>
          </a:bodyPr>
          <a:lstStyle/>
          <a:p>
            <a:r>
              <a:rPr lang="fr-FR" sz="1600" b="1" i="1" dirty="0">
                <a:solidFill>
                  <a:srgbClr val="C00000"/>
                </a:solidFill>
                <a:effectLst/>
                <a:latin typeface="Verdana" panose="020B0604030504040204" pitchFamily="34" charset="0"/>
                <a:ea typeface="Times New Roman" panose="02020603050405020304" pitchFamily="18" charset="0"/>
              </a:rPr>
              <a:t>HOTEL DJEUGA Yaoundé, le 09 mai 2022</a:t>
            </a:r>
            <a:endParaRPr lang="fr-FR" sz="1600" i="1" dirty="0">
              <a:solidFill>
                <a:srgbClr val="C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29381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071979" y="1223319"/>
            <a:ext cx="6845643" cy="4626864"/>
          </a:xfrm>
        </p:spPr>
        <p:txBody>
          <a:bodyPr>
            <a:normAutofit fontScale="62500" lnSpcReduction="20000"/>
          </a:bodyPr>
          <a:lstStyle/>
          <a:p>
            <a:pPr algn="just">
              <a:lnSpc>
                <a:spcPct val="170000"/>
              </a:lnSpc>
            </a:pPr>
            <a:r>
              <a:rPr lang="fr-FR" sz="2600" b="1" dirty="0">
                <a:solidFill>
                  <a:srgbClr val="0070C0"/>
                </a:solidFill>
                <a:latin typeface="Verdana" panose="020B0604030504040204" pitchFamily="34" charset="0"/>
                <a:ea typeface="Verdana" panose="020B0604030504040204" pitchFamily="34" charset="0"/>
                <a:cs typeface="Verdana" panose="020B0604030504040204" pitchFamily="34" charset="0"/>
              </a:rPr>
              <a:t>EN ROUTE POUR  LA CONFÉRENCE DES NATIONS UNIES SUR L’ENVIRONNEMENT HUMAIN “STOCKHOLM+50 : </a:t>
            </a:r>
          </a:p>
          <a:p>
            <a:pPr>
              <a:lnSpc>
                <a:spcPct val="170000"/>
              </a:lnSpc>
            </a:pPr>
            <a:r>
              <a:rPr lang="fr-FR" sz="2200" b="1" dirty="0">
                <a:solidFill>
                  <a:srgbClr val="7030A0"/>
                </a:solidFill>
                <a:latin typeface="Verdana" panose="020B0604030504040204" pitchFamily="34" charset="0"/>
                <a:ea typeface="Verdana" panose="020B0604030504040204" pitchFamily="34" charset="0"/>
                <a:cs typeface="Verdana" panose="020B0604030504040204" pitchFamily="34" charset="0"/>
              </a:rPr>
              <a:t>UNE PLANÈTE SAINE POUR LA PROSPÉRITÉ DE TOUS – NOTRE RESPONSABILITÉ, NOTRE OPPORTUNITÉ”</a:t>
            </a:r>
          </a:p>
          <a:p>
            <a:pPr>
              <a:lnSpc>
                <a:spcPct val="170000"/>
              </a:lnSpc>
            </a:pPr>
            <a:r>
              <a:rPr lang="fr-FR" sz="2600" b="1" dirty="0">
                <a:solidFill>
                  <a:srgbClr val="00B050"/>
                </a:solidFill>
                <a:latin typeface="Verdana" panose="020B0604030504040204" pitchFamily="34" charset="0"/>
                <a:ea typeface="Verdana" panose="020B0604030504040204" pitchFamily="34" charset="0"/>
                <a:cs typeface="Verdana" panose="020B0604030504040204" pitchFamily="34" charset="0"/>
              </a:rPr>
              <a:t>À STOCKHOLM LES 2 ET 3 JUIN 2022</a:t>
            </a:r>
          </a:p>
          <a:p>
            <a:endParaRPr lang="fr-FR" dirty="0"/>
          </a:p>
          <a:p>
            <a:endParaRPr lang="fr-FR" dirty="0"/>
          </a:p>
          <a:p>
            <a:endParaRPr lang="fr-FR" dirty="0"/>
          </a:p>
          <a:p>
            <a:r>
              <a:rPr lang="fr-FR" sz="4400" b="1" i="1" dirty="0">
                <a:latin typeface="Arial" panose="020B0604020202020204" pitchFamily="34" charset="0"/>
                <a:cs typeface="Arial" panose="020B0604020202020204" pitchFamily="34" charset="0"/>
              </a:rPr>
              <a:t>CONSULTATIONS NATIONALES AU CAMEROUN</a:t>
            </a:r>
          </a:p>
          <a:p>
            <a:endParaRPr lang="fr-FR" sz="800" b="1" dirty="0">
              <a:latin typeface="Arial" panose="020B0604020202020204" pitchFamily="34" charset="0"/>
              <a:cs typeface="Arial" panose="020B0604020202020204" pitchFamily="34" charset="0"/>
            </a:endParaRPr>
          </a:p>
          <a:p>
            <a:r>
              <a:rPr lang="fr-FR" sz="2100" b="1" dirty="0">
                <a:latin typeface="Arial" panose="020B0604020202020204" pitchFamily="34" charset="0"/>
                <a:cs typeface="Arial" panose="020B0604020202020204" pitchFamily="34" charset="0"/>
              </a:rPr>
              <a:t>    </a:t>
            </a:r>
            <a:r>
              <a:rPr lang="fr-FR" sz="2900" b="1" dirty="0">
                <a:latin typeface="Arial" panose="020B0604020202020204" pitchFamily="34" charset="0"/>
                <a:cs typeface="Arial" panose="020B0604020202020204" pitchFamily="34" charset="0"/>
              </a:rPr>
              <a:t>période consultative: du 09 au 12 Mai 2022</a:t>
            </a:r>
            <a:endParaRPr lang="fr-FR" sz="2100" b="1" dirty="0">
              <a:latin typeface="Arial" panose="020B0604020202020204" pitchFamily="34" charset="0"/>
              <a:cs typeface="Arial" panose="020B0604020202020204" pitchFamily="34" charset="0"/>
            </a:endParaRPr>
          </a:p>
        </p:txBody>
      </p:sp>
      <p:pic>
        <p:nvPicPr>
          <p:cNvPr id="7" name="Image 6"/>
          <p:cNvPicPr>
            <a:picLocks noChangeAspect="1"/>
          </p:cNvPicPr>
          <p:nvPr/>
        </p:nvPicPr>
        <p:blipFill rotWithShape="1">
          <a:blip r:embed="rId3"/>
          <a:srcRect l="16151" t="10625" r="14646" b="23965"/>
          <a:stretch/>
        </p:blipFill>
        <p:spPr>
          <a:xfrm>
            <a:off x="0" y="0"/>
            <a:ext cx="4698097" cy="6858000"/>
          </a:xfrm>
          <a:prstGeom prst="rect">
            <a:avLst/>
          </a:prstGeom>
        </p:spPr>
      </p:pic>
    </p:spTree>
    <p:extLst>
      <p:ext uri="{BB962C8B-B14F-4D97-AF65-F5344CB8AC3E}">
        <p14:creationId xmlns:p14="http://schemas.microsoft.com/office/powerpoint/2010/main" val="2419452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Image 10">
            <a:extLst>
              <a:ext uri="{FF2B5EF4-FFF2-40B4-BE49-F238E27FC236}">
                <a16:creationId xmlns:a16="http://schemas.microsoft.com/office/drawing/2014/main" id="{2DAB2C12-A73C-4C15-9EDA-D680739DEBF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bwMode="auto">
          <a:xfrm>
            <a:off x="20" y="10"/>
            <a:ext cx="12191980" cy="6857990"/>
          </a:xfrm>
          <a:prstGeom prst="rect">
            <a:avLst/>
          </a:prstGeom>
        </p:spPr>
      </p:pic>
      <p:sp>
        <p:nvSpPr>
          <p:cNvPr id="16" name="Rectangle 15">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p:cNvSpPr>
            <a:spLocks noGrp="1"/>
          </p:cNvSpPr>
          <p:nvPr>
            <p:ph idx="1"/>
          </p:nvPr>
        </p:nvSpPr>
        <p:spPr>
          <a:xfrm>
            <a:off x="495255" y="640079"/>
            <a:ext cx="6620505" cy="6013269"/>
          </a:xfrm>
        </p:spPr>
        <p:txBody>
          <a:bodyPr>
            <a:normAutofit/>
          </a:bodyPr>
          <a:lstStyle/>
          <a:p>
            <a:pPr marL="0" indent="0">
              <a:buNone/>
            </a:pPr>
            <a:r>
              <a:rPr lang="fr-FR" sz="1600" b="1" u="sng" dirty="0">
                <a:solidFill>
                  <a:srgbClr val="0070C0"/>
                </a:solidFill>
                <a:latin typeface="Arial" panose="020B0604020202020204" pitchFamily="34" charset="0"/>
                <a:cs typeface="Arial" panose="020B0604020202020204" pitchFamily="34" charset="0"/>
              </a:rPr>
              <a:t>Contexte:</a:t>
            </a:r>
          </a:p>
          <a:p>
            <a:pPr marL="0" indent="0" algn="just">
              <a:buNone/>
            </a:pPr>
            <a:r>
              <a:rPr lang="fr-FR" sz="1600" dirty="0">
                <a:latin typeface="Arial" panose="020B0604020202020204" pitchFamily="34" charset="0"/>
                <a:cs typeface="Arial" panose="020B0604020202020204" pitchFamily="34" charset="0"/>
              </a:rPr>
              <a:t>Commémoration des 50 ans de la Conférence des Nations Unies sur l’Environnement humain « Stockholm +50 » ;</a:t>
            </a:r>
          </a:p>
          <a:p>
            <a:pPr marL="0" indent="0" algn="just">
              <a:buNone/>
            </a:pPr>
            <a:r>
              <a:rPr lang="fr-FR" sz="1600" dirty="0">
                <a:latin typeface="Arial" panose="020B0604020202020204" pitchFamily="34" charset="0"/>
                <a:cs typeface="Arial" panose="020B0604020202020204" pitchFamily="34" charset="0"/>
              </a:rPr>
              <a:t>ONU Environnement </a:t>
            </a:r>
            <a:r>
              <a:rPr lang="fr-FR" sz="1600" dirty="0" err="1">
                <a:latin typeface="Arial" panose="020B0604020202020204" pitchFamily="34" charset="0"/>
                <a:cs typeface="Arial" panose="020B0604020202020204" pitchFamily="34" charset="0"/>
              </a:rPr>
              <a:t>co-organise</a:t>
            </a:r>
            <a:r>
              <a:rPr lang="fr-FR" sz="1600" dirty="0">
                <a:latin typeface="Arial" panose="020B0604020202020204" pitchFamily="34" charset="0"/>
                <a:cs typeface="Arial" panose="020B0604020202020204" pitchFamily="34" charset="0"/>
              </a:rPr>
              <a:t> avec le Gouvernement de la Suède, un segment de haut niveau qui se tiendra à Stockholm les 2 et 3 juin 2022 sur le thème « une planète saine pour la prospérité de tous – notre responsabilité, notre opportunité ». </a:t>
            </a:r>
          </a:p>
          <a:p>
            <a:pPr marL="0" indent="0" algn="just">
              <a:buNone/>
            </a:pPr>
            <a:r>
              <a:rPr lang="fr-FR" sz="1600" dirty="0">
                <a:latin typeface="Arial" panose="020B0604020202020204" pitchFamily="34" charset="0"/>
                <a:cs typeface="Arial" panose="020B0604020202020204" pitchFamily="34" charset="0"/>
              </a:rPr>
              <a:t>Préparation du Cameroun :</a:t>
            </a:r>
          </a:p>
          <a:p>
            <a:pPr marL="0" indent="0" algn="just">
              <a:buNone/>
            </a:pPr>
            <a:r>
              <a:rPr lang="fr-FR" sz="1600" dirty="0">
                <a:latin typeface="Arial" panose="020B0604020202020204" pitchFamily="34" charset="0"/>
                <a:cs typeface="Arial" panose="020B0604020202020204" pitchFamily="34" charset="0"/>
              </a:rPr>
              <a:t>Plate de concertation en ligne avec  tous les pays impliquées</a:t>
            </a:r>
          </a:p>
          <a:p>
            <a:pPr marL="0" indent="0" algn="just">
              <a:buNone/>
            </a:pPr>
            <a:r>
              <a:rPr lang="fr-FR" sz="1600" dirty="0">
                <a:latin typeface="Arial" panose="020B0604020202020204" pitchFamily="34" charset="0"/>
                <a:cs typeface="Arial" panose="020B0604020202020204" pitchFamily="34" charset="0"/>
              </a:rPr>
              <a:t>Plate de consultation avec les points focaux des traités environnementaux</a:t>
            </a:r>
          </a:p>
          <a:p>
            <a:pPr marL="0" indent="0" algn="just">
              <a:buNone/>
            </a:pPr>
            <a:r>
              <a:rPr lang="fr-FR" sz="1600" dirty="0">
                <a:latin typeface="Arial" panose="020B0604020202020204" pitchFamily="34" charset="0"/>
                <a:cs typeface="Arial" panose="020B0604020202020204" pitchFamily="34" charset="0"/>
              </a:rPr>
              <a:t>Organisation du 9 au 12 mai d’une série de 3 consultations sur les thématiques suivantes : </a:t>
            </a:r>
          </a:p>
          <a:p>
            <a:pPr marL="0" indent="0">
              <a:buNone/>
            </a:pPr>
            <a:r>
              <a:rPr lang="fr-FR" sz="1600" dirty="0">
                <a:latin typeface="Arial" panose="020B0604020202020204" pitchFamily="34" charset="0"/>
                <a:ea typeface="Calibri" panose="020F0502020204030204" pitchFamily="34" charset="0"/>
                <a:cs typeface="Times New Roman" panose="02020603050405020304" pitchFamily="18" charset="0"/>
              </a:rPr>
              <a:t>	</a:t>
            </a:r>
            <a:r>
              <a:rPr lang="fr-FR" sz="1600" dirty="0">
                <a:solidFill>
                  <a:srgbClr val="7030A0"/>
                </a:solidFill>
                <a:latin typeface="Arial" panose="020B0604020202020204" pitchFamily="34" charset="0"/>
                <a:ea typeface="Calibri" panose="020F0502020204030204" pitchFamily="34" charset="0"/>
                <a:cs typeface="Times New Roman" panose="02020603050405020304" pitchFamily="18" charset="0"/>
              </a:rPr>
              <a:t>le lundi 09 et le mardi 10 mai 2022, </a:t>
            </a:r>
            <a:r>
              <a:rPr lang="fr-FR" sz="1600" b="1" dirty="0">
                <a:solidFill>
                  <a:srgbClr val="7030A0"/>
                </a:solidFill>
                <a:latin typeface="Arial" panose="020B0604020202020204" pitchFamily="34" charset="0"/>
                <a:ea typeface="Calibri" panose="020F0502020204030204" pitchFamily="34" charset="0"/>
                <a:cs typeface="Times New Roman" panose="02020603050405020304" pitchFamily="18" charset="0"/>
              </a:rPr>
              <a:t>1</a:t>
            </a:r>
            <a:r>
              <a:rPr lang="fr-FR" sz="1600" b="1" baseline="30000" dirty="0">
                <a:solidFill>
                  <a:srgbClr val="7030A0"/>
                </a:solidFill>
                <a:latin typeface="Arial" panose="020B0604020202020204" pitchFamily="34" charset="0"/>
                <a:ea typeface="Calibri" panose="020F0502020204030204" pitchFamily="34" charset="0"/>
                <a:cs typeface="Times New Roman" panose="02020603050405020304" pitchFamily="18" charset="0"/>
              </a:rPr>
              <a:t>ère</a:t>
            </a:r>
            <a:r>
              <a:rPr lang="fr-FR" sz="1600" b="1" dirty="0">
                <a:solidFill>
                  <a:srgbClr val="7030A0"/>
                </a:solidFill>
                <a:latin typeface="Arial" panose="020B0604020202020204" pitchFamily="34" charset="0"/>
                <a:ea typeface="Calibri" panose="020F0502020204030204" pitchFamily="34" charset="0"/>
                <a:cs typeface="Times New Roman" panose="02020603050405020304" pitchFamily="18" charset="0"/>
              </a:rPr>
              <a:t> Consultation</a:t>
            </a:r>
            <a:r>
              <a:rPr lang="fr-FR" sz="1600" dirty="0">
                <a:solidFill>
                  <a:srgbClr val="7030A0"/>
                </a:solidFill>
                <a:latin typeface="Arial" panose="020B0604020202020204" pitchFamily="34" charset="0"/>
                <a:ea typeface="Calibri" panose="020F0502020204030204" pitchFamily="34" charset="0"/>
                <a:cs typeface="Times New Roman" panose="02020603050405020304" pitchFamily="18" charset="0"/>
              </a:rPr>
              <a:t> : </a:t>
            </a:r>
            <a:r>
              <a:rPr lang="fr-FR" sz="1600" dirty="0">
                <a:latin typeface="Arial" panose="020B0604020202020204" pitchFamily="34" charset="0"/>
                <a:ea typeface="Calibri" panose="020F0502020204030204" pitchFamily="34" charset="0"/>
                <a:cs typeface="Times New Roman" panose="02020603050405020304" pitchFamily="18" charset="0"/>
              </a:rPr>
              <a:t>Réfléchir au besoin urgent d’action pour parvenir à une planète saine et à la prospérité de tous qui se tiendra les.</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0" lvl="0" indent="0">
              <a:buNone/>
            </a:pPr>
            <a:r>
              <a:rPr lang="fr-FR" sz="1600" b="1" dirty="0">
                <a:latin typeface="Arial" panose="020B0604020202020204" pitchFamily="34" charset="0"/>
                <a:ea typeface="Calibri" panose="020F0502020204030204" pitchFamily="34" charset="0"/>
                <a:cs typeface="Times New Roman" panose="02020603050405020304" pitchFamily="18" charset="0"/>
              </a:rPr>
              <a:t>	</a:t>
            </a:r>
            <a:r>
              <a:rPr lang="fr-FR" sz="1600" dirty="0">
                <a:solidFill>
                  <a:srgbClr val="C00000"/>
                </a:solidFill>
                <a:latin typeface="Arial" panose="020B0604020202020204" pitchFamily="34" charset="0"/>
                <a:ea typeface="Calibri" panose="020F0502020204030204" pitchFamily="34" charset="0"/>
                <a:cs typeface="Times New Roman" panose="02020603050405020304" pitchFamily="18" charset="0"/>
              </a:rPr>
              <a:t>le Mercredi 11 mai 2022, </a:t>
            </a:r>
            <a:r>
              <a:rPr lang="fr-FR" sz="1600" b="1" dirty="0">
                <a:solidFill>
                  <a:srgbClr val="C00000"/>
                </a:solidFill>
                <a:latin typeface="Arial" panose="020B0604020202020204" pitchFamily="34" charset="0"/>
                <a:ea typeface="Calibri" panose="020F0502020204030204" pitchFamily="34" charset="0"/>
                <a:cs typeface="Times New Roman" panose="02020603050405020304" pitchFamily="18" charset="0"/>
              </a:rPr>
              <a:t>2</a:t>
            </a:r>
            <a:r>
              <a:rPr lang="fr-FR" sz="1600" b="1" baseline="30000" dirty="0">
                <a:solidFill>
                  <a:srgbClr val="C00000"/>
                </a:solidFill>
                <a:latin typeface="Arial" panose="020B0604020202020204" pitchFamily="34" charset="0"/>
                <a:ea typeface="Calibri" panose="020F0502020204030204" pitchFamily="34" charset="0"/>
                <a:cs typeface="Times New Roman" panose="02020603050405020304" pitchFamily="18" charset="0"/>
              </a:rPr>
              <a:t>ème</a:t>
            </a:r>
            <a:r>
              <a:rPr lang="fr-FR" sz="1600" b="1" dirty="0">
                <a:solidFill>
                  <a:srgbClr val="C00000"/>
                </a:solidFill>
                <a:latin typeface="Arial" panose="020B0604020202020204" pitchFamily="34" charset="0"/>
                <a:ea typeface="Calibri" panose="020F0502020204030204" pitchFamily="34" charset="0"/>
                <a:cs typeface="Times New Roman" panose="02020603050405020304" pitchFamily="18" charset="0"/>
              </a:rPr>
              <a:t> Consultation</a:t>
            </a:r>
            <a:r>
              <a:rPr lang="fr-FR" sz="1600" dirty="0">
                <a:solidFill>
                  <a:srgbClr val="C00000"/>
                </a:solidFill>
                <a:latin typeface="Arial" panose="020B0604020202020204" pitchFamily="34" charset="0"/>
                <a:ea typeface="Calibri" panose="020F0502020204030204" pitchFamily="34" charset="0"/>
                <a:cs typeface="Times New Roman" panose="02020603050405020304" pitchFamily="18" charset="0"/>
              </a:rPr>
              <a:t> : </a:t>
            </a:r>
            <a:r>
              <a:rPr lang="fr-FR" sz="1600" dirty="0">
                <a:latin typeface="Arial" panose="020B0604020202020204" pitchFamily="34" charset="0"/>
                <a:ea typeface="Calibri" panose="020F0502020204030204" pitchFamily="34" charset="0"/>
                <a:cs typeface="Times New Roman" panose="02020603050405020304" pitchFamily="18" charset="0"/>
              </a:rPr>
              <a:t>Parvenir à une reprise durable et inclusive après la pandémie de Covid-19.</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0" lvl="0" indent="0">
              <a:buNone/>
            </a:pPr>
            <a:r>
              <a:rPr lang="fr-FR" sz="1600" dirty="0">
                <a:latin typeface="Calibri" panose="020F0502020204030204" pitchFamily="34" charset="0"/>
                <a:ea typeface="Calibri" panose="020F0502020204030204" pitchFamily="34" charset="0"/>
                <a:cs typeface="Times New Roman" panose="02020603050405020304" pitchFamily="18" charset="0"/>
              </a:rPr>
              <a:t>	</a:t>
            </a:r>
            <a:r>
              <a:rPr lang="fr-FR" sz="1600" dirty="0">
                <a:solidFill>
                  <a:srgbClr val="002060"/>
                </a:solidFill>
                <a:latin typeface="Arial" panose="020B0604020202020204" pitchFamily="34" charset="0"/>
                <a:ea typeface="Calibri" panose="020F0502020204030204" pitchFamily="34" charset="0"/>
                <a:cs typeface="Times New Roman" panose="02020603050405020304" pitchFamily="18" charset="0"/>
              </a:rPr>
              <a:t>le Jeudi 12 mai 2022,</a:t>
            </a:r>
            <a:r>
              <a:rPr lang="fr-FR" sz="1600" b="1" dirty="0">
                <a:solidFill>
                  <a:srgbClr val="002060"/>
                </a:solidFill>
                <a:latin typeface="Arial" panose="020B0604020202020204" pitchFamily="34" charset="0"/>
                <a:ea typeface="Calibri" panose="020F0502020204030204" pitchFamily="34" charset="0"/>
                <a:cs typeface="Times New Roman" panose="02020603050405020304" pitchFamily="18" charset="0"/>
              </a:rPr>
              <a:t> 3</a:t>
            </a:r>
            <a:r>
              <a:rPr lang="fr-FR" sz="1600" b="1" baseline="30000" dirty="0">
                <a:solidFill>
                  <a:srgbClr val="002060"/>
                </a:solidFill>
                <a:latin typeface="Arial" panose="020B0604020202020204" pitchFamily="34" charset="0"/>
                <a:ea typeface="Calibri" panose="020F0502020204030204" pitchFamily="34" charset="0"/>
                <a:cs typeface="Times New Roman" panose="02020603050405020304" pitchFamily="18" charset="0"/>
              </a:rPr>
              <a:t>ème</a:t>
            </a:r>
            <a:r>
              <a:rPr lang="fr-FR" sz="1600" b="1" dirty="0">
                <a:solidFill>
                  <a:srgbClr val="002060"/>
                </a:solidFill>
                <a:latin typeface="Arial" panose="020B0604020202020204" pitchFamily="34" charset="0"/>
                <a:ea typeface="Calibri" panose="020F0502020204030204" pitchFamily="34" charset="0"/>
                <a:cs typeface="Times New Roman" panose="02020603050405020304" pitchFamily="18" charset="0"/>
              </a:rPr>
              <a:t> Consultation</a:t>
            </a:r>
            <a:r>
              <a:rPr lang="fr-FR" sz="1600" dirty="0">
                <a:solidFill>
                  <a:srgbClr val="002060"/>
                </a:solidFill>
                <a:latin typeface="Arial" panose="020B0604020202020204" pitchFamily="34" charset="0"/>
                <a:ea typeface="Calibri" panose="020F0502020204030204" pitchFamily="34" charset="0"/>
                <a:cs typeface="Times New Roman" panose="02020603050405020304" pitchFamily="18" charset="0"/>
              </a:rPr>
              <a:t> : </a:t>
            </a:r>
            <a:r>
              <a:rPr lang="fr-FR" sz="1600" dirty="0">
                <a:latin typeface="Arial" panose="020B0604020202020204" pitchFamily="34" charset="0"/>
                <a:ea typeface="Calibri" panose="020F0502020204030204" pitchFamily="34" charset="0"/>
                <a:cs typeface="Times New Roman" panose="02020603050405020304" pitchFamily="18" charset="0"/>
              </a:rPr>
              <a:t>Accueillir la mise en œuvre de la dimension environnementale dans le contexte de la décennie d’action et de la réalisation pour le développement durable.</a:t>
            </a:r>
            <a:endParaRPr lang="fr-FR" sz="1600" dirty="0">
              <a:latin typeface="Arial" panose="020B0604020202020204" pitchFamily="34" charset="0"/>
              <a:cs typeface="Arial" panose="020B0604020202020204" pitchFamily="34" charset="0"/>
            </a:endParaRPr>
          </a:p>
          <a:p>
            <a:pPr marL="0" indent="0">
              <a:buNone/>
            </a:pPr>
            <a:endParaRPr lang="fr-FR" sz="1100" b="1" u="sng" dirty="0">
              <a:latin typeface="Arial" panose="020B0604020202020204" pitchFamily="34" charset="0"/>
              <a:cs typeface="Arial" panose="020B0604020202020204" pitchFamily="34" charset="0"/>
            </a:endParaRPr>
          </a:p>
          <a:p>
            <a:pPr marL="0" indent="0">
              <a:buNone/>
            </a:pPr>
            <a:endParaRPr lang="fr-FR" sz="1100" dirty="0"/>
          </a:p>
          <a:p>
            <a:pPr marL="0" indent="0">
              <a:buNone/>
            </a:pPr>
            <a:endParaRPr lang="fr-FR" sz="1100" dirty="0"/>
          </a:p>
        </p:txBody>
      </p:sp>
    </p:spTree>
    <p:extLst>
      <p:ext uri="{BB962C8B-B14F-4D97-AF65-F5344CB8AC3E}">
        <p14:creationId xmlns:p14="http://schemas.microsoft.com/office/powerpoint/2010/main" val="1971434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6161573" cy="6858000"/>
          </a:xfrm>
        </p:spPr>
        <p:txBody>
          <a:bodyPr>
            <a:normAutofit fontScale="32500" lnSpcReduction="20000"/>
          </a:bodyPr>
          <a:lstStyle/>
          <a:p>
            <a:pPr marL="0" indent="0">
              <a:buNone/>
            </a:pPr>
            <a:endParaRPr lang="fr-FR" dirty="0"/>
          </a:p>
          <a:p>
            <a:pPr marL="0" lvl="0" indent="0">
              <a:buNone/>
            </a:pPr>
            <a:r>
              <a:rPr lang="fr-FR" sz="4500" b="1" u="sng" dirty="0">
                <a:solidFill>
                  <a:srgbClr val="0070C0"/>
                </a:solidFill>
                <a:latin typeface="Arial" panose="020B0604020202020204" pitchFamily="34" charset="0"/>
                <a:cs typeface="Arial" panose="020B0604020202020204" pitchFamily="34" charset="0"/>
              </a:rPr>
              <a:t>Objectif Stratégique:</a:t>
            </a:r>
          </a:p>
          <a:p>
            <a:pPr lvl="0" algn="just"/>
            <a:r>
              <a:rPr lang="fr-FR" sz="4900" b="1" dirty="0">
                <a:solidFill>
                  <a:prstClr val="black"/>
                </a:solidFill>
                <a:latin typeface="Arial" panose="020B0604020202020204" pitchFamily="34" charset="0"/>
                <a:cs typeface="Arial" panose="020B0604020202020204" pitchFamily="34" charset="0"/>
              </a:rPr>
              <a:t>Stimuler un débat inclusif et ascendant sur les thèmes de Stockholm+50 pertinents pour le Contexte du Cameroun;</a:t>
            </a:r>
          </a:p>
          <a:p>
            <a:pPr marL="0" lvl="0" indent="0" algn="just">
              <a:buNone/>
            </a:pPr>
            <a:r>
              <a:rPr lang="fr-FR" sz="4900" b="1" dirty="0">
                <a:solidFill>
                  <a:prstClr val="black"/>
                </a:solidFill>
                <a:latin typeface="Arial" panose="020B0604020202020204" pitchFamily="34" charset="0"/>
                <a:cs typeface="Arial" panose="020B0604020202020204" pitchFamily="34" charset="0"/>
              </a:rPr>
              <a:t>A travers appui du PNUD</a:t>
            </a:r>
          </a:p>
          <a:p>
            <a:pPr lvl="0" algn="just"/>
            <a:r>
              <a:rPr lang="fr-FR" sz="4900" b="1" dirty="0">
                <a:solidFill>
                  <a:srgbClr val="C00000"/>
                </a:solidFill>
                <a:latin typeface="Arial" panose="020B0604020202020204" pitchFamily="34" charset="0"/>
                <a:cs typeface="Arial" panose="020B0604020202020204" pitchFamily="34" charset="0"/>
              </a:rPr>
              <a:t>Faciliter un processus de consultation qui s'appuie sur les expériences et les idées des gens pour "Une planète saine pour la prospérité de tous"</a:t>
            </a:r>
          </a:p>
          <a:p>
            <a:pPr marL="0" indent="0" algn="just">
              <a:buNone/>
            </a:pPr>
            <a:endParaRPr lang="fr-FR" sz="4300" dirty="0">
              <a:latin typeface="Arial" panose="020B0604020202020204" pitchFamily="34" charset="0"/>
              <a:cs typeface="Arial" panose="020B0604020202020204" pitchFamily="34" charset="0"/>
            </a:endParaRPr>
          </a:p>
          <a:p>
            <a:pPr algn="just">
              <a:lnSpc>
                <a:spcPct val="107000"/>
              </a:lnSpc>
              <a:spcAft>
                <a:spcPts val="800"/>
              </a:spcAft>
            </a:pPr>
            <a:r>
              <a:rPr lang="fr-FR" sz="4900" b="1" dirty="0">
                <a:solidFill>
                  <a:srgbClr val="7030A0"/>
                </a:solidFill>
                <a:latin typeface="Arial" panose="020B0604020202020204" pitchFamily="34" charset="0"/>
                <a:ea typeface="Calibri" panose="020F0502020204030204" pitchFamily="34" charset="0"/>
                <a:cs typeface="Arial" panose="020B0604020202020204" pitchFamily="34" charset="0"/>
              </a:rPr>
              <a:t>Construire une vision mondiale partagée sur la façon de parvenir à une planète saine et à la prospérité pour tous tout en accélérant les progrès sur les objectifs de développement durable ;</a:t>
            </a:r>
          </a:p>
          <a:p>
            <a:pPr algn="just">
              <a:lnSpc>
                <a:spcPct val="107000"/>
              </a:lnSpc>
              <a:spcAft>
                <a:spcPts val="800"/>
              </a:spcAft>
            </a:pPr>
            <a:r>
              <a:rPr lang="fr-FR" sz="4900" dirty="0">
                <a:latin typeface="Arial" panose="020B0604020202020204" pitchFamily="34" charset="0"/>
                <a:ea typeface="Calibri" panose="020F0502020204030204" pitchFamily="34" charset="0"/>
                <a:cs typeface="Arial" panose="020B0604020202020204" pitchFamily="34" charset="0"/>
              </a:rPr>
              <a:t>Proposer des recommandations claires aux gouvernements, à la société civile et au secteur privé sur les actions prioritaires susceptibles de faire progresser les politiques nationales et sectorielles en matière de pollution, de changement climatique, etc. et de tirer parti des solutions fondées sur la nature ; </a:t>
            </a:r>
          </a:p>
          <a:p>
            <a:pPr algn="just">
              <a:lnSpc>
                <a:spcPct val="107000"/>
              </a:lnSpc>
              <a:spcAft>
                <a:spcPts val="800"/>
              </a:spcAft>
            </a:pPr>
            <a:r>
              <a:rPr lang="fr-FR" sz="4900" b="1" dirty="0">
                <a:solidFill>
                  <a:srgbClr val="0070C0"/>
                </a:solidFill>
                <a:latin typeface="Arial" panose="020B0604020202020204" pitchFamily="34" charset="0"/>
                <a:ea typeface="Calibri" panose="020F0502020204030204" pitchFamily="34" charset="0"/>
                <a:cs typeface="Arial" panose="020B0604020202020204" pitchFamily="34" charset="0"/>
              </a:rPr>
              <a:t>Veiller à ce que les voix des pauvres, des jeunes, des femmes, des groupes autochtones, des communautés locales et des autres groupes marginalisés soient prises en compte ; </a:t>
            </a:r>
          </a:p>
          <a:p>
            <a:pPr algn="just">
              <a:lnSpc>
                <a:spcPct val="107000"/>
              </a:lnSpc>
              <a:spcAft>
                <a:spcPts val="800"/>
              </a:spcAft>
            </a:pPr>
            <a:r>
              <a:rPr lang="fr-FR" sz="4900" b="1" dirty="0">
                <a:latin typeface="Arial" panose="020B0604020202020204" pitchFamily="34" charset="0"/>
                <a:ea typeface="Calibri" panose="020F0502020204030204" pitchFamily="34" charset="0"/>
                <a:cs typeface="Arial" panose="020B0604020202020204" pitchFamily="34" charset="0"/>
              </a:rPr>
              <a:t>Mener des débats nationaux qui prennent en compte les points de vue de toutes les parties prenantes.</a:t>
            </a:r>
          </a:p>
          <a:p>
            <a:pPr algn="just">
              <a:lnSpc>
                <a:spcPct val="107000"/>
              </a:lnSpc>
              <a:spcAft>
                <a:spcPts val="800"/>
              </a:spcAft>
            </a:pPr>
            <a:endParaRPr lang="fr-FR" sz="4900" b="1" dirty="0">
              <a:solidFill>
                <a:srgbClr val="0070C0"/>
              </a:solidFill>
              <a:latin typeface="Arial" panose="020B0604020202020204" pitchFamily="34" charset="0"/>
              <a:ea typeface="Calibri" panose="020F0502020204030204" pitchFamily="34" charset="0"/>
              <a:cs typeface="Arial" panose="020B0604020202020204" pitchFamily="34" charset="0"/>
            </a:endParaRPr>
          </a:p>
        </p:txBody>
      </p:sp>
      <p:pic>
        <p:nvPicPr>
          <p:cNvPr id="8" name="Image 7">
            <a:extLst>
              <a:ext uri="{FF2B5EF4-FFF2-40B4-BE49-F238E27FC236}">
                <a16:creationId xmlns:a16="http://schemas.microsoft.com/office/drawing/2014/main" id="{95F40D56-5BE2-43AB-BD0E-69603672716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61573" y="1119041"/>
            <a:ext cx="6030427" cy="4522310"/>
          </a:xfrm>
          <a:prstGeom prst="rect">
            <a:avLst/>
          </a:prstGeom>
          <a:noFill/>
          <a:ln>
            <a:noFill/>
          </a:ln>
        </p:spPr>
      </p:pic>
    </p:spTree>
    <p:extLst>
      <p:ext uri="{BB962C8B-B14F-4D97-AF65-F5344CB8AC3E}">
        <p14:creationId xmlns:p14="http://schemas.microsoft.com/office/powerpoint/2010/main" val="2449040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Espace réservé du contenu 11"/>
          <p:cNvGraphicFramePr>
            <a:graphicFrameLocks noGrp="1"/>
          </p:cNvGraphicFramePr>
          <p:nvPr>
            <p:ph idx="1"/>
            <p:extLst>
              <p:ext uri="{D42A27DB-BD31-4B8C-83A1-F6EECF244321}">
                <p14:modId xmlns:p14="http://schemas.microsoft.com/office/powerpoint/2010/main" val="691483103"/>
              </p:ext>
            </p:extLst>
          </p:nvPr>
        </p:nvGraphicFramePr>
        <p:xfrm>
          <a:off x="0" y="263202"/>
          <a:ext cx="11987784" cy="5488780"/>
        </p:xfrm>
        <a:graphic>
          <a:graphicData uri="http://schemas.openxmlformats.org/drawingml/2006/table">
            <a:tbl>
              <a:tblPr firstRow="1" bandRow="1"/>
              <a:tblGrid>
                <a:gridCol w="7463594">
                  <a:extLst>
                    <a:ext uri="{9D8B030D-6E8A-4147-A177-3AD203B41FA5}">
                      <a16:colId xmlns:a16="http://schemas.microsoft.com/office/drawing/2014/main" val="20000"/>
                    </a:ext>
                  </a:extLst>
                </a:gridCol>
                <a:gridCol w="4524190">
                  <a:extLst>
                    <a:ext uri="{9D8B030D-6E8A-4147-A177-3AD203B41FA5}">
                      <a16:colId xmlns:a16="http://schemas.microsoft.com/office/drawing/2014/main" val="20001"/>
                    </a:ext>
                  </a:extLst>
                </a:gridCol>
              </a:tblGrid>
              <a:tr h="748240">
                <a:tc>
                  <a:txBody>
                    <a:bodyPr/>
                    <a:lstStyle/>
                    <a:p>
                      <a:pPr algn="ctr">
                        <a:lnSpc>
                          <a:spcPct val="107000"/>
                        </a:lnSpc>
                        <a:spcAft>
                          <a:spcPts val="0"/>
                        </a:spcAft>
                      </a:pPr>
                      <a:r>
                        <a:rPr lang="fr-FR" sz="1800" b="1" kern="12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DIFFÉRENTES CATÉGORIES D’ACTEURS AYANT PRIS ACTIVEMENT PAR AUX CONSULTATIONS NATIONALES</a:t>
                      </a:r>
                      <a:endParaRPr lang="fr-F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B9BD5"/>
                    </a:solidFill>
                  </a:tcPr>
                </a:tc>
                <a:tc>
                  <a:txBody>
                    <a:bodyPr/>
                    <a:lstStyle/>
                    <a:p>
                      <a:pPr algn="ctr">
                        <a:lnSpc>
                          <a:spcPct val="107000"/>
                        </a:lnSpc>
                        <a:spcAft>
                          <a:spcPts val="0"/>
                        </a:spcAft>
                      </a:pPr>
                      <a:r>
                        <a:rPr lang="fr-FR" sz="1800" b="1" kern="12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NOMBRE DE RESPONSABLES CONVIÉS</a:t>
                      </a:r>
                      <a:endParaRPr lang="fr-F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B9BD5"/>
                    </a:solidFill>
                  </a:tcPr>
                </a:tc>
                <a:extLst>
                  <a:ext uri="{0D108BD9-81ED-4DB2-BD59-A6C34878D82A}">
                    <a16:rowId xmlns:a16="http://schemas.microsoft.com/office/drawing/2014/main" val="10000"/>
                  </a:ext>
                </a:extLst>
              </a:tr>
              <a:tr h="396632">
                <a:tc>
                  <a:txBody>
                    <a:bodyPr/>
                    <a:lstStyle/>
                    <a:p>
                      <a:pPr>
                        <a:lnSpc>
                          <a:spcPct val="107000"/>
                        </a:lnSpc>
                        <a:spcAft>
                          <a:spcPts val="0"/>
                        </a:spcAft>
                      </a:pPr>
                      <a:r>
                        <a:rPr lang="fr-FR" sz="14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SECTEUR PUBLIC /Gouvernement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a:lnSpc>
                          <a:spcPct val="107000"/>
                        </a:lnSpc>
                        <a:spcAft>
                          <a:spcPts val="0"/>
                        </a:spcAft>
                      </a:pPr>
                      <a:r>
                        <a:rPr lang="fr-FR" sz="14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56</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extLst>
                  <a:ext uri="{0D108BD9-81ED-4DB2-BD59-A6C34878D82A}">
                    <a16:rowId xmlns:a16="http://schemas.microsoft.com/office/drawing/2014/main" val="10001"/>
                  </a:ext>
                </a:extLst>
              </a:tr>
              <a:tr h="352620">
                <a:tc>
                  <a:txBody>
                    <a:bodyPr/>
                    <a:lstStyle/>
                    <a:p>
                      <a:pPr>
                        <a:lnSpc>
                          <a:spcPct val="107000"/>
                        </a:lnSpc>
                        <a:spcAft>
                          <a:spcPts val="0"/>
                        </a:spcAft>
                      </a:pPr>
                      <a:r>
                        <a:rPr lang="fr-FR" sz="14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SOCIETES CIVILES ET ASSOCIATIONS </a:t>
                      </a:r>
                      <a:endParaRPr lang="fr-FR"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c>
                  <a:txBody>
                    <a:bodyPr/>
                    <a:lstStyle/>
                    <a:p>
                      <a:pPr algn="ctr">
                        <a:lnSpc>
                          <a:spcPct val="107000"/>
                        </a:lnSpc>
                        <a:spcAft>
                          <a:spcPts val="0"/>
                        </a:spcAft>
                      </a:pPr>
                      <a:r>
                        <a:rPr lang="fr-FR" sz="14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13</a:t>
                      </a:r>
                      <a:endParaRPr lang="fr-FR"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extLst>
                  <a:ext uri="{0D108BD9-81ED-4DB2-BD59-A6C34878D82A}">
                    <a16:rowId xmlns:a16="http://schemas.microsoft.com/office/drawing/2014/main" val="10002"/>
                  </a:ext>
                </a:extLst>
              </a:tr>
              <a:tr h="509624">
                <a:tc>
                  <a:txBody>
                    <a:bodyPr/>
                    <a:lstStyle/>
                    <a:p>
                      <a:pPr>
                        <a:lnSpc>
                          <a:spcPct val="107000"/>
                        </a:lnSpc>
                        <a:spcAft>
                          <a:spcPts val="0"/>
                        </a:spcAft>
                      </a:pPr>
                      <a:r>
                        <a:rPr lang="fr-FR" sz="14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AUTRES ORGANISATIONS SOUS REGIONALES ET INTERNATIONALES </a:t>
                      </a:r>
                      <a:endParaRPr lang="fr-FR"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a:lnSpc>
                          <a:spcPct val="107000"/>
                        </a:lnSpc>
                        <a:spcAft>
                          <a:spcPts val="0"/>
                        </a:spcAft>
                      </a:pPr>
                      <a:r>
                        <a:rPr lang="fr-FR" sz="14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11</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extLst>
                  <a:ext uri="{0D108BD9-81ED-4DB2-BD59-A6C34878D82A}">
                    <a16:rowId xmlns:a16="http://schemas.microsoft.com/office/drawing/2014/main" val="10003"/>
                  </a:ext>
                </a:extLst>
              </a:tr>
              <a:tr h="352620">
                <a:tc>
                  <a:txBody>
                    <a:bodyPr/>
                    <a:lstStyle/>
                    <a:p>
                      <a:pPr>
                        <a:lnSpc>
                          <a:spcPct val="107000"/>
                        </a:lnSpc>
                        <a:spcAft>
                          <a:spcPts val="0"/>
                        </a:spcAft>
                      </a:pPr>
                      <a:r>
                        <a:rPr lang="fr-FR" sz="14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PEUPLES AUTOCHTONES </a:t>
                      </a:r>
                      <a:endParaRPr lang="fr-FR"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c>
                  <a:txBody>
                    <a:bodyPr/>
                    <a:lstStyle/>
                    <a:p>
                      <a:pPr algn="ctr">
                        <a:lnSpc>
                          <a:spcPct val="107000"/>
                        </a:lnSpc>
                        <a:spcAft>
                          <a:spcPts val="0"/>
                        </a:spcAft>
                      </a:pPr>
                      <a:r>
                        <a:rPr lang="fr-FR" sz="14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07</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extLst>
                  <a:ext uri="{0D108BD9-81ED-4DB2-BD59-A6C34878D82A}">
                    <a16:rowId xmlns:a16="http://schemas.microsoft.com/office/drawing/2014/main" val="10004"/>
                  </a:ext>
                </a:extLst>
              </a:tr>
              <a:tr h="396632">
                <a:tc>
                  <a:txBody>
                    <a:bodyPr/>
                    <a:lstStyle/>
                    <a:p>
                      <a:pPr>
                        <a:lnSpc>
                          <a:spcPct val="107000"/>
                        </a:lnSpc>
                        <a:spcAft>
                          <a:spcPts val="0"/>
                        </a:spcAft>
                      </a:pPr>
                      <a:r>
                        <a:rPr lang="fr-FR" sz="1400" dirty="0">
                          <a:effectLst/>
                          <a:latin typeface="Arial" panose="020B0604020202020204" pitchFamily="34" charset="0"/>
                          <a:ea typeface="Times New Roman" panose="02020603050405020304" pitchFamily="18" charset="0"/>
                          <a:cs typeface="Times New Roman" panose="02020603050405020304" pitchFamily="18" charset="0"/>
                        </a:rPr>
                        <a:t>ASSOCIATIONS ET GROUPES DE FEMMES</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a:lnSpc>
                          <a:spcPct val="107000"/>
                        </a:lnSpc>
                        <a:spcAft>
                          <a:spcPts val="0"/>
                        </a:spcAft>
                      </a:pPr>
                      <a:r>
                        <a:rPr lang="fr-FR" sz="1400" dirty="0">
                          <a:effectLst/>
                          <a:latin typeface="Arial" panose="020B0604020202020204" pitchFamily="34" charset="0"/>
                          <a:ea typeface="Times New Roman" panose="02020603050405020304" pitchFamily="18" charset="0"/>
                          <a:cs typeface="Times New Roman" panose="02020603050405020304" pitchFamily="18" charset="0"/>
                        </a:rPr>
                        <a:t>05</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extLst>
                  <a:ext uri="{0D108BD9-81ED-4DB2-BD59-A6C34878D82A}">
                    <a16:rowId xmlns:a16="http://schemas.microsoft.com/office/drawing/2014/main" val="10005"/>
                  </a:ext>
                </a:extLst>
              </a:tr>
              <a:tr h="396632">
                <a:tc>
                  <a:txBody>
                    <a:bodyPr/>
                    <a:lstStyle/>
                    <a:p>
                      <a:pPr>
                        <a:lnSpc>
                          <a:spcPct val="107000"/>
                        </a:lnSpc>
                        <a:spcAft>
                          <a:spcPts val="0"/>
                        </a:spcAft>
                      </a:pPr>
                      <a:r>
                        <a:rPr lang="fr-FR" sz="1400">
                          <a:effectLst/>
                          <a:latin typeface="Arial" panose="020B0604020202020204" pitchFamily="34" charset="0"/>
                          <a:ea typeface="Times New Roman" panose="02020603050405020304" pitchFamily="18" charset="0"/>
                          <a:cs typeface="Times New Roman" panose="02020603050405020304" pitchFamily="18" charset="0"/>
                        </a:rPr>
                        <a:t>ASSOCIATIONS DES JEUNES</a:t>
                      </a:r>
                      <a:endParaRPr lang="fr-FR"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a:lnSpc>
                          <a:spcPct val="107000"/>
                        </a:lnSpc>
                        <a:spcAft>
                          <a:spcPts val="0"/>
                        </a:spcAft>
                      </a:pPr>
                      <a:r>
                        <a:rPr lang="fr-FR" sz="1400">
                          <a:effectLst/>
                          <a:latin typeface="Arial" panose="020B0604020202020204" pitchFamily="34" charset="0"/>
                          <a:ea typeface="Times New Roman" panose="02020603050405020304" pitchFamily="18" charset="0"/>
                          <a:cs typeface="Times New Roman" panose="02020603050405020304" pitchFamily="18" charset="0"/>
                        </a:rPr>
                        <a:t>05</a:t>
                      </a:r>
                      <a:endParaRPr lang="fr-FR"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extLst>
                  <a:ext uri="{0D108BD9-81ED-4DB2-BD59-A6C34878D82A}">
                    <a16:rowId xmlns:a16="http://schemas.microsoft.com/office/drawing/2014/main" val="10006"/>
                  </a:ext>
                </a:extLst>
              </a:tr>
              <a:tr h="396632">
                <a:tc>
                  <a:txBody>
                    <a:bodyPr/>
                    <a:lstStyle/>
                    <a:p>
                      <a:pPr>
                        <a:lnSpc>
                          <a:spcPct val="107000"/>
                        </a:lnSpc>
                        <a:spcAft>
                          <a:spcPts val="0"/>
                        </a:spcAft>
                      </a:pPr>
                      <a:r>
                        <a:rPr lang="en-US" sz="1400">
                          <a:effectLst/>
                          <a:latin typeface="Arial" panose="020B0604020202020204" pitchFamily="34" charset="0"/>
                          <a:ea typeface="Times New Roman" panose="02020603050405020304" pitchFamily="18" charset="0"/>
                          <a:cs typeface="Times New Roman" panose="02020603050405020304" pitchFamily="18" charset="0"/>
                        </a:rPr>
                        <a:t>AUTORITES TRADITIONNELLES</a:t>
                      </a:r>
                      <a:endParaRPr lang="fr-FR"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a:lnSpc>
                          <a:spcPct val="107000"/>
                        </a:lnSpc>
                        <a:spcAft>
                          <a:spcPts val="0"/>
                        </a:spcAft>
                      </a:pPr>
                      <a:r>
                        <a:rPr lang="fr-FR" sz="1400">
                          <a:effectLst/>
                          <a:latin typeface="Arial" panose="020B0604020202020204" pitchFamily="34" charset="0"/>
                          <a:ea typeface="Times New Roman" panose="02020603050405020304" pitchFamily="18" charset="0"/>
                          <a:cs typeface="Times New Roman" panose="02020603050405020304" pitchFamily="18" charset="0"/>
                        </a:rPr>
                        <a:t>01</a:t>
                      </a:r>
                      <a:endParaRPr lang="fr-FR"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extLst>
                  <a:ext uri="{0D108BD9-81ED-4DB2-BD59-A6C34878D82A}">
                    <a16:rowId xmlns:a16="http://schemas.microsoft.com/office/drawing/2014/main" val="10007"/>
                  </a:ext>
                </a:extLst>
              </a:tr>
              <a:tr h="396632">
                <a:tc>
                  <a:txBody>
                    <a:bodyPr/>
                    <a:lstStyle/>
                    <a:p>
                      <a:pPr>
                        <a:lnSpc>
                          <a:spcPct val="107000"/>
                        </a:lnSpc>
                        <a:spcAft>
                          <a:spcPts val="0"/>
                        </a:spcAft>
                      </a:pPr>
                      <a:r>
                        <a:rPr lang="fr-FR" sz="1400" dirty="0">
                          <a:effectLst/>
                          <a:latin typeface="Arial" panose="020B0604020202020204" pitchFamily="34" charset="0"/>
                          <a:ea typeface="Times New Roman" panose="02020603050405020304" pitchFamily="18" charset="0"/>
                          <a:cs typeface="Times New Roman" panose="02020603050405020304" pitchFamily="18" charset="0"/>
                        </a:rPr>
                        <a:t>PERSONNES VIVANTS AVEC UN HANDICAP</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c>
                  <a:txBody>
                    <a:bodyPr/>
                    <a:lstStyle/>
                    <a:p>
                      <a:pPr algn="ctr">
                        <a:lnSpc>
                          <a:spcPct val="107000"/>
                        </a:lnSpc>
                        <a:spcAft>
                          <a:spcPts val="0"/>
                        </a:spcAft>
                      </a:pPr>
                      <a:r>
                        <a:rPr lang="fr-FR" sz="1400">
                          <a:effectLst/>
                          <a:latin typeface="Arial" panose="020B0604020202020204" pitchFamily="34" charset="0"/>
                          <a:ea typeface="Times New Roman" panose="02020603050405020304" pitchFamily="18" charset="0"/>
                          <a:cs typeface="Times New Roman" panose="02020603050405020304" pitchFamily="18" charset="0"/>
                        </a:rPr>
                        <a:t>07</a:t>
                      </a:r>
                      <a:endParaRPr lang="fr-FR"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extLst>
                  <a:ext uri="{0D108BD9-81ED-4DB2-BD59-A6C34878D82A}">
                    <a16:rowId xmlns:a16="http://schemas.microsoft.com/office/drawing/2014/main" val="10008"/>
                  </a:ext>
                </a:extLst>
              </a:tr>
              <a:tr h="352620">
                <a:tc>
                  <a:txBody>
                    <a:bodyPr/>
                    <a:lstStyle/>
                    <a:p>
                      <a:pPr>
                        <a:lnSpc>
                          <a:spcPct val="107000"/>
                        </a:lnSpc>
                        <a:spcAft>
                          <a:spcPts val="0"/>
                        </a:spcAft>
                      </a:pPr>
                      <a:r>
                        <a:rPr lang="fr-FR" sz="1400" dirty="0">
                          <a:effectLst/>
                          <a:latin typeface="Arial" panose="020B0604020202020204" pitchFamily="34" charset="0"/>
                          <a:ea typeface="Times New Roman" panose="02020603050405020304" pitchFamily="18" charset="0"/>
                          <a:cs typeface="Times New Roman" panose="02020603050405020304" pitchFamily="18" charset="0"/>
                        </a:rPr>
                        <a:t>GROUPES RELIGIEUX</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c>
                  <a:txBody>
                    <a:bodyPr/>
                    <a:lstStyle/>
                    <a:p>
                      <a:pPr algn="ctr">
                        <a:lnSpc>
                          <a:spcPct val="107000"/>
                        </a:lnSpc>
                        <a:spcAft>
                          <a:spcPts val="0"/>
                        </a:spcAft>
                      </a:pPr>
                      <a:r>
                        <a:rPr lang="fr-FR" sz="1400">
                          <a:effectLst/>
                          <a:latin typeface="Arial" panose="020B0604020202020204" pitchFamily="34" charset="0"/>
                          <a:ea typeface="Times New Roman" panose="02020603050405020304" pitchFamily="18" charset="0"/>
                          <a:cs typeface="Times New Roman" panose="02020603050405020304" pitchFamily="18" charset="0"/>
                        </a:rPr>
                        <a:t>07</a:t>
                      </a:r>
                      <a:endParaRPr lang="fr-FR"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extLst>
                  <a:ext uri="{0D108BD9-81ED-4DB2-BD59-A6C34878D82A}">
                    <a16:rowId xmlns:a16="http://schemas.microsoft.com/office/drawing/2014/main" val="10009"/>
                  </a:ext>
                </a:extLst>
              </a:tr>
              <a:tr h="396632">
                <a:tc>
                  <a:txBody>
                    <a:bodyPr/>
                    <a:lstStyle/>
                    <a:p>
                      <a:pPr>
                        <a:lnSpc>
                          <a:spcPct val="107000"/>
                        </a:lnSpc>
                        <a:spcAft>
                          <a:spcPts val="0"/>
                        </a:spcAft>
                      </a:pPr>
                      <a:r>
                        <a:rPr lang="fr-FR" sz="1400">
                          <a:effectLst/>
                          <a:latin typeface="Arial" panose="020B0604020202020204" pitchFamily="34" charset="0"/>
                          <a:ea typeface="Times New Roman" panose="02020603050405020304" pitchFamily="18" charset="0"/>
                          <a:cs typeface="Times New Roman" panose="02020603050405020304" pitchFamily="18" charset="0"/>
                        </a:rPr>
                        <a:t>SECTEURS PRIVES</a:t>
                      </a:r>
                      <a:endParaRPr lang="fr-FR"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a:lnSpc>
                          <a:spcPct val="107000"/>
                        </a:lnSpc>
                        <a:spcAft>
                          <a:spcPts val="0"/>
                        </a:spcAft>
                      </a:pPr>
                      <a:r>
                        <a:rPr lang="fr-FR" sz="1400">
                          <a:effectLst/>
                          <a:latin typeface="Arial" panose="020B0604020202020204" pitchFamily="34" charset="0"/>
                          <a:ea typeface="Times New Roman" panose="02020603050405020304" pitchFamily="18" charset="0"/>
                          <a:cs typeface="Times New Roman" panose="02020603050405020304" pitchFamily="18" charset="0"/>
                        </a:rPr>
                        <a:t>07</a:t>
                      </a:r>
                      <a:endParaRPr lang="fr-FR"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extLst>
                  <a:ext uri="{0D108BD9-81ED-4DB2-BD59-A6C34878D82A}">
                    <a16:rowId xmlns:a16="http://schemas.microsoft.com/office/drawing/2014/main" val="10010"/>
                  </a:ext>
                </a:extLst>
              </a:tr>
              <a:tr h="396632">
                <a:tc>
                  <a:txBody>
                    <a:bodyPr/>
                    <a:lstStyle/>
                    <a:p>
                      <a:pPr>
                        <a:lnSpc>
                          <a:spcPct val="107000"/>
                        </a:lnSpc>
                        <a:spcAft>
                          <a:spcPts val="0"/>
                        </a:spcAft>
                      </a:pPr>
                      <a:r>
                        <a:rPr lang="fr-FR" sz="1400" dirty="0">
                          <a:effectLst/>
                          <a:latin typeface="Arial" panose="020B0604020202020204" pitchFamily="34" charset="0"/>
                          <a:ea typeface="Times New Roman" panose="02020603050405020304" pitchFamily="18" charset="0"/>
                          <a:cs typeface="Times New Roman" panose="02020603050405020304" pitchFamily="18" charset="0"/>
                        </a:rPr>
                        <a:t>EQUIPE PNUD</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a:lnSpc>
                          <a:spcPct val="107000"/>
                        </a:lnSpc>
                        <a:spcAft>
                          <a:spcPts val="0"/>
                        </a:spcAft>
                      </a:pPr>
                      <a:r>
                        <a:rPr lang="fr-FR" sz="1400">
                          <a:effectLst/>
                          <a:latin typeface="Arial" panose="020B0604020202020204" pitchFamily="34" charset="0"/>
                          <a:ea typeface="Times New Roman" panose="02020603050405020304" pitchFamily="18" charset="0"/>
                          <a:cs typeface="Times New Roman" panose="02020603050405020304" pitchFamily="18" charset="0"/>
                        </a:rPr>
                        <a:t>05</a:t>
                      </a:r>
                      <a:endParaRPr lang="fr-FR"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extLst>
                  <a:ext uri="{0D108BD9-81ED-4DB2-BD59-A6C34878D82A}">
                    <a16:rowId xmlns:a16="http://schemas.microsoft.com/office/drawing/2014/main" val="10011"/>
                  </a:ext>
                </a:extLst>
              </a:tr>
              <a:tr h="396632">
                <a:tc>
                  <a:txBody>
                    <a:bodyPr/>
                    <a:lstStyle/>
                    <a:p>
                      <a:pPr algn="ctr">
                        <a:lnSpc>
                          <a:spcPct val="107000"/>
                        </a:lnSpc>
                        <a:spcAft>
                          <a:spcPts val="0"/>
                        </a:spcAft>
                      </a:pPr>
                      <a:r>
                        <a:rPr lang="fr-FR" sz="1400" b="1" dirty="0">
                          <a:effectLst/>
                          <a:latin typeface="Arial" panose="020B0604020202020204" pitchFamily="34" charset="0"/>
                          <a:ea typeface="Times New Roman" panose="02020603050405020304" pitchFamily="18" charset="0"/>
                          <a:cs typeface="Times New Roman" panose="02020603050405020304" pitchFamily="18" charset="0"/>
                        </a:rPr>
                        <a:t>TOTAL</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a:lnSpc>
                          <a:spcPct val="107000"/>
                        </a:lnSpc>
                        <a:spcAft>
                          <a:spcPts val="0"/>
                        </a:spcAft>
                      </a:pPr>
                      <a:r>
                        <a:rPr lang="fr-FR" sz="1400" b="1" dirty="0">
                          <a:effectLst/>
                          <a:latin typeface="Arial" panose="020B0604020202020204" pitchFamily="34" charset="0"/>
                          <a:ea typeface="Times New Roman" panose="02020603050405020304" pitchFamily="18" charset="0"/>
                          <a:cs typeface="Times New Roman" panose="02020603050405020304" pitchFamily="18" charset="0"/>
                        </a:rPr>
                        <a:t>124</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4139032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576" y="101396"/>
            <a:ext cx="7056202" cy="6497111"/>
          </a:xfrm>
        </p:spPr>
        <p:txBody>
          <a:bodyPr>
            <a:normAutofit fontScale="25000" lnSpcReduction="20000"/>
          </a:bodyPr>
          <a:lstStyle/>
          <a:p>
            <a:pPr marL="0" indent="0">
              <a:buNone/>
            </a:pPr>
            <a:r>
              <a:rPr lang="fr-FR" sz="5600" b="1" u="sng" dirty="0">
                <a:solidFill>
                  <a:srgbClr val="0070C0"/>
                </a:solidFill>
                <a:latin typeface="Arial" panose="020B0604020202020204" pitchFamily="34" charset="0"/>
                <a:cs typeface="Arial" panose="020B0604020202020204" pitchFamily="34" charset="0"/>
              </a:rPr>
              <a:t>Déroulement du Processus au Cameroun</a:t>
            </a:r>
            <a:r>
              <a:rPr lang="fr-FR" b="1" u="sng" dirty="0">
                <a:solidFill>
                  <a:srgbClr val="0070C0"/>
                </a:solidFill>
                <a:latin typeface="Arial" panose="020B0604020202020204" pitchFamily="34" charset="0"/>
                <a:cs typeface="Arial" panose="020B0604020202020204" pitchFamily="34" charset="0"/>
              </a:rPr>
              <a:t>:</a:t>
            </a:r>
          </a:p>
          <a:p>
            <a:pPr marL="0" indent="0" algn="just">
              <a:lnSpc>
                <a:spcPct val="170000"/>
              </a:lnSpc>
              <a:buNone/>
            </a:pPr>
            <a:r>
              <a:rPr lang="fr-FR" sz="6400" b="1" dirty="0">
                <a:solidFill>
                  <a:srgbClr val="002060"/>
                </a:solidFill>
                <a:latin typeface="Arial" panose="020B0604020202020204" pitchFamily="34" charset="0"/>
                <a:cs typeface="Arial" panose="020B0604020202020204" pitchFamily="34" charset="0"/>
              </a:rPr>
              <a:t>24 avril – 08 mai 2022 : </a:t>
            </a:r>
          </a:p>
          <a:p>
            <a:pPr algn="just">
              <a:lnSpc>
                <a:spcPct val="170000"/>
              </a:lnSpc>
            </a:pPr>
            <a:r>
              <a:rPr lang="fr-FR" sz="4400" dirty="0">
                <a:latin typeface="Arial" panose="020B0604020202020204" pitchFamily="34" charset="0"/>
                <a:cs typeface="Arial" panose="020B0604020202020204" pitchFamily="34" charset="0"/>
              </a:rPr>
              <a:t>Préparation des documents de consultations et contacts avec les différents acteurs</a:t>
            </a:r>
          </a:p>
          <a:p>
            <a:pPr algn="just">
              <a:lnSpc>
                <a:spcPct val="170000"/>
              </a:lnSpc>
            </a:pPr>
            <a:r>
              <a:rPr lang="fr-FR" sz="4400" dirty="0">
                <a:latin typeface="Arial" panose="020B0604020202020204" pitchFamily="34" charset="0"/>
                <a:cs typeface="Arial" panose="020B0604020202020204" pitchFamily="34" charset="0"/>
              </a:rPr>
              <a:t>Soumission des questionnaires aux différents points focaux et à certains acteurs.</a:t>
            </a:r>
            <a:endParaRPr lang="fr-FR" sz="3700" dirty="0">
              <a:latin typeface="Arial" panose="020B0604020202020204" pitchFamily="34" charset="0"/>
              <a:cs typeface="Arial" panose="020B0604020202020204" pitchFamily="34" charset="0"/>
            </a:endParaRPr>
          </a:p>
          <a:p>
            <a:pPr marL="0" indent="0" algn="just">
              <a:lnSpc>
                <a:spcPct val="170000"/>
              </a:lnSpc>
              <a:buNone/>
            </a:pPr>
            <a:r>
              <a:rPr lang="fr-FR" sz="6400" b="1" dirty="0">
                <a:solidFill>
                  <a:srgbClr val="002060"/>
                </a:solidFill>
                <a:latin typeface="Arial" panose="020B0604020202020204" pitchFamily="34" charset="0"/>
                <a:cs typeface="Arial" panose="020B0604020202020204" pitchFamily="34" charset="0"/>
              </a:rPr>
              <a:t>09 mai 2022 :</a:t>
            </a:r>
          </a:p>
          <a:p>
            <a:pPr algn="just">
              <a:lnSpc>
                <a:spcPct val="170000"/>
              </a:lnSpc>
            </a:pPr>
            <a:r>
              <a:rPr lang="fr-FR" sz="4400" dirty="0">
                <a:latin typeface="Arial" panose="020B0604020202020204" pitchFamily="34" charset="0"/>
                <a:cs typeface="Arial" panose="020B0604020202020204" pitchFamily="34" charset="0"/>
              </a:rPr>
              <a:t>Lancement officiel des Consultations nationales par le Ministre de l’Environnement, de la Protection de la nature et du Développement Durable (MINEPDED)</a:t>
            </a:r>
          </a:p>
          <a:p>
            <a:pPr marL="0" indent="0" algn="just">
              <a:lnSpc>
                <a:spcPct val="170000"/>
              </a:lnSpc>
              <a:buNone/>
            </a:pPr>
            <a:r>
              <a:rPr lang="fr-FR" sz="6400" b="1" dirty="0">
                <a:solidFill>
                  <a:srgbClr val="002060"/>
                </a:solidFill>
                <a:latin typeface="Arial" panose="020B0604020202020204" pitchFamily="34" charset="0"/>
                <a:cs typeface="Arial" panose="020B0604020202020204" pitchFamily="34" charset="0"/>
              </a:rPr>
              <a:t>09 mai – 12 mai 2022: Tenue des 03 consultations</a:t>
            </a:r>
          </a:p>
          <a:p>
            <a:pPr algn="just">
              <a:lnSpc>
                <a:spcPct val="170000"/>
              </a:lnSpc>
            </a:pPr>
            <a:r>
              <a:rPr lang="fr-FR" sz="4400" dirty="0">
                <a:latin typeface="Arial" panose="020B0604020202020204" pitchFamily="34" charset="0"/>
                <a:cs typeface="Arial" panose="020B0604020202020204" pitchFamily="34" charset="0"/>
              </a:rPr>
              <a:t>Présentation de la situation au Cameroun depuis Stockholm en 1972</a:t>
            </a:r>
          </a:p>
          <a:p>
            <a:pPr algn="just">
              <a:lnSpc>
                <a:spcPct val="170000"/>
              </a:lnSpc>
            </a:pPr>
            <a:r>
              <a:rPr lang="fr-FR" sz="4400" dirty="0">
                <a:latin typeface="Arial" panose="020B0604020202020204" pitchFamily="34" charset="0"/>
                <a:cs typeface="Arial" panose="020B0604020202020204" pitchFamily="34" charset="0"/>
              </a:rPr>
              <a:t>Evaluation sommaire de la mise en œuvre de la convention</a:t>
            </a:r>
          </a:p>
          <a:p>
            <a:pPr algn="just">
              <a:lnSpc>
                <a:spcPct val="170000"/>
              </a:lnSpc>
            </a:pPr>
            <a:r>
              <a:rPr lang="fr-FR" sz="4400" dirty="0">
                <a:latin typeface="Arial" panose="020B0604020202020204" pitchFamily="34" charset="0"/>
                <a:cs typeface="Arial" panose="020B0604020202020204" pitchFamily="34" charset="0"/>
              </a:rPr>
              <a:t>Présentation des objectifs et des résultats attendus des consultations </a:t>
            </a:r>
          </a:p>
          <a:p>
            <a:pPr algn="just">
              <a:lnSpc>
                <a:spcPct val="170000"/>
              </a:lnSpc>
            </a:pPr>
            <a:r>
              <a:rPr lang="fr-FR" sz="4400" dirty="0">
                <a:latin typeface="Arial" panose="020B0604020202020204" pitchFamily="34" charset="0"/>
                <a:cs typeface="Arial" panose="020B0604020202020204" pitchFamily="34" charset="0"/>
              </a:rPr>
              <a:t>Cartographie du contexte juridique et institutionnel de la politique environnementale au Cameroun</a:t>
            </a:r>
          </a:p>
          <a:p>
            <a:pPr algn="just">
              <a:lnSpc>
                <a:spcPct val="170000"/>
              </a:lnSpc>
            </a:pPr>
            <a:r>
              <a:rPr lang="fr-FR" sz="4400" dirty="0">
                <a:latin typeface="Arial" panose="020B0604020202020204" pitchFamily="34" charset="0"/>
                <a:cs typeface="Arial" panose="020B0604020202020204" pitchFamily="34" charset="0"/>
              </a:rPr>
              <a:t>Travaux de groupe</a:t>
            </a:r>
          </a:p>
          <a:p>
            <a:pPr algn="just">
              <a:lnSpc>
                <a:spcPct val="170000"/>
              </a:lnSpc>
            </a:pPr>
            <a:r>
              <a:rPr lang="fr-FR" sz="4400" dirty="0">
                <a:latin typeface="Arial" panose="020B0604020202020204" pitchFamily="34" charset="0"/>
                <a:cs typeface="Arial" panose="020B0604020202020204" pitchFamily="34" charset="0"/>
              </a:rPr>
              <a:t>Restitution des travaux de groupe et des discussions </a:t>
            </a:r>
          </a:p>
          <a:p>
            <a:pPr algn="just">
              <a:lnSpc>
                <a:spcPct val="170000"/>
              </a:lnSpc>
            </a:pPr>
            <a:r>
              <a:rPr lang="fr-FR" sz="4400" dirty="0">
                <a:latin typeface="Arial" panose="020B0604020202020204" pitchFamily="34" charset="0"/>
                <a:cs typeface="Arial" panose="020B0604020202020204" pitchFamily="34" charset="0"/>
              </a:rPr>
              <a:t>Conclusion et adoption de la recommandation des 3 consultations </a:t>
            </a:r>
          </a:p>
          <a:p>
            <a:pPr marL="0" indent="0" algn="just">
              <a:lnSpc>
                <a:spcPct val="170000"/>
              </a:lnSpc>
              <a:buNone/>
            </a:pPr>
            <a:r>
              <a:rPr lang="it-IT" sz="7200" b="1" dirty="0">
                <a:solidFill>
                  <a:srgbClr val="002060"/>
                </a:solidFill>
                <a:latin typeface="Arial" panose="020B0604020202020204" pitchFamily="34" charset="0"/>
                <a:cs typeface="Arial" panose="020B0604020202020204" pitchFamily="34" charset="0"/>
              </a:rPr>
              <a:t>13 mai – 14 mai 2022: </a:t>
            </a:r>
          </a:p>
          <a:p>
            <a:pPr algn="just">
              <a:lnSpc>
                <a:spcPct val="170000"/>
              </a:lnSpc>
            </a:pPr>
            <a:r>
              <a:rPr lang="fr-FR" sz="4400" dirty="0">
                <a:latin typeface="Arial" panose="020B0604020202020204" pitchFamily="34" charset="0"/>
                <a:cs typeface="Arial" panose="020B0604020202020204" pitchFamily="34" charset="0"/>
              </a:rPr>
              <a:t>Consolidation du rapport détaillé des consultations.</a:t>
            </a:r>
          </a:p>
        </p:txBody>
      </p:sp>
      <p:pic>
        <p:nvPicPr>
          <p:cNvPr id="11" name="Picture 2">
            <a:extLst>
              <a:ext uri="{FF2B5EF4-FFF2-40B4-BE49-F238E27FC236}">
                <a16:creationId xmlns:a16="http://schemas.microsoft.com/office/drawing/2014/main" id="{2FA67446-D14D-4257-8B46-1BB97BDF2F9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4540" y="942794"/>
            <a:ext cx="5119352" cy="4679538"/>
          </a:xfrm>
          <a:prstGeom prst="rect">
            <a:avLst/>
          </a:prstGeom>
        </p:spPr>
      </p:pic>
    </p:spTree>
    <p:extLst>
      <p:ext uri="{BB962C8B-B14F-4D97-AF65-F5344CB8AC3E}">
        <p14:creationId xmlns:p14="http://schemas.microsoft.com/office/powerpoint/2010/main" val="429694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p:cNvSpPr>
            <a:spLocks noGrp="1"/>
          </p:cNvSpPr>
          <p:nvPr>
            <p:ph idx="1"/>
          </p:nvPr>
        </p:nvSpPr>
        <p:spPr>
          <a:xfrm>
            <a:off x="-1" y="-1"/>
            <a:ext cx="6505303" cy="6627224"/>
          </a:xfrm>
        </p:spPr>
        <p:txBody>
          <a:bodyPr>
            <a:normAutofit/>
          </a:bodyPr>
          <a:lstStyle/>
          <a:p>
            <a:pPr marL="0" indent="0">
              <a:buNone/>
            </a:pPr>
            <a:r>
              <a:rPr lang="fr-FR" sz="2000" b="1" u="sng" dirty="0">
                <a:solidFill>
                  <a:srgbClr val="0070C0"/>
                </a:solidFill>
                <a:latin typeface="Arial" panose="020B0604020202020204" pitchFamily="34" charset="0"/>
                <a:cs typeface="Arial" panose="020B0604020202020204" pitchFamily="34" charset="0"/>
              </a:rPr>
              <a:t>Résultats:</a:t>
            </a:r>
          </a:p>
          <a:p>
            <a:pPr marL="0" indent="0">
              <a:buNone/>
            </a:pPr>
            <a:endParaRPr lang="fr-FR" sz="1400" b="1" u="sng" dirty="0">
              <a:latin typeface="Arial" panose="020B0604020202020204" pitchFamily="34" charset="0"/>
              <a:cs typeface="Arial" panose="020B0604020202020204" pitchFamily="34" charset="0"/>
            </a:endParaRPr>
          </a:p>
          <a:p>
            <a:pPr algn="just"/>
            <a:r>
              <a:rPr lang="fr-FR" sz="2000" dirty="0">
                <a:latin typeface="Arial" panose="020B0604020202020204" pitchFamily="34" charset="0"/>
                <a:cs typeface="Arial" panose="020B0604020202020204" pitchFamily="34" charset="0"/>
              </a:rPr>
              <a:t>Un rapport détaillé des première, deuxième et troisième consultations nationales intégrant toutes les recommandations faites par les parties prenantes disponible;</a:t>
            </a:r>
          </a:p>
          <a:p>
            <a:pPr marL="0" indent="0" algn="just">
              <a:buNone/>
            </a:pPr>
            <a:endParaRPr lang="fr-FR" sz="2000" dirty="0">
              <a:latin typeface="Arial" panose="020B0604020202020204" pitchFamily="34" charset="0"/>
              <a:cs typeface="Arial" panose="020B0604020202020204" pitchFamily="34" charset="0"/>
            </a:endParaRPr>
          </a:p>
          <a:p>
            <a:pPr algn="just"/>
            <a:r>
              <a:rPr lang="fr-FR" sz="2000" dirty="0">
                <a:latin typeface="Arial" panose="020B0604020202020204" pitchFamily="34" charset="0"/>
                <a:cs typeface="Arial" panose="020B0604020202020204" pitchFamily="34" charset="0"/>
              </a:rPr>
              <a:t>Un rapport global des consultations nationales intégrant des recommandation ciblées, la perception de toutes les couches de la société, pour contribuer à une vision global pour une planète saine est produite;</a:t>
            </a:r>
          </a:p>
          <a:p>
            <a:pPr algn="just"/>
            <a:endParaRPr lang="fr-FR" sz="2000" dirty="0">
              <a:latin typeface="Arial" panose="020B0604020202020204" pitchFamily="34" charset="0"/>
              <a:cs typeface="Arial" panose="020B0604020202020204" pitchFamily="34" charset="0"/>
            </a:endParaRPr>
          </a:p>
          <a:p>
            <a:pPr algn="just"/>
            <a:r>
              <a:rPr lang="fr-FR" sz="2000" dirty="0">
                <a:latin typeface="Arial" panose="020B0604020202020204" pitchFamily="34" charset="0"/>
                <a:cs typeface="Arial" panose="020B0604020202020204" pitchFamily="34" charset="0"/>
              </a:rPr>
              <a:t>Un documentaire vidéo de 10-12 min est produit sur les consultations national S+50;</a:t>
            </a:r>
          </a:p>
          <a:p>
            <a:pPr marL="0" indent="0" algn="just">
              <a:buNone/>
            </a:pPr>
            <a:endParaRPr lang="fr-FR" sz="2000" dirty="0">
              <a:latin typeface="Arial" panose="020B0604020202020204" pitchFamily="34" charset="0"/>
              <a:cs typeface="Arial" panose="020B0604020202020204" pitchFamily="34" charset="0"/>
            </a:endParaRPr>
          </a:p>
          <a:p>
            <a:pPr algn="just"/>
            <a:r>
              <a:rPr lang="fr-FR" sz="2000" dirty="0">
                <a:latin typeface="Arial" panose="020B0604020202020204" pitchFamily="34" charset="0"/>
                <a:cs typeface="Arial" panose="020B0604020202020204" pitchFamily="34" charset="0"/>
              </a:rPr>
              <a:t>Transmission de la contribution du Cameroun au Secrétariat dédié à la préparation de la réunion internationale Stockholm+50 au plus tard le 15 mai 2022.</a:t>
            </a:r>
          </a:p>
        </p:txBody>
      </p:sp>
      <p:pic>
        <p:nvPicPr>
          <p:cNvPr id="11" name="Image 10">
            <a:extLst>
              <a:ext uri="{FF2B5EF4-FFF2-40B4-BE49-F238E27FC236}">
                <a16:creationId xmlns:a16="http://schemas.microsoft.com/office/drawing/2014/main" id="{EED33679-0B82-48AE-80B7-FF5693B3646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1"/>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2409681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3511858"/>
            <a:ext cx="12192000" cy="3321428"/>
          </a:xfrm>
        </p:spPr>
        <p:txBody>
          <a:bodyPr/>
          <a:lstStyle/>
          <a:p>
            <a:pPr marL="0" indent="0">
              <a:buNone/>
            </a:pPr>
            <a:r>
              <a:rPr lang="fr-FR" b="1" dirty="0">
                <a:solidFill>
                  <a:srgbClr val="0070C0"/>
                </a:solidFill>
                <a:latin typeface="Arial" panose="020B0604020202020204" pitchFamily="34" charset="0"/>
                <a:ea typeface="Times New Roman" panose="02020603050405020304" pitchFamily="18" charset="0"/>
                <a:cs typeface="+mj-cs"/>
              </a:rPr>
              <a:t>Après Stockholm+50 : </a:t>
            </a:r>
            <a:r>
              <a:rPr lang="fr-FR" b="1" dirty="0" err="1">
                <a:solidFill>
                  <a:srgbClr val="7030A0"/>
                </a:solidFill>
                <a:latin typeface="Arial" panose="020B0604020202020204" pitchFamily="34" charset="0"/>
                <a:ea typeface="Times New Roman" panose="02020603050405020304" pitchFamily="18" charset="0"/>
                <a:cs typeface="+mj-cs"/>
              </a:rPr>
              <a:t>What’s</a:t>
            </a:r>
            <a:r>
              <a:rPr lang="fr-FR" b="1" dirty="0">
                <a:solidFill>
                  <a:srgbClr val="7030A0"/>
                </a:solidFill>
                <a:latin typeface="Arial" panose="020B0604020202020204" pitchFamily="34" charset="0"/>
                <a:ea typeface="Times New Roman" panose="02020603050405020304" pitchFamily="18" charset="0"/>
                <a:cs typeface="+mj-cs"/>
              </a:rPr>
              <a:t> </a:t>
            </a:r>
            <a:r>
              <a:rPr lang="fr-FR" b="1" dirty="0" err="1">
                <a:solidFill>
                  <a:srgbClr val="7030A0"/>
                </a:solidFill>
                <a:latin typeface="Arial" panose="020B0604020202020204" pitchFamily="34" charset="0"/>
                <a:ea typeface="Times New Roman" panose="02020603050405020304" pitchFamily="18" charset="0"/>
                <a:cs typeface="+mj-cs"/>
              </a:rPr>
              <a:t>next</a:t>
            </a:r>
            <a:r>
              <a:rPr lang="fr-FR" b="1" dirty="0">
                <a:solidFill>
                  <a:srgbClr val="7030A0"/>
                </a:solidFill>
                <a:latin typeface="Arial" panose="020B0604020202020204" pitchFamily="34" charset="0"/>
                <a:ea typeface="Times New Roman" panose="02020603050405020304" pitchFamily="18" charset="0"/>
                <a:cs typeface="+mj-cs"/>
              </a:rPr>
              <a:t>?</a:t>
            </a:r>
          </a:p>
          <a:p>
            <a:pPr marL="0" indent="0">
              <a:buNone/>
            </a:pPr>
            <a:endParaRPr lang="fr-FR" sz="2000" b="1" dirty="0">
              <a:solidFill>
                <a:srgbClr val="0070C0"/>
              </a:solidFill>
              <a:latin typeface="Arial" panose="020B0604020202020204" pitchFamily="34" charset="0"/>
              <a:ea typeface="Times New Roman" panose="02020603050405020304" pitchFamily="18" charset="0"/>
              <a:cs typeface="+mj-cs"/>
            </a:endParaRPr>
          </a:p>
          <a:p>
            <a:r>
              <a:rPr lang="fr-FR" sz="2400" b="1" u="sng" dirty="0">
                <a:solidFill>
                  <a:srgbClr val="002060"/>
                </a:solidFill>
                <a:latin typeface="Arial" panose="020B0604020202020204" pitchFamily="34" charset="0"/>
                <a:ea typeface="Times New Roman" panose="02020603050405020304" pitchFamily="18" charset="0"/>
                <a:cs typeface="+mj-cs"/>
              </a:rPr>
              <a:t>Juillet 2022:</a:t>
            </a:r>
          </a:p>
          <a:p>
            <a:pPr marL="0" indent="0">
              <a:buNone/>
            </a:pPr>
            <a:endParaRPr lang="fr-FR" sz="2000" b="1" dirty="0">
              <a:solidFill>
                <a:srgbClr val="222222"/>
              </a:solidFill>
              <a:latin typeface="Arial" panose="020B0604020202020204" pitchFamily="34" charset="0"/>
              <a:ea typeface="Times New Roman" panose="02020603050405020304" pitchFamily="18" charset="0"/>
              <a:cs typeface="+mj-cs"/>
            </a:endParaRPr>
          </a:p>
          <a:p>
            <a:pPr marL="0" indent="0">
              <a:buNone/>
            </a:pPr>
            <a:endParaRPr lang="fr-FR" sz="2000" b="1" dirty="0">
              <a:solidFill>
                <a:srgbClr val="222222"/>
              </a:solidFill>
              <a:latin typeface="Arial" panose="020B0604020202020204" pitchFamily="34" charset="0"/>
              <a:ea typeface="Times New Roman" panose="02020603050405020304" pitchFamily="18" charset="0"/>
              <a:cs typeface="+mj-cs"/>
            </a:endParaRPr>
          </a:p>
          <a:p>
            <a:pPr marL="0" indent="0">
              <a:buNone/>
            </a:pPr>
            <a:endParaRPr lang="fr-FR" sz="2000" b="1" dirty="0">
              <a:solidFill>
                <a:srgbClr val="222222"/>
              </a:solidFill>
              <a:latin typeface="Arial" panose="020B0604020202020204" pitchFamily="34" charset="0"/>
              <a:ea typeface="Times New Roman" panose="02020603050405020304" pitchFamily="18" charset="0"/>
              <a:cs typeface="+mj-cs"/>
            </a:endParaRPr>
          </a:p>
          <a:p>
            <a:r>
              <a:rPr lang="fr-FR" sz="2400" b="1" u="sng" dirty="0">
                <a:solidFill>
                  <a:srgbClr val="002060"/>
                </a:solidFill>
                <a:latin typeface="Arial" panose="020B0604020202020204" pitchFamily="34" charset="0"/>
                <a:ea typeface="Times New Roman" panose="02020603050405020304" pitchFamily="18" charset="0"/>
                <a:cs typeface="+mj-cs"/>
              </a:rPr>
              <a:t>Août 2022:</a:t>
            </a:r>
            <a:endParaRPr lang="fr-FR" sz="2400" u="sng" dirty="0">
              <a:solidFill>
                <a:srgbClr val="002060"/>
              </a:solidFill>
            </a:endParaRPr>
          </a:p>
        </p:txBody>
      </p:sp>
      <p:sp>
        <p:nvSpPr>
          <p:cNvPr id="4" name="ZoneTexte 3">
            <a:extLst>
              <a:ext uri="{FF2B5EF4-FFF2-40B4-BE49-F238E27FC236}">
                <a16:creationId xmlns:a16="http://schemas.microsoft.com/office/drawing/2014/main" id="{C63ADE04-D316-470E-B6B2-B6020EA700A0}"/>
              </a:ext>
            </a:extLst>
          </p:cNvPr>
          <p:cNvSpPr txBox="1"/>
          <p:nvPr/>
        </p:nvSpPr>
        <p:spPr>
          <a:xfrm>
            <a:off x="24707" y="12347"/>
            <a:ext cx="11652422" cy="2308324"/>
          </a:xfrm>
          <a:prstGeom prst="rect">
            <a:avLst/>
          </a:prstGeom>
          <a:noFill/>
        </p:spPr>
        <p:txBody>
          <a:bodyPr wrap="square" rtlCol="0">
            <a:spAutoFit/>
          </a:bodyPr>
          <a:lstStyle/>
          <a:p>
            <a:r>
              <a:rPr lang="fr-FR" b="1" dirty="0">
                <a:solidFill>
                  <a:srgbClr val="0070C0"/>
                </a:solidFill>
                <a:latin typeface="Open Sans ExtraBold" panose="020B0906030804020204" pitchFamily="34" charset="0"/>
              </a:rPr>
              <a:t>Autres Façons d’être informé et de contribuer en plus de participer à des activités physiques aux sessions de consultations:</a:t>
            </a:r>
          </a:p>
          <a:p>
            <a:endParaRPr lang="fr-FR" sz="1800" b="1" i="0" u="none" strike="noStrike" baseline="0" dirty="0">
              <a:latin typeface="Open Sans ExtraBold" panose="020B0906030804020204" pitchFamily="34" charset="0"/>
            </a:endParaRPr>
          </a:p>
          <a:p>
            <a:pPr marL="285750" indent="-285750">
              <a:buFontTx/>
              <a:buChar char="-"/>
            </a:pPr>
            <a:r>
              <a:rPr lang="fr-FR" b="1" dirty="0">
                <a:latin typeface="Open Sans ExtraBold" panose="020B0906030804020204" pitchFamily="34" charset="0"/>
              </a:rPr>
              <a:t>En ligne</a:t>
            </a:r>
          </a:p>
          <a:p>
            <a:pPr marL="285750" indent="-285750">
              <a:buFontTx/>
              <a:buChar char="-"/>
            </a:pPr>
            <a:r>
              <a:rPr lang="fr-FR" sz="1800" b="1" i="0" u="none" strike="noStrike" baseline="0" dirty="0">
                <a:latin typeface="Open Sans ExtraBold" panose="020B0906030804020204" pitchFamily="34" charset="0"/>
              </a:rPr>
              <a:t>Enquête (Survey)</a:t>
            </a:r>
          </a:p>
          <a:p>
            <a:pPr marL="285750" indent="-285750">
              <a:buFontTx/>
              <a:buChar char="-"/>
            </a:pPr>
            <a:r>
              <a:rPr lang="fr-FR" b="1" dirty="0">
                <a:latin typeface="Open Sans ExtraBold" panose="020B0906030804020204" pitchFamily="34" charset="0"/>
              </a:rPr>
              <a:t>Via les médias nationaux</a:t>
            </a:r>
          </a:p>
          <a:p>
            <a:r>
              <a:rPr lang="fr-FR" b="1" dirty="0">
                <a:solidFill>
                  <a:srgbClr val="000000"/>
                </a:solidFill>
                <a:latin typeface="Aileron"/>
              </a:rPr>
              <a:t>-    </a:t>
            </a:r>
            <a:r>
              <a:rPr lang="fr-FR" b="1" dirty="0">
                <a:latin typeface="Open Sans ExtraBold" panose="020B0906030804020204" pitchFamily="34" charset="0"/>
              </a:rPr>
              <a:t>SPARKBLUE</a:t>
            </a:r>
            <a:endParaRPr lang="fr-FR" sz="1800" b="0" i="0" u="none" strike="noStrike" baseline="0" dirty="0">
              <a:latin typeface="Open Sans ExtraBold" panose="020B0906030804020204" pitchFamily="34" charset="0"/>
            </a:endParaRPr>
          </a:p>
          <a:p>
            <a:endParaRPr lang="fr-FR" sz="1800" b="0" i="0" u="none" strike="noStrike" baseline="0" dirty="0">
              <a:latin typeface="Open Sans ExtraBold" panose="020B0906030804020204" pitchFamily="34" charset="0"/>
            </a:endParaRPr>
          </a:p>
        </p:txBody>
      </p:sp>
      <p:pic>
        <p:nvPicPr>
          <p:cNvPr id="11" name="Picture 4">
            <a:extLst>
              <a:ext uri="{FF2B5EF4-FFF2-40B4-BE49-F238E27FC236}">
                <a16:creationId xmlns:a16="http://schemas.microsoft.com/office/drawing/2014/main" id="{1A7555FD-1C44-47A7-B294-2F27B66F425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359139" y="692972"/>
            <a:ext cx="5897223" cy="5843758"/>
          </a:xfrm>
          <a:prstGeom prst="rect">
            <a:avLst/>
          </a:prstGeom>
        </p:spPr>
      </p:pic>
    </p:spTree>
    <p:extLst>
      <p:ext uri="{BB962C8B-B14F-4D97-AF65-F5344CB8AC3E}">
        <p14:creationId xmlns:p14="http://schemas.microsoft.com/office/powerpoint/2010/main" val="1246197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8" descr="A picture containing logo&#10;&#10;Description automatically generated">
            <a:extLst>
              <a:ext uri="{FF2B5EF4-FFF2-40B4-BE49-F238E27FC236}">
                <a16:creationId xmlns:a16="http://schemas.microsoft.com/office/drawing/2014/main" id="{FC2A35A1-4454-4F70-9448-A2503161D2F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35416" r="20487" b="32320"/>
          <a:stretch/>
        </p:blipFill>
        <p:spPr>
          <a:xfrm>
            <a:off x="1699815" y="587397"/>
            <a:ext cx="5208905" cy="1494790"/>
          </a:xfrm>
          <a:prstGeom prst="rect">
            <a:avLst/>
          </a:prstGeom>
        </p:spPr>
      </p:pic>
      <p:grpSp>
        <p:nvGrpSpPr>
          <p:cNvPr id="15" name="Groupe 14">
            <a:extLst>
              <a:ext uri="{FF2B5EF4-FFF2-40B4-BE49-F238E27FC236}">
                <a16:creationId xmlns:a16="http://schemas.microsoft.com/office/drawing/2014/main" id="{770CABAE-6BE2-4514-892B-874BA03C72B4}"/>
              </a:ext>
            </a:extLst>
          </p:cNvPr>
          <p:cNvGrpSpPr/>
          <p:nvPr/>
        </p:nvGrpSpPr>
        <p:grpSpPr>
          <a:xfrm>
            <a:off x="435218" y="482931"/>
            <a:ext cx="2251711" cy="1536699"/>
            <a:chOff x="0" y="0"/>
            <a:chExt cx="2823426" cy="2136790"/>
          </a:xfrm>
        </p:grpSpPr>
        <p:pic>
          <p:nvPicPr>
            <p:cNvPr id="16" name="Image 15">
              <a:extLst>
                <a:ext uri="{FF2B5EF4-FFF2-40B4-BE49-F238E27FC236}">
                  <a16:creationId xmlns:a16="http://schemas.microsoft.com/office/drawing/2014/main" id="{F1759AFB-BD45-4BAC-BCCC-65216D11DEEE}"/>
                </a:ext>
              </a:extLst>
            </p:cNvPr>
            <p:cNvPicPr>
              <a:picLocks noChangeAspect="1"/>
            </p:cNvPicPr>
            <p:nvPr/>
          </p:nvPicPr>
          <p:blipFill rotWithShape="1">
            <a:blip r:embed="rId3">
              <a:extLst>
                <a:ext uri="{28A0092B-C50C-407E-A947-70E740481C1C}">
                  <a14:useLocalDpi xmlns:a14="http://schemas.microsoft.com/office/drawing/2010/main" val="0"/>
                </a:ext>
              </a:extLst>
            </a:blip>
            <a:srcRect l="20622" t="12156" r="21140" b="12039"/>
            <a:stretch/>
          </p:blipFill>
          <p:spPr>
            <a:xfrm>
              <a:off x="1824724" y="0"/>
              <a:ext cx="998702" cy="2033141"/>
            </a:xfrm>
            <a:prstGeom prst="rect">
              <a:avLst/>
            </a:prstGeom>
          </p:spPr>
        </p:pic>
        <p:pic>
          <p:nvPicPr>
            <p:cNvPr id="17" name="Image 16">
              <a:extLst>
                <a:ext uri="{FF2B5EF4-FFF2-40B4-BE49-F238E27FC236}">
                  <a16:creationId xmlns:a16="http://schemas.microsoft.com/office/drawing/2014/main" id="{5FF11953-917C-4F9B-8890-1D91251AB87A}"/>
                </a:ext>
              </a:extLst>
            </p:cNvPr>
            <p:cNvPicPr/>
            <p:nvPr/>
          </p:nvPicPr>
          <p:blipFill>
            <a:blip r:embed="rId4"/>
            <a:stretch>
              <a:fillRect/>
            </a:stretch>
          </p:blipFill>
          <p:spPr>
            <a:xfrm>
              <a:off x="0" y="128053"/>
              <a:ext cx="1840020" cy="2008737"/>
            </a:xfrm>
            <a:prstGeom prst="rect">
              <a:avLst/>
            </a:prstGeom>
          </p:spPr>
        </p:pic>
      </p:grpSp>
      <p:sp>
        <p:nvSpPr>
          <p:cNvPr id="11" name="ZoneTexte 10">
            <a:extLst>
              <a:ext uri="{FF2B5EF4-FFF2-40B4-BE49-F238E27FC236}">
                <a16:creationId xmlns:a16="http://schemas.microsoft.com/office/drawing/2014/main" id="{0C556454-A5D0-4B92-BA89-1AE2C39E71D5}"/>
              </a:ext>
            </a:extLst>
          </p:cNvPr>
          <p:cNvSpPr txBox="1"/>
          <p:nvPr/>
        </p:nvSpPr>
        <p:spPr>
          <a:xfrm>
            <a:off x="531262" y="2452361"/>
            <a:ext cx="6141308" cy="3139321"/>
          </a:xfrm>
          <a:prstGeom prst="rect">
            <a:avLst/>
          </a:prstGeom>
          <a:noFill/>
        </p:spPr>
        <p:txBody>
          <a:bodyPr wrap="square">
            <a:spAutoFit/>
          </a:bodyPr>
          <a:lstStyle/>
          <a:p>
            <a:pPr marL="0" indent="0" algn="ctr">
              <a:buNone/>
            </a:pPr>
            <a:r>
              <a:rPr lang="fr-FR" sz="6600" b="1" dirty="0">
                <a:solidFill>
                  <a:srgbClr val="00B050"/>
                </a:solidFill>
                <a:latin typeface="Arial" panose="020B0604020202020204" pitchFamily="34" charset="0"/>
                <a:cs typeface="Arial" panose="020B0604020202020204" pitchFamily="34" charset="0"/>
              </a:rPr>
              <a:t>MERCI POUR </a:t>
            </a:r>
          </a:p>
          <a:p>
            <a:pPr marL="0" indent="0" algn="ctr">
              <a:buNone/>
            </a:pPr>
            <a:r>
              <a:rPr lang="fr-FR" sz="6600" b="1" dirty="0">
                <a:solidFill>
                  <a:srgbClr val="FF0000"/>
                </a:solidFill>
                <a:latin typeface="Arial" panose="020B0604020202020204" pitchFamily="34" charset="0"/>
                <a:cs typeface="Arial" panose="020B0604020202020204" pitchFamily="34" charset="0"/>
              </a:rPr>
              <a:t>VOTRE </a:t>
            </a:r>
            <a:r>
              <a:rPr lang="fr-FR" sz="6600" b="1" dirty="0">
                <a:solidFill>
                  <a:srgbClr val="FFFF00"/>
                </a:solidFill>
                <a:latin typeface="Arial" panose="020B0604020202020204" pitchFamily="34" charset="0"/>
                <a:cs typeface="Arial" panose="020B0604020202020204" pitchFamily="34" charset="0"/>
              </a:rPr>
              <a:t>ATTENTION</a:t>
            </a:r>
          </a:p>
        </p:txBody>
      </p:sp>
      <p:sp>
        <p:nvSpPr>
          <p:cNvPr id="6" name="ZoneTexte 5">
            <a:extLst>
              <a:ext uri="{FF2B5EF4-FFF2-40B4-BE49-F238E27FC236}">
                <a16:creationId xmlns:a16="http://schemas.microsoft.com/office/drawing/2014/main" id="{3449E5C9-E066-4CD8-9969-BC160672E6B6}"/>
              </a:ext>
            </a:extLst>
          </p:cNvPr>
          <p:cNvSpPr txBox="1"/>
          <p:nvPr/>
        </p:nvSpPr>
        <p:spPr>
          <a:xfrm>
            <a:off x="7323438" y="151179"/>
            <a:ext cx="4868562" cy="6186309"/>
          </a:xfrm>
          <a:prstGeom prst="rect">
            <a:avLst/>
          </a:prstGeom>
          <a:noFill/>
        </p:spPr>
        <p:txBody>
          <a:bodyPr wrap="square" rtlCol="0">
            <a:spAutoFit/>
          </a:bodyPr>
          <a:lstStyle/>
          <a:p>
            <a:r>
              <a:rPr lang="fr-FR" sz="2400" b="1" dirty="0"/>
              <a:t>Martin Zeh-Nlo, </a:t>
            </a:r>
            <a:r>
              <a:rPr lang="fr-FR" sz="2400" dirty="0"/>
              <a:t>Assistant Représentant Résident</a:t>
            </a:r>
          </a:p>
          <a:p>
            <a:r>
              <a:rPr lang="fr-FR" sz="2400" dirty="0"/>
              <a:t>PNUD</a:t>
            </a:r>
          </a:p>
          <a:p>
            <a:r>
              <a:rPr lang="fr-FR" sz="2400" dirty="0"/>
              <a:t>E-mail : </a:t>
            </a:r>
            <a:r>
              <a:rPr lang="fr-FR" sz="2400" b="1" u="sng" dirty="0">
                <a:hlinkClick r:id="rId5"/>
              </a:rPr>
              <a:t>martin.zeh-nlo@undp.org</a:t>
            </a:r>
            <a:endParaRPr lang="fr-FR" sz="2400" dirty="0"/>
          </a:p>
          <a:p>
            <a:endParaRPr lang="fr-FR" sz="2400" dirty="0"/>
          </a:p>
          <a:p>
            <a:endParaRPr lang="fr-FR" sz="2400" dirty="0"/>
          </a:p>
          <a:p>
            <a:r>
              <a:rPr lang="fr-FR" sz="2400" b="1" dirty="0">
                <a:latin typeface="Arial" panose="020B0604020202020204" pitchFamily="34" charset="0"/>
                <a:cs typeface="Arial" panose="020B0604020202020204" pitchFamily="34" charset="0"/>
              </a:rPr>
              <a:t>AOUDOU </a:t>
            </a:r>
            <a:r>
              <a:rPr lang="fr-FR" sz="2400" b="1" dirty="0" err="1">
                <a:latin typeface="Arial" panose="020B0604020202020204" pitchFamily="34" charset="0"/>
                <a:cs typeface="Arial" panose="020B0604020202020204" pitchFamily="34" charset="0"/>
              </a:rPr>
              <a:t>Joswa</a:t>
            </a:r>
            <a:r>
              <a:rPr lang="fr-FR" sz="2400" b="1" dirty="0">
                <a:latin typeface="Arial" panose="020B0604020202020204" pitchFamily="34" charset="0"/>
                <a:cs typeface="Arial" panose="020B0604020202020204" pitchFamily="34" charset="0"/>
              </a:rPr>
              <a:t>, </a:t>
            </a:r>
            <a:r>
              <a:rPr lang="fr-FR" sz="2400" i="1" dirty="0">
                <a:latin typeface="Arial" panose="020B0604020202020204" pitchFamily="34" charset="0"/>
                <a:cs typeface="Arial" panose="020B0604020202020204" pitchFamily="34" charset="0"/>
              </a:rPr>
              <a:t>Point Focal Stockholm+50/MINEPDED – Cameroun</a:t>
            </a:r>
          </a:p>
          <a:p>
            <a:r>
              <a:rPr lang="fr-FR" sz="2400" dirty="0">
                <a:latin typeface="Arial" panose="020B0604020202020204" pitchFamily="34" charset="0"/>
                <a:cs typeface="Arial" panose="020B0604020202020204" pitchFamily="34" charset="0"/>
              </a:rPr>
              <a:t>E-mail: </a:t>
            </a:r>
            <a:r>
              <a:rPr lang="fr-FR" sz="2400" dirty="0">
                <a:latin typeface="Arial" panose="020B0604020202020204" pitchFamily="34" charset="0"/>
                <a:cs typeface="Arial" panose="020B0604020202020204" pitchFamily="34" charset="0"/>
                <a:hlinkClick r:id="rId6"/>
              </a:rPr>
              <a:t>aoudoujoswa@yahoo.fr</a:t>
            </a:r>
            <a:r>
              <a:rPr lang="fr-FR" sz="2400" dirty="0">
                <a:latin typeface="Arial" panose="020B0604020202020204" pitchFamily="34" charset="0"/>
                <a:cs typeface="Arial" panose="020B0604020202020204" pitchFamily="34" charset="0"/>
              </a:rPr>
              <a:t> </a:t>
            </a:r>
          </a:p>
          <a:p>
            <a:endParaRPr lang="fr-FR" sz="2400" b="1" i="1" dirty="0">
              <a:latin typeface="Arial" panose="020B0604020202020204" pitchFamily="34" charset="0"/>
              <a:cs typeface="Arial" panose="020B0604020202020204" pitchFamily="34" charset="0"/>
            </a:endParaRPr>
          </a:p>
          <a:p>
            <a:r>
              <a:rPr lang="fr-FR" sz="24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Flaviane</a:t>
            </a:r>
            <a:r>
              <a:rPr lang="fr-FR"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T. KENFACK épouse BELVAL</a:t>
            </a:r>
            <a:r>
              <a:rPr lang="fr-FR"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Cameroon Stockholm +50 national consultant</a:t>
            </a:r>
          </a:p>
          <a:p>
            <a:r>
              <a:rPr lang="fr-FR" sz="2400" dirty="0">
                <a:solidFill>
                  <a:srgbClr val="000000"/>
                </a:solidFill>
                <a:latin typeface="Calibri" panose="020F0502020204030204" pitchFamily="34" charset="0"/>
              </a:rPr>
              <a:t>E mail:  </a:t>
            </a:r>
            <a:r>
              <a:rPr lang="fr-FR" sz="2400" dirty="0">
                <a:solidFill>
                  <a:srgbClr val="000000"/>
                </a:solidFill>
                <a:latin typeface="Calibri" panose="020F0502020204030204" pitchFamily="34" charset="0"/>
                <a:hlinkClick r:id="rId7"/>
              </a:rPr>
              <a:t>flavianebelval@gmail.com</a:t>
            </a:r>
            <a:r>
              <a:rPr lang="fr-FR" sz="2400" dirty="0">
                <a:solidFill>
                  <a:srgbClr val="000000"/>
                </a:solidFill>
                <a:latin typeface="Calibri" panose="020F0502020204030204" pitchFamily="34" charset="0"/>
              </a:rPr>
              <a:t> </a:t>
            </a:r>
            <a:endParaRPr lang="fr-FR" sz="2400" dirty="0"/>
          </a:p>
          <a:p>
            <a:endParaRPr lang="fr-FR" dirty="0"/>
          </a:p>
          <a:p>
            <a:endParaRPr lang="fr-FR" dirty="0"/>
          </a:p>
        </p:txBody>
      </p:sp>
    </p:spTree>
    <p:extLst>
      <p:ext uri="{BB962C8B-B14F-4D97-AF65-F5344CB8AC3E}">
        <p14:creationId xmlns:p14="http://schemas.microsoft.com/office/powerpoint/2010/main" val="30238628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428</TotalTime>
  <Words>885</Words>
  <Application>Microsoft Office PowerPoint</Application>
  <PresentationFormat>Grand écran</PresentationFormat>
  <Paragraphs>111</Paragraphs>
  <Slides>9</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9</vt:i4>
      </vt:variant>
    </vt:vector>
  </HeadingPairs>
  <TitlesOfParts>
    <vt:vector size="17" baseType="lpstr">
      <vt:lpstr>Aileron</vt:lpstr>
      <vt:lpstr>Arial</vt:lpstr>
      <vt:lpstr>Calibri</vt:lpstr>
      <vt:lpstr>Calibri Light</vt:lpstr>
      <vt:lpstr>Open Sans ExtraBold</vt:lpstr>
      <vt:lpstr>Times New Roman</vt:lpstr>
      <vt:lpstr>Verdana</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Compte Microsoft</dc:creator>
  <cp:lastModifiedBy>Martin Zeh-Nlo</cp:lastModifiedBy>
  <cp:revision>34</cp:revision>
  <dcterms:created xsi:type="dcterms:W3CDTF">2022-04-30T12:07:56Z</dcterms:created>
  <dcterms:modified xsi:type="dcterms:W3CDTF">2022-05-09T08:34:38Z</dcterms:modified>
</cp:coreProperties>
</file>