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70" r:id="rId6"/>
    <p:sldId id="2694" r:id="rId7"/>
    <p:sldId id="2689" r:id="rId8"/>
    <p:sldId id="2684" r:id="rId9"/>
    <p:sldId id="2695" r:id="rId10"/>
    <p:sldId id="2685" r:id="rId11"/>
    <p:sldId id="322" r:id="rId12"/>
    <p:sldId id="2687" r:id="rId13"/>
    <p:sldId id="2697" r:id="rId14"/>
    <p:sldId id="2698" r:id="rId15"/>
    <p:sldId id="2699" r:id="rId16"/>
    <p:sldId id="262"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lides" id="{888F1B7E-8474-4447-AF82-8A2213AA69C2}">
          <p14:sldIdLst>
            <p14:sldId id="256"/>
          </p14:sldIdLst>
        </p14:section>
        <p14:section name="Content Slides" id="{19823C87-F31F-E346-AFC5-9FA24983B0CC}">
          <p14:sldIdLst>
            <p14:sldId id="270"/>
            <p14:sldId id="2694"/>
            <p14:sldId id="2689"/>
            <p14:sldId id="2684"/>
            <p14:sldId id="2695"/>
            <p14:sldId id="2685"/>
            <p14:sldId id="322"/>
            <p14:sldId id="2687"/>
            <p14:sldId id="2697"/>
            <p14:sldId id="2698"/>
            <p14:sldId id="2699"/>
            <p14:sldId id="262"/>
          </p14:sldIdLst>
        </p14:section>
        <p14:section name="Final Page" id="{2E45BA6D-186F-2442-80A6-285173F426D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BD339B-A493-D5CE-BECB-71B55C53AAB7}" name="Sofia Tingstorp" initials="ST" userId="S::sofia.tingstorp@regeringskansliet.se::fbfff392-4b5e-4c5a-b19d-5e952f1d5f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fia Tingstorp" initials="ST" lastIdx="5" clrIdx="0"/>
  <p:cmAuthor id="2" name="Ligia Noronha" initials="LN"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3F8"/>
    <a:srgbClr val="00B0F0"/>
    <a:srgbClr val="00B050"/>
    <a:srgbClr val="00AEEF"/>
    <a:srgbClr val="20BAF2"/>
    <a:srgbClr val="7D90AB"/>
    <a:srgbClr val="D4EE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5" autoAdjust="0"/>
    <p:restoredTop sz="85294" autoAdjust="0"/>
  </p:normalViewPr>
  <p:slideViewPr>
    <p:cSldViewPr snapToGrid="0" snapToObjects="1">
      <p:cViewPr varScale="1">
        <p:scale>
          <a:sx n="57" d="100"/>
          <a:sy n="57" d="100"/>
        </p:scale>
        <p:origin x="956" y="36"/>
      </p:cViewPr>
      <p:guideLst/>
    </p:cSldViewPr>
  </p:slideViewPr>
  <p:notesTextViewPr>
    <p:cViewPr>
      <p:scale>
        <a:sx n="1" d="1"/>
        <a:sy n="1" d="1"/>
      </p:scale>
      <p:origin x="0" y="0"/>
    </p:cViewPr>
  </p:notesTextViewPr>
  <p:sorterViewPr>
    <p:cViewPr>
      <p:scale>
        <a:sx n="100" d="100"/>
        <a:sy n="100" d="100"/>
      </p:scale>
      <p:origin x="0" y="-76"/>
    </p:cViewPr>
  </p:sorterViewPr>
  <p:notesViewPr>
    <p:cSldViewPr snapToGrid="0" snapToObjects="1">
      <p:cViewPr varScale="1">
        <p:scale>
          <a:sx n="86" d="100"/>
          <a:sy n="86" d="100"/>
        </p:scale>
        <p:origin x="180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EA16114-94D5-C94E-A414-FD075A01461A}" type="datetimeFigureOut">
              <a:rPr lang="en-US" smtClean="0"/>
              <a:t>08/05/2022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2426B78-950D-0B45-B694-D406D7D4BE9C}" type="slidenum">
              <a:rPr lang="en-US" smtClean="0"/>
              <a:t>‹#›</a:t>
            </a:fld>
            <a:endParaRPr lang="en-US"/>
          </a:p>
        </p:txBody>
      </p:sp>
    </p:spTree>
    <p:extLst>
      <p:ext uri="{BB962C8B-B14F-4D97-AF65-F5344CB8AC3E}">
        <p14:creationId xmlns:p14="http://schemas.microsoft.com/office/powerpoint/2010/main" val="3125600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fss.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Madame Chair, Distinguished delegates, ladies and gentlemen, </a:t>
            </a:r>
          </a:p>
          <a:p>
            <a:r>
              <a:rPr lang="en-US" dirty="0"/>
              <a:t>I am delighted to be given an opportunity to provide a short update on the Stockholm plus 50.</a:t>
            </a:r>
          </a:p>
        </p:txBody>
      </p:sp>
      <p:sp>
        <p:nvSpPr>
          <p:cNvPr id="4" name="Slide Number Placeholder 3"/>
          <p:cNvSpPr>
            <a:spLocks noGrp="1"/>
          </p:cNvSpPr>
          <p:nvPr>
            <p:ph type="sldNum" sz="quarter" idx="5"/>
          </p:nvPr>
        </p:nvSpPr>
        <p:spPr/>
        <p:txBody>
          <a:bodyPr/>
          <a:lstStyle/>
          <a:p>
            <a:fld id="{12426B78-950D-0B45-B694-D406D7D4BE9C}" type="slidenum">
              <a:rPr lang="en-US" smtClean="0"/>
              <a:t>1</a:t>
            </a:fld>
            <a:endParaRPr lang="en-US"/>
          </a:p>
        </p:txBody>
      </p:sp>
    </p:spTree>
    <p:extLst>
      <p:ext uri="{BB962C8B-B14F-4D97-AF65-F5344CB8AC3E}">
        <p14:creationId xmlns:p14="http://schemas.microsoft.com/office/powerpoint/2010/main" val="1525015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442913"/>
            <a:ext cx="5634037" cy="3168650"/>
          </a:xfrm>
        </p:spPr>
      </p:sp>
      <p:sp>
        <p:nvSpPr>
          <p:cNvPr id="3" name="Notes Placeholder 2"/>
          <p:cNvSpPr>
            <a:spLocks noGrp="1"/>
          </p:cNvSpPr>
          <p:nvPr>
            <p:ph type="body" idx="1"/>
          </p:nvPr>
        </p:nvSpPr>
        <p:spPr>
          <a:xfrm>
            <a:off x="493227" y="3928165"/>
            <a:ext cx="5681980" cy="3696712"/>
          </a:xfrm>
        </p:spPr>
        <p:txBody>
          <a:bodyPr/>
          <a:lstStyle/>
          <a:p>
            <a:endParaRPr lang="en-US" dirty="0"/>
          </a:p>
        </p:txBody>
      </p:sp>
      <p:sp>
        <p:nvSpPr>
          <p:cNvPr id="4" name="Slide Number Placeholder 3"/>
          <p:cNvSpPr>
            <a:spLocks noGrp="1"/>
          </p:cNvSpPr>
          <p:nvPr>
            <p:ph type="sldNum" sz="quarter" idx="5"/>
          </p:nvPr>
        </p:nvSpPr>
        <p:spPr/>
        <p:txBody>
          <a:bodyPr/>
          <a:lstStyle/>
          <a:p>
            <a:fld id="{12426B78-950D-0B45-B694-D406D7D4BE9C}" type="slidenum">
              <a:rPr lang="en-US" smtClean="0"/>
              <a:t>10</a:t>
            </a:fld>
            <a:endParaRPr lang="en-US"/>
          </a:p>
        </p:txBody>
      </p:sp>
    </p:spTree>
    <p:extLst>
      <p:ext uri="{BB962C8B-B14F-4D97-AF65-F5344CB8AC3E}">
        <p14:creationId xmlns:p14="http://schemas.microsoft.com/office/powerpoint/2010/main" val="772921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442913"/>
            <a:ext cx="5634037" cy="3168650"/>
          </a:xfrm>
        </p:spPr>
      </p:sp>
      <p:sp>
        <p:nvSpPr>
          <p:cNvPr id="3" name="Notes Placeholder 2"/>
          <p:cNvSpPr>
            <a:spLocks noGrp="1"/>
          </p:cNvSpPr>
          <p:nvPr>
            <p:ph type="body" idx="1"/>
          </p:nvPr>
        </p:nvSpPr>
        <p:spPr>
          <a:xfrm>
            <a:off x="493227" y="3928165"/>
            <a:ext cx="5681980" cy="3696712"/>
          </a:xfrm>
        </p:spPr>
        <p:txBody>
          <a:bodyPr/>
          <a:lstStyle/>
          <a:p>
            <a:endParaRPr lang="en-US" dirty="0"/>
          </a:p>
        </p:txBody>
      </p:sp>
      <p:sp>
        <p:nvSpPr>
          <p:cNvPr id="4" name="Slide Number Placeholder 3"/>
          <p:cNvSpPr>
            <a:spLocks noGrp="1"/>
          </p:cNvSpPr>
          <p:nvPr>
            <p:ph type="sldNum" sz="quarter" idx="5"/>
          </p:nvPr>
        </p:nvSpPr>
        <p:spPr/>
        <p:txBody>
          <a:bodyPr/>
          <a:lstStyle/>
          <a:p>
            <a:fld id="{12426B78-950D-0B45-B694-D406D7D4BE9C}" type="slidenum">
              <a:rPr lang="en-US" smtClean="0"/>
              <a:t>11</a:t>
            </a:fld>
            <a:endParaRPr lang="en-US"/>
          </a:p>
        </p:txBody>
      </p:sp>
    </p:spTree>
    <p:extLst>
      <p:ext uri="{BB962C8B-B14F-4D97-AF65-F5344CB8AC3E}">
        <p14:creationId xmlns:p14="http://schemas.microsoft.com/office/powerpoint/2010/main" val="2707253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set up a dedicated website for Stockholm+50, where we hope to keep you updated on the developments.</a:t>
            </a:r>
            <a:endParaRPr lang="en-GB" dirty="0"/>
          </a:p>
          <a:p>
            <a:endParaRPr lang="en-US" dirty="0"/>
          </a:p>
        </p:txBody>
      </p:sp>
      <p:sp>
        <p:nvSpPr>
          <p:cNvPr id="4" name="Slide Number Placeholder 3"/>
          <p:cNvSpPr>
            <a:spLocks noGrp="1"/>
          </p:cNvSpPr>
          <p:nvPr>
            <p:ph type="sldNum" sz="quarter" idx="5"/>
          </p:nvPr>
        </p:nvSpPr>
        <p:spPr/>
        <p:txBody>
          <a:bodyPr/>
          <a:lstStyle/>
          <a:p>
            <a:fld id="{12426B78-950D-0B45-B694-D406D7D4BE9C}" type="slidenum">
              <a:rPr lang="en-US" smtClean="0"/>
              <a:t>13</a:t>
            </a:fld>
            <a:endParaRPr lang="en-US"/>
          </a:p>
        </p:txBody>
      </p:sp>
    </p:spTree>
    <p:extLst>
      <p:ext uri="{BB962C8B-B14F-4D97-AF65-F5344CB8AC3E}">
        <p14:creationId xmlns:p14="http://schemas.microsoft.com/office/powerpoint/2010/main" val="437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399219"/>
          </a:xfrm>
        </p:spPr>
        <p:txBody>
          <a:bodyPr/>
          <a:lstStyle/>
          <a:p>
            <a:r>
              <a:rPr lang="en-US" sz="1050" dirty="0"/>
              <a:t>The Stockholm+50 International Meeting will commemorate 50 years since the United Nations Conference on the Human Environment and its outcome documents and serve to reinforce the 1972 Principles.  The convening of the meeting has been mandated through two UN General Assembly Resolutions adopted earlier this year:</a:t>
            </a:r>
          </a:p>
          <a:p>
            <a:endParaRPr lang="en-US" sz="1050" dirty="0"/>
          </a:p>
          <a:p>
            <a:r>
              <a:rPr lang="en-US" sz="1050" dirty="0"/>
              <a:t>An enabling resolution was adopted on 24  May 2021, which set the theme of the international meeting:  </a:t>
            </a:r>
            <a:r>
              <a:rPr lang="en-US" sz="1050" dirty="0">
                <a:ea typeface="Roboto" pitchFamily="2" charset="0"/>
                <a:cs typeface="Times New Roman" panose="02020603050405020304" pitchFamily="18" charset="0"/>
              </a:rPr>
              <a:t>“</a:t>
            </a:r>
            <a:r>
              <a:rPr lang="en-US" sz="1050" i="1" dirty="0">
                <a:ea typeface="Roboto" pitchFamily="2" charset="0"/>
                <a:cs typeface="Times New Roman" panose="02020603050405020304" pitchFamily="18" charset="0"/>
              </a:rPr>
              <a:t>Stockholm+50: a healthy planet for the prosperity of all – our responsibility, our opportunity”.</a:t>
            </a:r>
            <a:r>
              <a:rPr lang="en-GB" sz="1050" i="1" dirty="0">
                <a:ea typeface="Roboto" pitchFamily="2" charset="0"/>
                <a:cs typeface="Times New Roman" panose="02020603050405020304" pitchFamily="18" charset="0"/>
              </a:rPr>
              <a:t>  </a:t>
            </a:r>
            <a:r>
              <a:rPr lang="en-GB" sz="1050" dirty="0">
                <a:ea typeface="Roboto" pitchFamily="2" charset="0"/>
                <a:cs typeface="Times New Roman" panose="02020603050405020304" pitchFamily="18" charset="0"/>
              </a:rPr>
              <a:t>Furthermore, through this resolution the General Assembly requested UNEP to </a:t>
            </a:r>
            <a:r>
              <a:rPr lang="en-GB" sz="1050" i="1" dirty="0">
                <a:ea typeface="Roboto" pitchFamily="2" charset="0"/>
                <a:cs typeface="Times New Roman" panose="02020603050405020304" pitchFamily="18" charset="0"/>
              </a:rPr>
              <a:t>“</a:t>
            </a:r>
            <a:r>
              <a:rPr lang="en-US" sz="1050" b="1" i="1" u="sng" dirty="0">
                <a:ea typeface="Roboto" pitchFamily="2" charset="0"/>
                <a:cs typeface="Times New Roman" panose="02020603050405020304" pitchFamily="18" charset="0"/>
              </a:rPr>
              <a:t>serve as the focal point </a:t>
            </a:r>
            <a:r>
              <a:rPr lang="en-US" sz="1050" i="1" dirty="0">
                <a:ea typeface="Roboto" pitchFamily="2" charset="0"/>
                <a:cs typeface="Times New Roman" panose="02020603050405020304" pitchFamily="18" charset="0"/>
              </a:rPr>
              <a:t>for providing support to the organization of the international meeting, with appropriate support from the Secretariat and other relevant United Nations entities.”</a:t>
            </a:r>
          </a:p>
          <a:p>
            <a:endParaRPr lang="en-US" sz="1050" b="1" dirty="0">
              <a:ea typeface="Roboto" pitchFamily="2" charset="0"/>
              <a:cs typeface="Times New Roman" panose="02020603050405020304" pitchFamily="18" charset="0"/>
            </a:endParaRPr>
          </a:p>
          <a:p>
            <a:r>
              <a:rPr lang="en-US" sz="1050" b="1" dirty="0"/>
              <a:t>On September 10, a modalities resolution was adopted, which defines the structure and organizational arrangements of the meeting.  </a:t>
            </a:r>
          </a:p>
          <a:p>
            <a:r>
              <a:rPr lang="en-US" sz="1050" dirty="0"/>
              <a:t>The meeting will consist of plenary sessions and three leadership dialogues. Each leadership dialogue will be presided by 2 Co-Chairs that are appointed by the co-Presidents of the meeting, Kenya/Sweden. The resolution also sets out the timeline for the concept note &amp; background papers that will be developed for the meeting as well as the 1-day preparatory meeting which will take place in New York before April 2022, and defines the summary of the two Presidents of the meeting as its output.  Lastly the resolution requests the UN SG to appoint UNEP ED as the Secretary-General of the meeting (who has been officially appointed on 11 Oct.)</a:t>
            </a:r>
          </a:p>
          <a:p>
            <a:endParaRPr lang="en-US" dirty="0"/>
          </a:p>
        </p:txBody>
      </p:sp>
      <p:sp>
        <p:nvSpPr>
          <p:cNvPr id="4" name="Slide Number Placeholder 3"/>
          <p:cNvSpPr>
            <a:spLocks noGrp="1"/>
          </p:cNvSpPr>
          <p:nvPr>
            <p:ph type="sldNum" sz="quarter" idx="5"/>
          </p:nvPr>
        </p:nvSpPr>
        <p:spPr/>
        <p:txBody>
          <a:bodyPr/>
          <a:lstStyle/>
          <a:p>
            <a:fld id="{12426B78-950D-0B45-B694-D406D7D4BE9C}" type="slidenum">
              <a:rPr lang="en-US" smtClean="0"/>
              <a:t>2</a:t>
            </a:fld>
            <a:endParaRPr lang="en-US" dirty="0"/>
          </a:p>
        </p:txBody>
      </p:sp>
    </p:spTree>
    <p:extLst>
      <p:ext uri="{BB962C8B-B14F-4D97-AF65-F5344CB8AC3E}">
        <p14:creationId xmlns:p14="http://schemas.microsoft.com/office/powerpoint/2010/main" val="276824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Present Stockholm+50 as an event with two purposes: Commemoration and reflection / Inspiration for Action (“</a:t>
            </a:r>
            <a:r>
              <a:rPr lang="en-GB" sz="1200" b="1" noProof="0" dirty="0">
                <a:solidFill>
                  <a:srgbClr val="00B0F0"/>
                </a:solidFill>
                <a:latin typeface="Roboto" panose="02000000000000000000" pitchFamily="2" charset="0"/>
                <a:ea typeface="Roboto" panose="02000000000000000000" pitchFamily="2" charset="0"/>
              </a:rPr>
              <a:t>a commemoration, a reflection – a time to act”)</a:t>
            </a:r>
            <a:endParaRPr lang="en-GB" b="1" noProof="0" dirty="0"/>
          </a:p>
          <a:p>
            <a:endParaRPr lang="en-GB" noProof="0" dirty="0"/>
          </a:p>
          <a:p>
            <a:r>
              <a:rPr lang="en-GB" b="1" noProof="0" dirty="0"/>
              <a:t>Commemoration and Reflection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Commemoration of the 1972 United Nations Conference on the Human Environment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The Declaration resulted in what is often seen as the first step toward the development of international environmental law, recognizing the importance of a healthy environment for people, and creating the UN Environment Programme (UNEP).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Showcasing victories from international environmental collaboration (Philanthropic organizations are a part of these victories):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1988 founding of the Intergovernmental Panel on Climate Change (IPCC)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The scientific assessment of ozone depletion in 2014 confirms that the ozone layer is healing and will return to pre-1980 levels by mid-century, thanks to actions taken by Parties under the Montreal Protocol.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2021 marks the official end of use of leaded petrol will prevent more than 1.2 million premature deaths and save USD 2.45 trillion a year. The end of leaded petrol follows a 19-year campaign led by the UN Environment Programme (UNEP) and partners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But major challenges still persist. Namely, the triple planetary environmental crisis: Climate change, pollution and nature/biodiversity loss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noProof="0" dirty="0"/>
              <a:t>Call to 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Catalyst for actions towards a healthy and prosperous planet for 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Opportunity to collaborate, share expertise and address complex nexus issues - mobilising a global response to accelerate action on the ground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Identify solutions and actions of a cross-cutting nature to drive implementation, through a whole-of-government and whole-of-society approach, leaving no one behind.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Implementation to deliver on the 2030 Agenda in the context of sustainable recovery from the pandemic</a:t>
            </a:r>
            <a:br>
              <a:rPr lang="en-GB" noProof="0" dirty="0"/>
            </a:br>
            <a:endParaRPr lang="en-GB" noProof="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noProof="0" dirty="0"/>
          </a:p>
        </p:txBody>
      </p:sp>
      <p:sp>
        <p:nvSpPr>
          <p:cNvPr id="4" name="Slide Number Placeholder 3"/>
          <p:cNvSpPr>
            <a:spLocks noGrp="1"/>
          </p:cNvSpPr>
          <p:nvPr>
            <p:ph type="sldNum" sz="quarter" idx="5"/>
          </p:nvPr>
        </p:nvSpPr>
        <p:spPr/>
        <p:txBody>
          <a:bodyPr/>
          <a:lstStyle/>
          <a:p>
            <a:fld id="{12426B78-950D-0B45-B694-D406D7D4BE9C}" type="slidenum">
              <a:rPr lang="en-US" smtClean="0"/>
              <a:t>3</a:t>
            </a:fld>
            <a:endParaRPr lang="en-US"/>
          </a:p>
        </p:txBody>
      </p:sp>
    </p:spTree>
    <p:extLst>
      <p:ext uri="{BB962C8B-B14F-4D97-AF65-F5344CB8AC3E}">
        <p14:creationId xmlns:p14="http://schemas.microsoft.com/office/powerpoint/2010/main" val="259679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Stockholm+50</a:t>
            </a:r>
            <a:r>
              <a:rPr lang="en-US" i="1" dirty="0"/>
              <a:t>  </a:t>
            </a:r>
            <a:r>
              <a:rPr lang="en-US" dirty="0"/>
              <a:t>marks and important point in history that cannot be missed – it marks the pathway of the relationship between environment and sustainable development from 1972, followed by the Rio Conference in 1992, </a:t>
            </a:r>
            <a:r>
              <a:rPr lang="en-GB" b="0" i="0" dirty="0">
                <a:solidFill>
                  <a:srgbClr val="000000"/>
                </a:solidFill>
                <a:effectLst/>
                <a:latin typeface="Roboto" panose="02000000000000000000" pitchFamily="2" charset="0"/>
              </a:rPr>
              <a:t>United Nations World Summit on Sustainable Development (WSSD</a:t>
            </a:r>
            <a:r>
              <a:rPr lang="en-US" dirty="0"/>
              <a:t>, Rio+20 and 2012.  This unique opportunity is perfectly placed for us to consider fundamental changes in our actions, also considering the health impacts of the triple planetary crisis of climate change, nature and biodiversity loss, and pollution and waste are clear have been made even clearer by the effects of the COVID-19 pandemic.  </a:t>
            </a:r>
          </a:p>
          <a:p>
            <a:endParaRPr lang="en-US" i="1" dirty="0"/>
          </a:p>
          <a:p>
            <a:r>
              <a:rPr lang="en-US" dirty="0"/>
              <a:t>In this context, Stockholm+50 will draw in the important messages  – existing commitment and ongoing global processes that have been created for discussing and addressing  climate, nature, pollution challenges, and many others. The central value added of Stockholm+50 will be that while it will pull in the insights and decisions from these political processes, it will represent a chance to think and act beyond the silos of sectoral  challenges towards a systemic approach, one that builds on existing initiatives and agreements and that takes them one step forward – marking a milestone on how we conceive and deliver on human well-being, capabilities and freedoms by focusing on the needs of the human environment in the 21st century.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1A0DAB"/>
                </a:solidFill>
                <a:effectLst/>
                <a:latin typeface="Roboto" panose="02000000000000000000" pitchFamily="2" charset="0"/>
                <a:hlinkClick r:id="rId3"/>
              </a:rPr>
              <a:t>United Nations Forum on Sustainability Standards</a:t>
            </a:r>
            <a:endParaRPr lang="en-GB" b="0" i="0" dirty="0">
              <a:solidFill>
                <a:srgbClr val="3F3F3F"/>
              </a:solidFill>
              <a:effectLst/>
              <a:latin typeface="Roboto" panose="02000000000000000000" pitchFamily="2" charset="0"/>
            </a:endParaRPr>
          </a:p>
          <a:p>
            <a:endParaRPr lang="en-GB" dirty="0"/>
          </a:p>
        </p:txBody>
      </p:sp>
      <p:sp>
        <p:nvSpPr>
          <p:cNvPr id="4" name="Tijdelijke aanduiding voor dianummer 3"/>
          <p:cNvSpPr>
            <a:spLocks noGrp="1"/>
          </p:cNvSpPr>
          <p:nvPr>
            <p:ph type="sldNum" sz="quarter" idx="5"/>
          </p:nvPr>
        </p:nvSpPr>
        <p:spPr/>
        <p:txBody>
          <a:bodyPr/>
          <a:lstStyle/>
          <a:p>
            <a:fld id="{12426B78-950D-0B45-B694-D406D7D4BE9C}" type="slidenum">
              <a:rPr lang="en-US" smtClean="0"/>
              <a:t>4</a:t>
            </a:fld>
            <a:endParaRPr lang="en-US"/>
          </a:p>
        </p:txBody>
      </p:sp>
    </p:spTree>
    <p:extLst>
      <p:ext uri="{BB962C8B-B14F-4D97-AF65-F5344CB8AC3E}">
        <p14:creationId xmlns:p14="http://schemas.microsoft.com/office/powerpoint/2010/main" val="43049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512957" y="4694238"/>
            <a:ext cx="5681980" cy="3696712"/>
          </a:xfrm>
        </p:spPr>
        <p:txBody>
          <a:bodyPr/>
          <a:lstStyle/>
          <a:p>
            <a:r>
              <a:rPr lang="en-US" dirty="0"/>
              <a:t>Based on the UN General Assembly Resolution 75/326, the leadership dialogues will address the following themes: </a:t>
            </a:r>
          </a:p>
          <a:p>
            <a:r>
              <a:rPr lang="ar-LB" dirty="0"/>
              <a:t>قرار الجمعية العامة للأمم المتحدة</a:t>
            </a:r>
            <a:endParaRPr lang="en-US" dirty="0"/>
          </a:p>
          <a:p>
            <a:endParaRPr lang="en-US" b="1" i="1" dirty="0"/>
          </a:p>
          <a:p>
            <a:r>
              <a:rPr lang="en-US" b="1" i="1" dirty="0"/>
              <a:t>Leadership Dialogue 1: </a:t>
            </a:r>
            <a:r>
              <a:rPr lang="en-US" i="1" dirty="0"/>
              <a:t>Reflecting on the urgent need for actions to achieve a healthy planet and prosperity of all. </a:t>
            </a:r>
            <a:endParaRPr lang="en-US" dirty="0"/>
          </a:p>
          <a:p>
            <a:r>
              <a:rPr lang="en-US" b="1" i="1" dirty="0"/>
              <a:t>Leadership dialogue 2: </a:t>
            </a:r>
            <a:r>
              <a:rPr lang="en-US" i="1" dirty="0"/>
              <a:t>Achieving a sustainable and inclusive recovery from the COVID-19 pandemic. </a:t>
            </a:r>
            <a:endParaRPr lang="en-US" dirty="0"/>
          </a:p>
          <a:p>
            <a:r>
              <a:rPr lang="en-US" b="1" i="1" dirty="0"/>
              <a:t>Leadership Dialogue 3</a:t>
            </a:r>
            <a:r>
              <a:rPr lang="en-US" i="1" dirty="0"/>
              <a:t>: Accelerating the implementation of the environmental dimension of Sustainable Development in the context of the Decade of Action. </a:t>
            </a:r>
            <a:endParaRPr lang="en-US" dirty="0"/>
          </a:p>
          <a:p>
            <a:endParaRPr lang="en-US" dirty="0"/>
          </a:p>
          <a:p>
            <a:endParaRPr lang="en-GB" dirty="0"/>
          </a:p>
        </p:txBody>
      </p:sp>
      <p:sp>
        <p:nvSpPr>
          <p:cNvPr id="4" name="Tijdelijke aanduiding voor dianummer 3"/>
          <p:cNvSpPr>
            <a:spLocks noGrp="1"/>
          </p:cNvSpPr>
          <p:nvPr>
            <p:ph type="sldNum" sz="quarter" idx="5"/>
          </p:nvPr>
        </p:nvSpPr>
        <p:spPr/>
        <p:txBody>
          <a:bodyPr/>
          <a:lstStyle/>
          <a:p>
            <a:fld id="{12426B78-950D-0B45-B694-D406D7D4BE9C}" type="slidenum">
              <a:rPr lang="en-US" smtClean="0"/>
              <a:t>5</a:t>
            </a:fld>
            <a:endParaRPr lang="en-US"/>
          </a:p>
        </p:txBody>
      </p:sp>
    </p:spTree>
    <p:extLst>
      <p:ext uri="{BB962C8B-B14F-4D97-AF65-F5344CB8AC3E}">
        <p14:creationId xmlns:p14="http://schemas.microsoft.com/office/powerpoint/2010/main" val="3855862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512957" y="4694238"/>
            <a:ext cx="5681980" cy="3696712"/>
          </a:xfrm>
        </p:spPr>
        <p:txBody>
          <a:bodyPr/>
          <a:lstStyle/>
          <a:p>
            <a:pPr algn="r"/>
            <a:r>
              <a:rPr lang="ar-LB" dirty="0"/>
              <a:t>للمساعدة في التفكير في المسارات المؤدية إلى كوكب صحي ، مع معالجة أيضًا تعافي فيروس كوفيد والأحجية التي تواجهها الحكومات والجهات الفاعلة غير الحكومية في الاستجابة للفيروس وزيادة عدم المساواة والالتزامات الإنمائية ، يُقترح 5  ر للمساعدة في تشكيل حوارات واستشارات القيادة . هذه هي: التجديد ، التعافي ، إعادة التوازن ، التجديد وإعادة التصور.</a:t>
            </a:r>
            <a:endParaRPr lang="en-US" dirty="0"/>
          </a:p>
          <a:p>
            <a:endParaRPr lang="en-GB" dirty="0"/>
          </a:p>
        </p:txBody>
      </p:sp>
      <p:sp>
        <p:nvSpPr>
          <p:cNvPr id="4" name="Tijdelijke aanduiding voor dianummer 3"/>
          <p:cNvSpPr>
            <a:spLocks noGrp="1"/>
          </p:cNvSpPr>
          <p:nvPr>
            <p:ph type="sldNum" sz="quarter" idx="5"/>
          </p:nvPr>
        </p:nvSpPr>
        <p:spPr/>
        <p:txBody>
          <a:bodyPr/>
          <a:lstStyle/>
          <a:p>
            <a:fld id="{12426B78-950D-0B45-B694-D406D7D4BE9C}" type="slidenum">
              <a:rPr lang="en-US" smtClean="0"/>
              <a:t>6</a:t>
            </a:fld>
            <a:endParaRPr lang="en-US"/>
          </a:p>
        </p:txBody>
      </p:sp>
    </p:spTree>
    <p:extLst>
      <p:ext uri="{BB962C8B-B14F-4D97-AF65-F5344CB8AC3E}">
        <p14:creationId xmlns:p14="http://schemas.microsoft.com/office/powerpoint/2010/main" val="2971404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442913"/>
            <a:ext cx="5634037" cy="3168650"/>
          </a:xfrm>
        </p:spPr>
      </p:sp>
      <p:sp>
        <p:nvSpPr>
          <p:cNvPr id="3" name="Notes Placeholder 2"/>
          <p:cNvSpPr>
            <a:spLocks noGrp="1"/>
          </p:cNvSpPr>
          <p:nvPr>
            <p:ph type="body" idx="1"/>
          </p:nvPr>
        </p:nvSpPr>
        <p:spPr>
          <a:xfrm>
            <a:off x="493227" y="3928165"/>
            <a:ext cx="5681980" cy="3696712"/>
          </a:xfrm>
        </p:spPr>
        <p:txBody>
          <a:bodyPr/>
          <a:lstStyle/>
          <a:p>
            <a:r>
              <a:rPr lang="en-US" dirty="0"/>
              <a:t>THE OUTCOMES will also evolve from the Leadership dialogues and consultations</a:t>
            </a:r>
          </a:p>
          <a:p>
            <a:endParaRPr lang="en-US" sz="1100" i="1" dirty="0"/>
          </a:p>
          <a:p>
            <a:pPr marL="0" marR="0">
              <a:spcBef>
                <a:spcPts val="0"/>
              </a:spcBef>
              <a:spcAft>
                <a:spcPts val="0"/>
              </a:spcAft>
            </a:pPr>
            <a:r>
              <a:rPr lang="en-US" sz="1100" b="1" i="1" dirty="0">
                <a:effectLst/>
                <a:latin typeface="Calibri" panose="020F0502020204030204" pitchFamily="34" charset="0"/>
                <a:ea typeface="Calibri" panose="020F0502020204030204" pitchFamily="34" charset="0"/>
              </a:rPr>
              <a:t>From the Modalities resolution (Op 20)</a:t>
            </a:r>
            <a:endParaRPr lang="en-US" sz="1100" i="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i="1"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100" i="1" dirty="0">
                <a:effectLst/>
                <a:latin typeface="Calibri" panose="020F0502020204030204" pitchFamily="34" charset="0"/>
                <a:ea typeface="Calibri" panose="020F0502020204030204" pitchFamily="34" charset="0"/>
              </a:rPr>
              <a:t>“Requests the two Presidents of the international meeting to prepare a summary of the discussions, with the support of the Secretary-General of the international meeting, to be presented to the international meeting;”</a:t>
            </a:r>
          </a:p>
          <a:p>
            <a:endParaRPr lang="en-US" dirty="0"/>
          </a:p>
        </p:txBody>
      </p:sp>
      <p:sp>
        <p:nvSpPr>
          <p:cNvPr id="4" name="Slide Number Placeholder 3"/>
          <p:cNvSpPr>
            <a:spLocks noGrp="1"/>
          </p:cNvSpPr>
          <p:nvPr>
            <p:ph type="sldNum" sz="quarter" idx="5"/>
          </p:nvPr>
        </p:nvSpPr>
        <p:spPr/>
        <p:txBody>
          <a:bodyPr/>
          <a:lstStyle/>
          <a:p>
            <a:fld id="{12426B78-950D-0B45-B694-D406D7D4BE9C}" type="slidenum">
              <a:rPr lang="en-US" smtClean="0"/>
              <a:t>7</a:t>
            </a:fld>
            <a:endParaRPr lang="en-US"/>
          </a:p>
        </p:txBody>
      </p:sp>
    </p:spTree>
    <p:extLst>
      <p:ext uri="{BB962C8B-B14F-4D97-AF65-F5344CB8AC3E}">
        <p14:creationId xmlns:p14="http://schemas.microsoft.com/office/powerpoint/2010/main" val="932428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timeline in the run-up to the Stockholm+50 international meeting. It describes the general logistical flow of events, and the various consultations, including the leadership dialogue preparation, national and regional consultations, and various stakeholder engagements, all supported by cohesive communications and outreach activities. </a:t>
            </a:r>
            <a:endParaRPr lang="ar-LB" dirty="0"/>
          </a:p>
          <a:p>
            <a:r>
              <a:rPr lang="ar-LB" dirty="0"/>
              <a:t>تُظهر هذه الشريحة الجدول الزمني في الفترة التي تسبق اجتماع ستوكهولم + 50 الدولي. يصف التدفق اللوجستي العام للأحداث ، والمشاورات المختلفة ، بما في ذلك إعداد حوار القيادة ، والمشاورات الوطنية والإقليمية ، ومختلف مشاركات أصحاب المصلحة ، وكلها مدعومة بأنشطة اتصالات وتواصل متماسكة.</a:t>
            </a:r>
            <a:endParaRPr lang="en-US" dirty="0"/>
          </a:p>
          <a:p>
            <a:endParaRPr lang="en-US" dirty="0"/>
          </a:p>
          <a:p>
            <a:r>
              <a:rPr lang="en-US" dirty="0"/>
              <a:t>With UNEP as focal point, Kenya and Sweden as co-hosts and presidents of the meeting, and partners across the globe, including UN agencies, local governments, cities, civil society, women, indigenous groups, faith-based groups, academia, children and youth, industry, finance, and philanthropic foundations, we seek an open architecture and an inclusive approach that reflects the richness and diversity of voices and perspectives to reimagine a common, prosperous future on a healthy planet. </a:t>
            </a:r>
          </a:p>
          <a:p>
            <a:endParaRPr lang="en-US" dirty="0"/>
          </a:p>
          <a:p>
            <a:r>
              <a:rPr lang="en-US" dirty="0"/>
              <a:t>Importantly, these dialogues and consultations will also inform follow-up to the international meeting, including the launch of legacy initiatives designed to help countries accelerate achievements of the  2030 SDGs.</a:t>
            </a:r>
          </a:p>
        </p:txBody>
      </p:sp>
      <p:sp>
        <p:nvSpPr>
          <p:cNvPr id="4" name="Slide Number Placeholder 3"/>
          <p:cNvSpPr>
            <a:spLocks noGrp="1"/>
          </p:cNvSpPr>
          <p:nvPr>
            <p:ph type="sldNum" sz="quarter" idx="5"/>
          </p:nvPr>
        </p:nvSpPr>
        <p:spPr/>
        <p:txBody>
          <a:bodyPr/>
          <a:lstStyle/>
          <a:p>
            <a:fld id="{12426B78-950D-0B45-B694-D406D7D4BE9C}" type="slidenum">
              <a:rPr lang="en-US" smtClean="0"/>
              <a:t>8</a:t>
            </a:fld>
            <a:endParaRPr lang="en-US"/>
          </a:p>
        </p:txBody>
      </p:sp>
    </p:spTree>
    <p:extLst>
      <p:ext uri="{BB962C8B-B14F-4D97-AF65-F5344CB8AC3E}">
        <p14:creationId xmlns:p14="http://schemas.microsoft.com/office/powerpoint/2010/main" val="2004767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442913"/>
            <a:ext cx="5634037" cy="3168650"/>
          </a:xfrm>
        </p:spPr>
      </p:sp>
      <p:sp>
        <p:nvSpPr>
          <p:cNvPr id="3" name="Notes Placeholder 2"/>
          <p:cNvSpPr>
            <a:spLocks noGrp="1"/>
          </p:cNvSpPr>
          <p:nvPr>
            <p:ph type="body" idx="1"/>
          </p:nvPr>
        </p:nvSpPr>
        <p:spPr>
          <a:xfrm>
            <a:off x="493227" y="3928165"/>
            <a:ext cx="5681980" cy="3696712"/>
          </a:xfrm>
        </p:spPr>
        <p:txBody>
          <a:bodyPr/>
          <a:lstStyle/>
          <a:p>
            <a:r>
              <a:rPr lang="en-US" dirty="0"/>
              <a:t>THE OUTCOMES will also evolve from the Leadership dialogues and consultations</a:t>
            </a:r>
          </a:p>
          <a:p>
            <a:endParaRPr lang="en-US" sz="1100" i="1" dirty="0"/>
          </a:p>
          <a:p>
            <a:pPr marL="0" marR="0">
              <a:spcBef>
                <a:spcPts val="0"/>
              </a:spcBef>
              <a:spcAft>
                <a:spcPts val="0"/>
              </a:spcAft>
            </a:pPr>
            <a:r>
              <a:rPr lang="en-US" sz="1100" b="1" i="1" dirty="0">
                <a:effectLst/>
                <a:latin typeface="Calibri" panose="020F0502020204030204" pitchFamily="34" charset="0"/>
                <a:ea typeface="Calibri" panose="020F0502020204030204" pitchFamily="34" charset="0"/>
              </a:rPr>
              <a:t>From the Modalities resolution (Op 20)</a:t>
            </a:r>
            <a:endParaRPr lang="en-US" sz="1100" i="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i="1"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100" i="1" dirty="0">
                <a:effectLst/>
                <a:latin typeface="Calibri" panose="020F0502020204030204" pitchFamily="34" charset="0"/>
                <a:ea typeface="Calibri" panose="020F0502020204030204" pitchFamily="34" charset="0"/>
              </a:rPr>
              <a:t>“Requests the two Presidents of the international meeting to prepare a summary of the discussions, with the support of the Secretary-General of the international meeting, to be presented to the international meeting;”</a:t>
            </a:r>
          </a:p>
          <a:p>
            <a:endParaRPr lang="en-US" dirty="0"/>
          </a:p>
        </p:txBody>
      </p:sp>
      <p:sp>
        <p:nvSpPr>
          <p:cNvPr id="4" name="Slide Number Placeholder 3"/>
          <p:cNvSpPr>
            <a:spLocks noGrp="1"/>
          </p:cNvSpPr>
          <p:nvPr>
            <p:ph type="sldNum" sz="quarter" idx="5"/>
          </p:nvPr>
        </p:nvSpPr>
        <p:spPr/>
        <p:txBody>
          <a:bodyPr/>
          <a:lstStyle/>
          <a:p>
            <a:fld id="{12426B78-950D-0B45-B694-D406D7D4BE9C}" type="slidenum">
              <a:rPr lang="en-US" smtClean="0"/>
              <a:t>9</a:t>
            </a:fld>
            <a:endParaRPr lang="en-US"/>
          </a:p>
        </p:txBody>
      </p:sp>
    </p:spTree>
    <p:extLst>
      <p:ext uri="{BB962C8B-B14F-4D97-AF65-F5344CB8AC3E}">
        <p14:creationId xmlns:p14="http://schemas.microsoft.com/office/powerpoint/2010/main" val="3591834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AC07-4ECD-274D-A461-34813D23A1B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BDAD18A-AA99-7244-AD35-36B5F7F22F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220D051-4D76-114A-B416-A96E2CBDBC00}"/>
              </a:ext>
            </a:extLst>
          </p:cNvPr>
          <p:cNvSpPr>
            <a:spLocks noGrp="1"/>
          </p:cNvSpPr>
          <p:nvPr>
            <p:ph type="dt" sz="half" idx="10"/>
          </p:nvPr>
        </p:nvSpPr>
        <p:spPr/>
        <p:txBody>
          <a:bodyPr/>
          <a:lstStyle/>
          <a:p>
            <a:fld id="{A0F30487-9C54-7E48-836D-2B2D373B8A85}" type="datetimeFigureOut">
              <a:rPr lang="en-US" smtClean="0"/>
              <a:t>08/05/2022</a:t>
            </a:fld>
            <a:endParaRPr lang="en-US"/>
          </a:p>
        </p:txBody>
      </p:sp>
      <p:sp>
        <p:nvSpPr>
          <p:cNvPr id="5" name="Footer Placeholder 4">
            <a:extLst>
              <a:ext uri="{FF2B5EF4-FFF2-40B4-BE49-F238E27FC236}">
                <a16:creationId xmlns:a16="http://schemas.microsoft.com/office/drawing/2014/main" id="{CFF8A74E-22F8-534D-B4EF-35F71AEC3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47C90-B25E-A346-9E9B-162B3B16D880}"/>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335395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7F9A-FB0A-374E-8E6E-9FA973B0342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BA5AF0C-A74C-8D41-8D0B-E760DF3D22B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894928-BA9F-BE42-8F15-BBA9A42264DF}"/>
              </a:ext>
            </a:extLst>
          </p:cNvPr>
          <p:cNvSpPr>
            <a:spLocks noGrp="1"/>
          </p:cNvSpPr>
          <p:nvPr>
            <p:ph type="dt" sz="half" idx="10"/>
          </p:nvPr>
        </p:nvSpPr>
        <p:spPr/>
        <p:txBody>
          <a:bodyPr/>
          <a:lstStyle/>
          <a:p>
            <a:fld id="{A0F30487-9C54-7E48-836D-2B2D373B8A85}" type="datetimeFigureOut">
              <a:rPr lang="en-US" smtClean="0"/>
              <a:t>08/05/2022</a:t>
            </a:fld>
            <a:endParaRPr lang="en-US"/>
          </a:p>
        </p:txBody>
      </p:sp>
      <p:sp>
        <p:nvSpPr>
          <p:cNvPr id="5" name="Footer Placeholder 4">
            <a:extLst>
              <a:ext uri="{FF2B5EF4-FFF2-40B4-BE49-F238E27FC236}">
                <a16:creationId xmlns:a16="http://schemas.microsoft.com/office/drawing/2014/main" id="{45B01EF0-F95A-7945-9A8C-35AD090D9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147B9-6005-2044-8A6F-E62EBCA39236}"/>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211805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726E5D-64F1-7042-8487-B3E51615688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D755CE7-1A46-F24F-8E3D-5A75E4297B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CF563F-D312-914B-8778-A3D9146B4842}"/>
              </a:ext>
            </a:extLst>
          </p:cNvPr>
          <p:cNvSpPr>
            <a:spLocks noGrp="1"/>
          </p:cNvSpPr>
          <p:nvPr>
            <p:ph type="dt" sz="half" idx="10"/>
          </p:nvPr>
        </p:nvSpPr>
        <p:spPr/>
        <p:txBody>
          <a:bodyPr/>
          <a:lstStyle/>
          <a:p>
            <a:fld id="{A0F30487-9C54-7E48-836D-2B2D373B8A85}" type="datetimeFigureOut">
              <a:rPr lang="en-US" smtClean="0"/>
              <a:t>08/05/2022</a:t>
            </a:fld>
            <a:endParaRPr lang="en-US"/>
          </a:p>
        </p:txBody>
      </p:sp>
      <p:sp>
        <p:nvSpPr>
          <p:cNvPr id="5" name="Footer Placeholder 4">
            <a:extLst>
              <a:ext uri="{FF2B5EF4-FFF2-40B4-BE49-F238E27FC236}">
                <a16:creationId xmlns:a16="http://schemas.microsoft.com/office/drawing/2014/main" id="{DEFAEE13-CEB6-B842-A306-00E16204F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45253-EA51-E242-8776-3BAF9B396794}"/>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74049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C2BE-2FD4-BE43-A025-98552DC855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D190BEE-8862-634E-9DAE-E2C82AD1A68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F1F68F-66EB-5E4A-B72B-F8770F943045}"/>
              </a:ext>
            </a:extLst>
          </p:cNvPr>
          <p:cNvSpPr>
            <a:spLocks noGrp="1"/>
          </p:cNvSpPr>
          <p:nvPr>
            <p:ph type="dt" sz="half" idx="10"/>
          </p:nvPr>
        </p:nvSpPr>
        <p:spPr/>
        <p:txBody>
          <a:bodyPr/>
          <a:lstStyle/>
          <a:p>
            <a:fld id="{A0F30487-9C54-7E48-836D-2B2D373B8A85}" type="datetimeFigureOut">
              <a:rPr lang="en-US" smtClean="0"/>
              <a:t>08/05/2022</a:t>
            </a:fld>
            <a:endParaRPr lang="en-US"/>
          </a:p>
        </p:txBody>
      </p:sp>
      <p:sp>
        <p:nvSpPr>
          <p:cNvPr id="5" name="Footer Placeholder 4">
            <a:extLst>
              <a:ext uri="{FF2B5EF4-FFF2-40B4-BE49-F238E27FC236}">
                <a16:creationId xmlns:a16="http://schemas.microsoft.com/office/drawing/2014/main" id="{4FD4B2E6-7E31-1941-AEBF-B1CE93BB2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437D6-1BEB-144E-AF02-C0AFE57A2DE5}"/>
              </a:ext>
            </a:extLst>
          </p:cNvPr>
          <p:cNvSpPr>
            <a:spLocks noGrp="1"/>
          </p:cNvSpPr>
          <p:nvPr>
            <p:ph type="sldNum" sz="quarter" idx="12"/>
          </p:nvPr>
        </p:nvSpPr>
        <p:spPr/>
        <p:txBody>
          <a:bodyPr/>
          <a:lstStyle/>
          <a:p>
            <a:fld id="{F09E0203-A09F-0842-9341-4BFD3867CFA2}" type="slidenum">
              <a:rPr lang="en-US" smtClean="0"/>
              <a:t>‹#›</a:t>
            </a:fld>
            <a:endParaRPr lang="en-US"/>
          </a:p>
        </p:txBody>
      </p:sp>
      <p:pic>
        <p:nvPicPr>
          <p:cNvPr id="7" name="Picture 6">
            <a:extLst>
              <a:ext uri="{FF2B5EF4-FFF2-40B4-BE49-F238E27FC236}">
                <a16:creationId xmlns:a16="http://schemas.microsoft.com/office/drawing/2014/main" id="{971ACA66-CE83-4521-8FB8-CFB0D4ACD969}"/>
              </a:ext>
            </a:extLst>
          </p:cNvPr>
          <p:cNvPicPr>
            <a:picLocks noChangeAspect="1"/>
          </p:cNvPicPr>
          <p:nvPr userDrawn="1"/>
        </p:nvPicPr>
        <p:blipFill>
          <a:blip r:embed="rId2"/>
          <a:srcRect/>
          <a:stretch/>
        </p:blipFill>
        <p:spPr>
          <a:xfrm>
            <a:off x="10668000" y="6014472"/>
            <a:ext cx="1342259" cy="711803"/>
          </a:xfrm>
          <a:prstGeom prst="rect">
            <a:avLst/>
          </a:prstGeom>
        </p:spPr>
      </p:pic>
    </p:spTree>
    <p:extLst>
      <p:ext uri="{BB962C8B-B14F-4D97-AF65-F5344CB8AC3E}">
        <p14:creationId xmlns:p14="http://schemas.microsoft.com/office/powerpoint/2010/main" val="45855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17B9-B148-E945-A148-AF11F998E40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5CA13F4-6533-8F4D-B85C-DCBEBAB82A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B1D4C4C-3BC4-E94B-8FFB-CF3A78D02D6F}"/>
              </a:ext>
            </a:extLst>
          </p:cNvPr>
          <p:cNvSpPr>
            <a:spLocks noGrp="1"/>
          </p:cNvSpPr>
          <p:nvPr>
            <p:ph type="dt" sz="half" idx="10"/>
          </p:nvPr>
        </p:nvSpPr>
        <p:spPr/>
        <p:txBody>
          <a:bodyPr/>
          <a:lstStyle/>
          <a:p>
            <a:fld id="{A0F30487-9C54-7E48-836D-2B2D373B8A85}" type="datetimeFigureOut">
              <a:rPr lang="en-US" smtClean="0"/>
              <a:t>08/05/2022</a:t>
            </a:fld>
            <a:endParaRPr lang="en-US"/>
          </a:p>
        </p:txBody>
      </p:sp>
      <p:sp>
        <p:nvSpPr>
          <p:cNvPr id="5" name="Footer Placeholder 4">
            <a:extLst>
              <a:ext uri="{FF2B5EF4-FFF2-40B4-BE49-F238E27FC236}">
                <a16:creationId xmlns:a16="http://schemas.microsoft.com/office/drawing/2014/main" id="{536E3417-B0DA-8D40-BCFF-5BD793E06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3042B-AE29-6A40-9D64-EB42D4DFD3BB}"/>
              </a:ext>
            </a:extLst>
          </p:cNvPr>
          <p:cNvSpPr>
            <a:spLocks noGrp="1"/>
          </p:cNvSpPr>
          <p:nvPr>
            <p:ph type="sldNum" sz="quarter" idx="12"/>
          </p:nvPr>
        </p:nvSpPr>
        <p:spPr/>
        <p:txBody>
          <a:bodyPr/>
          <a:lstStyle/>
          <a:p>
            <a:fld id="{F09E0203-A09F-0842-9341-4BFD3867CFA2}" type="slidenum">
              <a:rPr lang="en-US" smtClean="0"/>
              <a:t>‹#›</a:t>
            </a:fld>
            <a:endParaRPr lang="en-US"/>
          </a:p>
        </p:txBody>
      </p:sp>
      <p:pic>
        <p:nvPicPr>
          <p:cNvPr id="7" name="Picture 6">
            <a:extLst>
              <a:ext uri="{FF2B5EF4-FFF2-40B4-BE49-F238E27FC236}">
                <a16:creationId xmlns:a16="http://schemas.microsoft.com/office/drawing/2014/main" id="{7CDA18BD-DD3C-408C-91E8-13A388ABE22F}"/>
              </a:ext>
            </a:extLst>
          </p:cNvPr>
          <p:cNvPicPr>
            <a:picLocks noChangeAspect="1"/>
          </p:cNvPicPr>
          <p:nvPr userDrawn="1"/>
        </p:nvPicPr>
        <p:blipFill>
          <a:blip r:embed="rId2"/>
          <a:srcRect/>
          <a:stretch/>
        </p:blipFill>
        <p:spPr>
          <a:xfrm>
            <a:off x="10668000" y="6014472"/>
            <a:ext cx="1342259" cy="711803"/>
          </a:xfrm>
          <a:prstGeom prst="rect">
            <a:avLst/>
          </a:prstGeom>
        </p:spPr>
      </p:pic>
    </p:spTree>
    <p:extLst>
      <p:ext uri="{BB962C8B-B14F-4D97-AF65-F5344CB8AC3E}">
        <p14:creationId xmlns:p14="http://schemas.microsoft.com/office/powerpoint/2010/main" val="3974885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3EBE-5BB2-9043-B1CD-F8DEC3713C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27F21E0-BF3B-5645-B70D-243CB22420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CA73481-D8A0-D844-8619-711C4427A0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03B4DE-EF38-F44E-B078-539326634548}"/>
              </a:ext>
            </a:extLst>
          </p:cNvPr>
          <p:cNvSpPr>
            <a:spLocks noGrp="1"/>
          </p:cNvSpPr>
          <p:nvPr>
            <p:ph type="dt" sz="half" idx="10"/>
          </p:nvPr>
        </p:nvSpPr>
        <p:spPr/>
        <p:txBody>
          <a:bodyPr/>
          <a:lstStyle/>
          <a:p>
            <a:fld id="{A0F30487-9C54-7E48-836D-2B2D373B8A85}" type="datetimeFigureOut">
              <a:rPr lang="en-US" smtClean="0"/>
              <a:t>08/05/2022</a:t>
            </a:fld>
            <a:endParaRPr lang="en-US"/>
          </a:p>
        </p:txBody>
      </p:sp>
      <p:sp>
        <p:nvSpPr>
          <p:cNvPr id="6" name="Footer Placeholder 5">
            <a:extLst>
              <a:ext uri="{FF2B5EF4-FFF2-40B4-BE49-F238E27FC236}">
                <a16:creationId xmlns:a16="http://schemas.microsoft.com/office/drawing/2014/main" id="{901DDE1C-6604-1844-9F35-A0D309527B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96A18A-AF8C-3344-A6D2-BC0EBB13AA75}"/>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230904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AABC-5F3E-F544-A989-4215E167059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4AD5C4-1F6E-E542-86B3-2FD64939D7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DE9964D-E4CF-C64B-B22B-028802C32C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A23F8C2-AAC8-294A-AE77-DC323A8B3B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4D8550E-758E-4C47-AAF9-E6DCB4BCAC2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6B80521-D8AC-D245-B03B-798B63C47275}"/>
              </a:ext>
            </a:extLst>
          </p:cNvPr>
          <p:cNvSpPr>
            <a:spLocks noGrp="1"/>
          </p:cNvSpPr>
          <p:nvPr>
            <p:ph type="dt" sz="half" idx="10"/>
          </p:nvPr>
        </p:nvSpPr>
        <p:spPr/>
        <p:txBody>
          <a:bodyPr/>
          <a:lstStyle/>
          <a:p>
            <a:fld id="{A0F30487-9C54-7E48-836D-2B2D373B8A85}" type="datetimeFigureOut">
              <a:rPr lang="en-US" smtClean="0"/>
              <a:t>08/05/2022</a:t>
            </a:fld>
            <a:endParaRPr lang="en-US"/>
          </a:p>
        </p:txBody>
      </p:sp>
      <p:sp>
        <p:nvSpPr>
          <p:cNvPr id="8" name="Footer Placeholder 7">
            <a:extLst>
              <a:ext uri="{FF2B5EF4-FFF2-40B4-BE49-F238E27FC236}">
                <a16:creationId xmlns:a16="http://schemas.microsoft.com/office/drawing/2014/main" id="{0E73800E-41A3-6640-8D6F-5E6B752C1D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CF6877-5F51-7946-8AE1-D155878536C1}"/>
              </a:ext>
            </a:extLst>
          </p:cNvPr>
          <p:cNvSpPr>
            <a:spLocks noGrp="1"/>
          </p:cNvSpPr>
          <p:nvPr>
            <p:ph type="sldNum" sz="quarter" idx="12"/>
          </p:nvPr>
        </p:nvSpPr>
        <p:spPr/>
        <p:txBody>
          <a:bodyPr/>
          <a:lstStyle/>
          <a:p>
            <a:fld id="{F09E0203-A09F-0842-9341-4BFD3867CFA2}" type="slidenum">
              <a:rPr lang="en-US" smtClean="0"/>
              <a:t>‹#›</a:t>
            </a:fld>
            <a:endParaRPr lang="en-US"/>
          </a:p>
        </p:txBody>
      </p:sp>
      <p:pic>
        <p:nvPicPr>
          <p:cNvPr id="10" name="Picture 9">
            <a:extLst>
              <a:ext uri="{FF2B5EF4-FFF2-40B4-BE49-F238E27FC236}">
                <a16:creationId xmlns:a16="http://schemas.microsoft.com/office/drawing/2014/main" id="{1930B660-B663-4249-B559-5DD63B022C44}"/>
              </a:ext>
            </a:extLst>
          </p:cNvPr>
          <p:cNvPicPr>
            <a:picLocks noChangeAspect="1"/>
          </p:cNvPicPr>
          <p:nvPr userDrawn="1"/>
        </p:nvPicPr>
        <p:blipFill>
          <a:blip r:embed="rId2"/>
          <a:srcRect/>
          <a:stretch/>
        </p:blipFill>
        <p:spPr>
          <a:xfrm>
            <a:off x="10668000" y="6014472"/>
            <a:ext cx="1342259" cy="711803"/>
          </a:xfrm>
          <a:prstGeom prst="rect">
            <a:avLst/>
          </a:prstGeom>
        </p:spPr>
      </p:pic>
    </p:spTree>
    <p:extLst>
      <p:ext uri="{BB962C8B-B14F-4D97-AF65-F5344CB8AC3E}">
        <p14:creationId xmlns:p14="http://schemas.microsoft.com/office/powerpoint/2010/main" val="105130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61D1-71E2-A143-9849-E31FC4963ED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00A9FB3-307A-DF4E-9555-451A6BB3E399}"/>
              </a:ext>
            </a:extLst>
          </p:cNvPr>
          <p:cNvSpPr>
            <a:spLocks noGrp="1"/>
          </p:cNvSpPr>
          <p:nvPr>
            <p:ph type="dt" sz="half" idx="10"/>
          </p:nvPr>
        </p:nvSpPr>
        <p:spPr/>
        <p:txBody>
          <a:bodyPr/>
          <a:lstStyle/>
          <a:p>
            <a:fld id="{A0F30487-9C54-7E48-836D-2B2D373B8A85}" type="datetimeFigureOut">
              <a:rPr lang="en-US" smtClean="0"/>
              <a:t>08/05/2022</a:t>
            </a:fld>
            <a:endParaRPr lang="en-US"/>
          </a:p>
        </p:txBody>
      </p:sp>
      <p:sp>
        <p:nvSpPr>
          <p:cNvPr id="4" name="Footer Placeholder 3">
            <a:extLst>
              <a:ext uri="{FF2B5EF4-FFF2-40B4-BE49-F238E27FC236}">
                <a16:creationId xmlns:a16="http://schemas.microsoft.com/office/drawing/2014/main" id="{EE7E2E4D-59CE-554C-89A6-862894A99C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E3EB03-2311-2D40-A4C7-9075EE223428}"/>
              </a:ext>
            </a:extLst>
          </p:cNvPr>
          <p:cNvSpPr>
            <a:spLocks noGrp="1"/>
          </p:cNvSpPr>
          <p:nvPr>
            <p:ph type="sldNum" sz="quarter" idx="12"/>
          </p:nvPr>
        </p:nvSpPr>
        <p:spPr/>
        <p:txBody>
          <a:bodyPr/>
          <a:lstStyle/>
          <a:p>
            <a:fld id="{F09E0203-A09F-0842-9341-4BFD3867CFA2}" type="slidenum">
              <a:rPr lang="en-US" smtClean="0"/>
              <a:t>‹#›</a:t>
            </a:fld>
            <a:endParaRPr lang="en-US"/>
          </a:p>
        </p:txBody>
      </p:sp>
      <p:pic>
        <p:nvPicPr>
          <p:cNvPr id="6" name="Picture 5">
            <a:extLst>
              <a:ext uri="{FF2B5EF4-FFF2-40B4-BE49-F238E27FC236}">
                <a16:creationId xmlns:a16="http://schemas.microsoft.com/office/drawing/2014/main" id="{E599D5FF-2F83-42C2-BDA1-2FE373F2EFDF}"/>
              </a:ext>
            </a:extLst>
          </p:cNvPr>
          <p:cNvPicPr>
            <a:picLocks noChangeAspect="1"/>
          </p:cNvPicPr>
          <p:nvPr userDrawn="1"/>
        </p:nvPicPr>
        <p:blipFill>
          <a:blip r:embed="rId2"/>
          <a:srcRect/>
          <a:stretch/>
        </p:blipFill>
        <p:spPr>
          <a:xfrm>
            <a:off x="10668000" y="6014472"/>
            <a:ext cx="1342259" cy="711803"/>
          </a:xfrm>
          <a:prstGeom prst="rect">
            <a:avLst/>
          </a:prstGeom>
        </p:spPr>
      </p:pic>
    </p:spTree>
    <p:extLst>
      <p:ext uri="{BB962C8B-B14F-4D97-AF65-F5344CB8AC3E}">
        <p14:creationId xmlns:p14="http://schemas.microsoft.com/office/powerpoint/2010/main" val="111868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E0DE3-BED1-D54F-BEAA-EC1028D846C2}"/>
              </a:ext>
            </a:extLst>
          </p:cNvPr>
          <p:cNvSpPr>
            <a:spLocks noGrp="1"/>
          </p:cNvSpPr>
          <p:nvPr>
            <p:ph type="dt" sz="half" idx="10"/>
          </p:nvPr>
        </p:nvSpPr>
        <p:spPr/>
        <p:txBody>
          <a:bodyPr/>
          <a:lstStyle/>
          <a:p>
            <a:fld id="{A0F30487-9C54-7E48-836D-2B2D373B8A85}" type="datetimeFigureOut">
              <a:rPr lang="en-US" smtClean="0"/>
              <a:t>08/05/2022</a:t>
            </a:fld>
            <a:endParaRPr lang="en-US"/>
          </a:p>
        </p:txBody>
      </p:sp>
      <p:sp>
        <p:nvSpPr>
          <p:cNvPr id="3" name="Footer Placeholder 2">
            <a:extLst>
              <a:ext uri="{FF2B5EF4-FFF2-40B4-BE49-F238E27FC236}">
                <a16:creationId xmlns:a16="http://schemas.microsoft.com/office/drawing/2014/main" id="{00F3F3F1-269A-0141-BCC5-EC8AF00559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5E10F-C896-364B-B942-D8EAE480F319}"/>
              </a:ext>
            </a:extLst>
          </p:cNvPr>
          <p:cNvSpPr>
            <a:spLocks noGrp="1"/>
          </p:cNvSpPr>
          <p:nvPr>
            <p:ph type="sldNum" sz="quarter" idx="12"/>
          </p:nvPr>
        </p:nvSpPr>
        <p:spPr/>
        <p:txBody>
          <a:bodyPr/>
          <a:lstStyle/>
          <a:p>
            <a:fld id="{F09E0203-A09F-0842-9341-4BFD3867CFA2}" type="slidenum">
              <a:rPr lang="en-US" smtClean="0"/>
              <a:t>‹#›</a:t>
            </a:fld>
            <a:endParaRPr lang="en-US"/>
          </a:p>
        </p:txBody>
      </p:sp>
      <p:pic>
        <p:nvPicPr>
          <p:cNvPr id="5" name="Picture 4">
            <a:extLst>
              <a:ext uri="{FF2B5EF4-FFF2-40B4-BE49-F238E27FC236}">
                <a16:creationId xmlns:a16="http://schemas.microsoft.com/office/drawing/2014/main" id="{682711AB-35E5-4288-82EB-15EFDDF8EA4C}"/>
              </a:ext>
            </a:extLst>
          </p:cNvPr>
          <p:cNvPicPr>
            <a:picLocks noChangeAspect="1"/>
          </p:cNvPicPr>
          <p:nvPr userDrawn="1"/>
        </p:nvPicPr>
        <p:blipFill>
          <a:blip r:embed="rId2"/>
          <a:srcRect/>
          <a:stretch/>
        </p:blipFill>
        <p:spPr>
          <a:xfrm>
            <a:off x="10668000" y="6014472"/>
            <a:ext cx="1342259" cy="711803"/>
          </a:xfrm>
          <a:prstGeom prst="rect">
            <a:avLst/>
          </a:prstGeom>
        </p:spPr>
      </p:pic>
    </p:spTree>
    <p:extLst>
      <p:ext uri="{BB962C8B-B14F-4D97-AF65-F5344CB8AC3E}">
        <p14:creationId xmlns:p14="http://schemas.microsoft.com/office/powerpoint/2010/main" val="1586678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F1E7-463E-9649-AB61-F30F302CFF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B8889F6-1141-5F4B-9E1A-78D1C42B8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D207966-BD51-484B-9E24-A0AF92E84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2F7D5A-298F-7645-89AA-57AA44E11EDB}"/>
              </a:ext>
            </a:extLst>
          </p:cNvPr>
          <p:cNvSpPr>
            <a:spLocks noGrp="1"/>
          </p:cNvSpPr>
          <p:nvPr>
            <p:ph type="dt" sz="half" idx="10"/>
          </p:nvPr>
        </p:nvSpPr>
        <p:spPr/>
        <p:txBody>
          <a:bodyPr/>
          <a:lstStyle/>
          <a:p>
            <a:fld id="{A0F30487-9C54-7E48-836D-2B2D373B8A85}" type="datetimeFigureOut">
              <a:rPr lang="en-US" smtClean="0"/>
              <a:t>08/05/2022</a:t>
            </a:fld>
            <a:endParaRPr lang="en-US"/>
          </a:p>
        </p:txBody>
      </p:sp>
      <p:sp>
        <p:nvSpPr>
          <p:cNvPr id="6" name="Footer Placeholder 5">
            <a:extLst>
              <a:ext uri="{FF2B5EF4-FFF2-40B4-BE49-F238E27FC236}">
                <a16:creationId xmlns:a16="http://schemas.microsoft.com/office/drawing/2014/main" id="{0F5C3A19-B82D-7848-9D80-1438A5CEAF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2609FB-0537-F447-8684-B7AE80CF6A0E}"/>
              </a:ext>
            </a:extLst>
          </p:cNvPr>
          <p:cNvSpPr>
            <a:spLocks noGrp="1"/>
          </p:cNvSpPr>
          <p:nvPr>
            <p:ph type="sldNum" sz="quarter" idx="12"/>
          </p:nvPr>
        </p:nvSpPr>
        <p:spPr/>
        <p:txBody>
          <a:bodyPr/>
          <a:lstStyle/>
          <a:p>
            <a:fld id="{F09E0203-A09F-0842-9341-4BFD3867CFA2}" type="slidenum">
              <a:rPr lang="en-US" smtClean="0"/>
              <a:t>‹#›</a:t>
            </a:fld>
            <a:endParaRPr lang="en-US"/>
          </a:p>
        </p:txBody>
      </p:sp>
      <p:pic>
        <p:nvPicPr>
          <p:cNvPr id="8" name="Picture 7">
            <a:extLst>
              <a:ext uri="{FF2B5EF4-FFF2-40B4-BE49-F238E27FC236}">
                <a16:creationId xmlns:a16="http://schemas.microsoft.com/office/drawing/2014/main" id="{3E1DF764-D226-408F-94CE-F186021C3EA9}"/>
              </a:ext>
            </a:extLst>
          </p:cNvPr>
          <p:cNvPicPr>
            <a:picLocks noChangeAspect="1"/>
          </p:cNvPicPr>
          <p:nvPr userDrawn="1"/>
        </p:nvPicPr>
        <p:blipFill>
          <a:blip r:embed="rId2"/>
          <a:srcRect/>
          <a:stretch/>
        </p:blipFill>
        <p:spPr>
          <a:xfrm>
            <a:off x="10668000" y="6014472"/>
            <a:ext cx="1342259" cy="711803"/>
          </a:xfrm>
          <a:prstGeom prst="rect">
            <a:avLst/>
          </a:prstGeom>
        </p:spPr>
      </p:pic>
    </p:spTree>
    <p:extLst>
      <p:ext uri="{BB962C8B-B14F-4D97-AF65-F5344CB8AC3E}">
        <p14:creationId xmlns:p14="http://schemas.microsoft.com/office/powerpoint/2010/main" val="98533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DCD7-8C05-784F-B967-89E4284ECA6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838B20C-C42A-E44D-A952-19B4D305CB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12854BA3-09E2-2C4E-89F7-110A98FCA1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15A16B-D78C-A546-8D53-5C548EAC14B0}"/>
              </a:ext>
            </a:extLst>
          </p:cNvPr>
          <p:cNvSpPr>
            <a:spLocks noGrp="1"/>
          </p:cNvSpPr>
          <p:nvPr>
            <p:ph type="dt" sz="half" idx="10"/>
          </p:nvPr>
        </p:nvSpPr>
        <p:spPr/>
        <p:txBody>
          <a:bodyPr/>
          <a:lstStyle/>
          <a:p>
            <a:fld id="{A0F30487-9C54-7E48-836D-2B2D373B8A85}" type="datetimeFigureOut">
              <a:rPr lang="en-US" smtClean="0"/>
              <a:t>08/05/2022</a:t>
            </a:fld>
            <a:endParaRPr lang="en-US"/>
          </a:p>
        </p:txBody>
      </p:sp>
      <p:sp>
        <p:nvSpPr>
          <p:cNvPr id="6" name="Footer Placeholder 5">
            <a:extLst>
              <a:ext uri="{FF2B5EF4-FFF2-40B4-BE49-F238E27FC236}">
                <a16:creationId xmlns:a16="http://schemas.microsoft.com/office/drawing/2014/main" id="{42DFF0E7-CF03-B64A-B146-9D65C2BAF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553722-7A82-4448-B7C3-02830ECCB6D1}"/>
              </a:ext>
            </a:extLst>
          </p:cNvPr>
          <p:cNvSpPr>
            <a:spLocks noGrp="1"/>
          </p:cNvSpPr>
          <p:nvPr>
            <p:ph type="sldNum" sz="quarter" idx="12"/>
          </p:nvPr>
        </p:nvSpPr>
        <p:spPr/>
        <p:txBody>
          <a:bodyPr/>
          <a:lstStyle/>
          <a:p>
            <a:fld id="{F09E0203-A09F-0842-9341-4BFD3867CFA2}" type="slidenum">
              <a:rPr lang="en-US" smtClean="0"/>
              <a:t>‹#›</a:t>
            </a:fld>
            <a:endParaRPr lang="en-US"/>
          </a:p>
        </p:txBody>
      </p:sp>
      <p:pic>
        <p:nvPicPr>
          <p:cNvPr id="8" name="Picture 7">
            <a:extLst>
              <a:ext uri="{FF2B5EF4-FFF2-40B4-BE49-F238E27FC236}">
                <a16:creationId xmlns:a16="http://schemas.microsoft.com/office/drawing/2014/main" id="{CEB68A5A-E90C-4C1B-86B1-893EFB9577B2}"/>
              </a:ext>
            </a:extLst>
          </p:cNvPr>
          <p:cNvPicPr>
            <a:picLocks noChangeAspect="1"/>
          </p:cNvPicPr>
          <p:nvPr userDrawn="1"/>
        </p:nvPicPr>
        <p:blipFill>
          <a:blip r:embed="rId2"/>
          <a:srcRect/>
          <a:stretch/>
        </p:blipFill>
        <p:spPr>
          <a:xfrm>
            <a:off x="10668000" y="6014472"/>
            <a:ext cx="1342259" cy="711803"/>
          </a:xfrm>
          <a:prstGeom prst="rect">
            <a:avLst/>
          </a:prstGeom>
        </p:spPr>
      </p:pic>
    </p:spTree>
    <p:extLst>
      <p:ext uri="{BB962C8B-B14F-4D97-AF65-F5344CB8AC3E}">
        <p14:creationId xmlns:p14="http://schemas.microsoft.com/office/powerpoint/2010/main" val="1224559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929D1-5E48-A046-AAE1-BCCA5ACB15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93C9253-EABA-104E-AC57-20BBDDC8E5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A41176-6322-B44A-AB2A-64E15B9FE0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30487-9C54-7E48-836D-2B2D373B8A85}" type="datetimeFigureOut">
              <a:rPr lang="en-US" smtClean="0"/>
              <a:t>08/05/2022</a:t>
            </a:fld>
            <a:endParaRPr lang="en-US"/>
          </a:p>
        </p:txBody>
      </p:sp>
      <p:sp>
        <p:nvSpPr>
          <p:cNvPr id="5" name="Footer Placeholder 4">
            <a:extLst>
              <a:ext uri="{FF2B5EF4-FFF2-40B4-BE49-F238E27FC236}">
                <a16:creationId xmlns:a16="http://schemas.microsoft.com/office/drawing/2014/main" id="{AE3DE3D9-F99A-6A4A-A255-F36F987B43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2D6F28-6826-124D-9F1F-0239F9E508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E0203-A09F-0842-9341-4BFD3867CFA2}" type="slidenum">
              <a:rPr lang="en-US" smtClean="0"/>
              <a:t>‹#›</a:t>
            </a:fld>
            <a:endParaRPr lang="en-US"/>
          </a:p>
        </p:txBody>
      </p:sp>
    </p:spTree>
    <p:extLst>
      <p:ext uri="{BB962C8B-B14F-4D97-AF65-F5344CB8AC3E}">
        <p14:creationId xmlns:p14="http://schemas.microsoft.com/office/powerpoint/2010/main" val="381489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tockholm+50.globa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www.stockholm50.globa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stockholm50.glob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F09A6B2-A937-9B4D-A91B-21EDFEAE8527}"/>
              </a:ext>
            </a:extLst>
          </p:cNvPr>
          <p:cNvGraphicFramePr>
            <a:graphicFrameLocks noGrp="1"/>
          </p:cNvGraphicFramePr>
          <p:nvPr>
            <p:extLst>
              <p:ext uri="{D42A27DB-BD31-4B8C-83A1-F6EECF244321}">
                <p14:modId xmlns:p14="http://schemas.microsoft.com/office/powerpoint/2010/main" val="1720601482"/>
              </p:ext>
            </p:extLst>
          </p:nvPr>
        </p:nvGraphicFramePr>
        <p:xfrm>
          <a:off x="278781" y="1295400"/>
          <a:ext cx="11240120" cy="5562600"/>
        </p:xfrm>
        <a:graphic>
          <a:graphicData uri="http://schemas.openxmlformats.org/drawingml/2006/table">
            <a:tbl>
              <a:tblPr>
                <a:effectLst/>
                <a:tableStyleId>{5C22544A-7EE6-4342-B048-85BDC9FD1C3A}</a:tableStyleId>
              </a:tblPr>
              <a:tblGrid>
                <a:gridCol w="7524697">
                  <a:extLst>
                    <a:ext uri="{9D8B030D-6E8A-4147-A177-3AD203B41FA5}">
                      <a16:colId xmlns:a16="http://schemas.microsoft.com/office/drawing/2014/main" val="1031637976"/>
                    </a:ext>
                  </a:extLst>
                </a:gridCol>
                <a:gridCol w="3715423">
                  <a:extLst>
                    <a:ext uri="{9D8B030D-6E8A-4147-A177-3AD203B41FA5}">
                      <a16:colId xmlns:a16="http://schemas.microsoft.com/office/drawing/2014/main" val="655879346"/>
                    </a:ext>
                  </a:extLst>
                </a:gridCol>
              </a:tblGrid>
              <a:tr h="3831905">
                <a:tc gridSpan="2">
                  <a:txBody>
                    <a:bodyPr/>
                    <a:lstStyle/>
                    <a:p>
                      <a:pPr algn="r"/>
                      <a:r>
                        <a:rPr lang="en-US" sz="4000" b="1" dirty="0">
                          <a:solidFill>
                            <a:srgbClr val="00B0F0"/>
                          </a:solidFill>
                          <a:latin typeface="Roboto" panose="02000000000000000000" pitchFamily="2" charset="0"/>
                          <a:ea typeface="Roboto" panose="02000000000000000000" pitchFamily="2" charset="0"/>
                        </a:rPr>
                        <a:t> </a:t>
                      </a:r>
                      <a:endParaRPr lang="en-US" sz="4000" b="1" dirty="0">
                        <a:solidFill>
                          <a:srgbClr val="00AEEF"/>
                        </a:solidFill>
                      </a:endParaRPr>
                    </a:p>
                    <a:p>
                      <a:pPr algn="r"/>
                      <a:r>
                        <a:rPr lang="ar-SA" sz="4000" dirty="0">
                          <a:solidFill>
                            <a:srgbClr val="00AEEF"/>
                          </a:solidFill>
                        </a:rPr>
                        <a:t> الاستعدادات لست</a:t>
                      </a:r>
                      <a:r>
                        <a:rPr lang="ar-LB" sz="4000" dirty="0">
                          <a:solidFill>
                            <a:srgbClr val="00AEEF"/>
                          </a:solidFill>
                        </a:rPr>
                        <a:t>و</a:t>
                      </a:r>
                      <a:r>
                        <a:rPr lang="ar-SA" sz="4000" dirty="0">
                          <a:solidFill>
                            <a:srgbClr val="00AEEF"/>
                          </a:solidFill>
                        </a:rPr>
                        <a:t>كهولم </a:t>
                      </a:r>
                      <a:r>
                        <a:rPr lang="ar-LB" sz="4000" dirty="0">
                          <a:solidFill>
                            <a:srgbClr val="00AEEF"/>
                          </a:solidFill>
                        </a:rPr>
                        <a:t>بعد 50 عاما</a:t>
                      </a:r>
                      <a:r>
                        <a:rPr lang="ar-SA" sz="4000" dirty="0">
                          <a:solidFill>
                            <a:srgbClr val="00AEEF"/>
                          </a:solidFill>
                        </a:rPr>
                        <a:t>: </a:t>
                      </a:r>
                      <a:r>
                        <a:rPr lang="ar-LB" sz="4000" dirty="0">
                          <a:solidFill>
                            <a:srgbClr val="00AEEF"/>
                          </a:solidFill>
                        </a:rPr>
                        <a:t>عافية الكوكب </a:t>
                      </a:r>
                      <a:r>
                        <a:rPr lang="ar-SA" sz="4000" dirty="0">
                          <a:solidFill>
                            <a:srgbClr val="00AEEF"/>
                          </a:solidFill>
                        </a:rPr>
                        <a:t>من أجل</a:t>
                      </a:r>
                      <a:endParaRPr lang="en-US" sz="4000" dirty="0">
                        <a:solidFill>
                          <a:srgbClr val="00AEEF"/>
                        </a:solidFill>
                      </a:endParaRPr>
                    </a:p>
                    <a:p>
                      <a:pPr algn="r"/>
                      <a:r>
                        <a:rPr lang="ar-SA" sz="4000" dirty="0">
                          <a:solidFill>
                            <a:srgbClr val="00AEEF"/>
                          </a:solidFill>
                        </a:rPr>
                        <a:t>ازدهار الجميع - مسؤوليتنا ، فرصتنا</a:t>
                      </a:r>
                      <a:endParaRPr lang="en-US" sz="4000" b="1" dirty="0">
                        <a:solidFill>
                          <a:srgbClr val="00AEEF"/>
                        </a:solidFill>
                        <a:latin typeface="Roboto" panose="02000000000000000000" pitchFamily="2" charset="0"/>
                        <a:ea typeface="Roboto" panose="02000000000000000000" pitchFamily="2" charset="0"/>
                      </a:endParaRPr>
                    </a:p>
                    <a:p>
                      <a:pPr algn="r"/>
                      <a:endParaRPr lang="en-US" sz="3200" b="0" i="1" dirty="0">
                        <a:solidFill>
                          <a:srgbClr val="00B0F0"/>
                        </a:solidFill>
                        <a:latin typeface="Roboto" panose="02000000000000000000" pitchFamily="2" charset="0"/>
                      </a:endParaRPr>
                    </a:p>
                    <a:p>
                      <a:pPr algn="r"/>
                      <a:r>
                        <a:rPr lang="ar-SA" sz="3200" dirty="0">
                          <a:solidFill>
                            <a:srgbClr val="00AEEF"/>
                          </a:solidFill>
                        </a:rPr>
                        <a:t>ستكهولم ، 2-3 يونيو 2022</a:t>
                      </a:r>
                      <a:endParaRPr lang="en-US" sz="3200" b="0" dirty="0">
                        <a:solidFill>
                          <a:srgbClr val="00AEEF"/>
                        </a:solidFill>
                      </a:endParaRP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noFill/>
                  </a:tcPr>
                </a:tc>
                <a:tc hMerge="1">
                  <a:txBody>
                    <a:bodyPr/>
                    <a:lstStyle/>
                    <a:p>
                      <a:endParaRPr lang="en-US" dirty="0">
                        <a:solidFill>
                          <a:schemeClr val="bg1"/>
                        </a:solidFill>
                      </a:endParaRPr>
                    </a:p>
                  </a:txBody>
                  <a:tcPr>
                    <a:lnL w="12700" cmpd="sng">
                      <a:noFill/>
                    </a:lnL>
                    <a:lnR w="12700" cmpd="sng">
                      <a:noFill/>
                    </a:lnR>
                    <a:lnT w="12700" cmpd="sng">
                      <a:noFill/>
                    </a:lnT>
                    <a:lnB w="38100" cmpd="sng">
                      <a:noFill/>
                    </a:lnB>
                    <a:noFill/>
                  </a:tcPr>
                </a:tc>
                <a:extLst>
                  <a:ext uri="{0D108BD9-81ED-4DB2-BD59-A6C34878D82A}">
                    <a16:rowId xmlns:a16="http://schemas.microsoft.com/office/drawing/2014/main" val="1412377598"/>
                  </a:ext>
                </a:extLst>
              </a:tr>
              <a:tr h="1157859">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800" dirty="0">
                        <a:solidFill>
                          <a:srgbClr val="00B0F0"/>
                        </a:solidFill>
                        <a:latin typeface="Roboto" panose="02000000000000000000" pitchFamily="2" charset="0"/>
                        <a:ea typeface="Roboto" panose="02000000000000000000" pitchFamily="2"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558981"/>
                  </a:ext>
                </a:extLst>
              </a:tr>
              <a:tr h="572836">
                <a:tc>
                  <a:txBody>
                    <a:bodyPr/>
                    <a:lstStyle/>
                    <a:p>
                      <a:pPr algn="r"/>
                      <a:endParaRPr lang="en-US" sz="1100" dirty="0">
                        <a:solidFill>
                          <a:srgbClr val="00B0F0"/>
                        </a:solidFill>
                        <a:latin typeface="Roboto" panose="02000000000000000000" pitchFamily="2" charset="0"/>
                        <a:ea typeface="Roboto" panose="02000000000000000000" pitchFamily="2"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noFill/>
                  </a:tcPr>
                </a:tc>
                <a:tc>
                  <a:txBody>
                    <a:bodyPr/>
                    <a:lstStyle/>
                    <a:p>
                      <a:pPr algn="r"/>
                      <a:endParaRPr lang="en-US" dirty="0">
                        <a:solidFill>
                          <a:srgbClr val="00B0F0"/>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noFill/>
                  </a:tcPr>
                </a:tc>
                <a:extLst>
                  <a:ext uri="{0D108BD9-81ED-4DB2-BD59-A6C34878D82A}">
                    <a16:rowId xmlns:a16="http://schemas.microsoft.com/office/drawing/2014/main" val="3271212888"/>
                  </a:ext>
                </a:extLst>
              </a:tr>
            </a:tbl>
          </a:graphicData>
        </a:graphic>
      </p:graphicFrame>
      <p:pic>
        <p:nvPicPr>
          <p:cNvPr id="5" name="Picture 4">
            <a:extLst>
              <a:ext uri="{FF2B5EF4-FFF2-40B4-BE49-F238E27FC236}">
                <a16:creationId xmlns:a16="http://schemas.microsoft.com/office/drawing/2014/main" id="{1DCB45A1-F766-48B5-AD6C-39591895BCE5}"/>
              </a:ext>
            </a:extLst>
          </p:cNvPr>
          <p:cNvPicPr>
            <a:picLocks noChangeAspect="1"/>
          </p:cNvPicPr>
          <p:nvPr/>
        </p:nvPicPr>
        <p:blipFill>
          <a:blip r:embed="rId3"/>
          <a:stretch>
            <a:fillRect/>
          </a:stretch>
        </p:blipFill>
        <p:spPr>
          <a:xfrm>
            <a:off x="435976" y="4785163"/>
            <a:ext cx="5242175" cy="1726530"/>
          </a:xfrm>
          <a:prstGeom prst="rect">
            <a:avLst/>
          </a:prstGeom>
        </p:spPr>
      </p:pic>
      <p:pic>
        <p:nvPicPr>
          <p:cNvPr id="6" name="Picture 5">
            <a:extLst>
              <a:ext uri="{FF2B5EF4-FFF2-40B4-BE49-F238E27FC236}">
                <a16:creationId xmlns:a16="http://schemas.microsoft.com/office/drawing/2014/main" id="{19C02E42-A6B3-4B08-9E7A-8B070DE3B2F1}"/>
              </a:ext>
            </a:extLst>
          </p:cNvPr>
          <p:cNvPicPr>
            <a:picLocks noChangeAspect="1"/>
          </p:cNvPicPr>
          <p:nvPr/>
        </p:nvPicPr>
        <p:blipFill>
          <a:blip r:embed="rId4"/>
          <a:srcRect/>
          <a:stretch/>
        </p:blipFill>
        <p:spPr>
          <a:xfrm>
            <a:off x="435976" y="242075"/>
            <a:ext cx="1986273" cy="1053325"/>
          </a:xfrm>
          <a:prstGeom prst="rect">
            <a:avLst/>
          </a:prstGeom>
        </p:spPr>
      </p:pic>
    </p:spTree>
    <p:extLst>
      <p:ext uri="{BB962C8B-B14F-4D97-AF65-F5344CB8AC3E}">
        <p14:creationId xmlns:p14="http://schemas.microsoft.com/office/powerpoint/2010/main" val="3740732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7261DF9-F136-194C-888A-295E95C14021}"/>
              </a:ext>
            </a:extLst>
          </p:cNvPr>
          <p:cNvGraphicFramePr>
            <a:graphicFrameLocks noGrp="1"/>
          </p:cNvGraphicFramePr>
          <p:nvPr>
            <p:extLst>
              <p:ext uri="{D42A27DB-BD31-4B8C-83A1-F6EECF244321}">
                <p14:modId xmlns:p14="http://schemas.microsoft.com/office/powerpoint/2010/main" val="268415809"/>
              </p:ext>
            </p:extLst>
          </p:nvPr>
        </p:nvGraphicFramePr>
        <p:xfrm>
          <a:off x="0" y="-362016"/>
          <a:ext cx="12192000" cy="7490722"/>
        </p:xfrm>
        <a:graphic>
          <a:graphicData uri="http://schemas.openxmlformats.org/drawingml/2006/table">
            <a:tbl>
              <a:tblPr>
                <a:effectLst/>
                <a:tableStyleId>{5C22544A-7EE6-4342-B048-85BDC9FD1C3A}</a:tableStyleId>
              </a:tblPr>
              <a:tblGrid>
                <a:gridCol w="8128000">
                  <a:extLst>
                    <a:ext uri="{9D8B030D-6E8A-4147-A177-3AD203B41FA5}">
                      <a16:colId xmlns:a16="http://schemas.microsoft.com/office/drawing/2014/main" val="1031637976"/>
                    </a:ext>
                  </a:extLst>
                </a:gridCol>
                <a:gridCol w="4064000">
                  <a:extLst>
                    <a:ext uri="{9D8B030D-6E8A-4147-A177-3AD203B41FA5}">
                      <a16:colId xmlns:a16="http://schemas.microsoft.com/office/drawing/2014/main" val="655879346"/>
                    </a:ext>
                  </a:extLst>
                </a:gridCol>
              </a:tblGrid>
              <a:tr h="525810">
                <a:tc gridSpan="2">
                  <a:txBody>
                    <a:bodyPr/>
                    <a:lstStyle/>
                    <a:p>
                      <a:pPr lvl="1" algn="r"/>
                      <a:endParaRPr lang="en-US" sz="2800" b="0" dirty="0">
                        <a:solidFill>
                          <a:srgbClr val="00B0F0"/>
                        </a:solidFill>
                      </a:endParaRPr>
                    </a:p>
                  </a:txBody>
                  <a:tcPr>
                    <a:lnL w="12700" cmpd="sng">
                      <a:noFill/>
                    </a:lnL>
                    <a:lnR w="12700" cmpd="sng">
                      <a:noFill/>
                    </a:lnR>
                    <a:lnT w="12700" cmpd="sng">
                      <a:noFill/>
                    </a:lnT>
                    <a:lnB w="12700" cap="flat" cmpd="sng" algn="ctr">
                      <a:noFill/>
                      <a:prstDash val="solid"/>
                      <a:round/>
                      <a:headEnd type="none" w="med" len="med"/>
                      <a:tailEnd type="none" w="med" len="med"/>
                    </a:lnB>
                    <a:noFill/>
                  </a:tcPr>
                </a:tc>
                <a:tc hMerge="1">
                  <a:txBody>
                    <a:bodyPr/>
                    <a:lstStyle/>
                    <a:p>
                      <a:endParaRPr lang="en-US" dirty="0">
                        <a:solidFill>
                          <a:schemeClr val="bg1"/>
                        </a:solidFill>
                      </a:endParaRPr>
                    </a:p>
                  </a:txBody>
                  <a:tcPr>
                    <a:lnL w="12700" cmpd="sng">
                      <a:noFill/>
                    </a:lnL>
                    <a:lnR w="12700" cmpd="sng">
                      <a:noFill/>
                    </a:lnR>
                    <a:lnT w="12700" cmpd="sng">
                      <a:noFill/>
                    </a:lnT>
                    <a:lnB w="38100" cmpd="sng">
                      <a:noFill/>
                    </a:lnB>
                    <a:noFill/>
                  </a:tcPr>
                </a:tc>
                <a:extLst>
                  <a:ext uri="{0D108BD9-81ED-4DB2-BD59-A6C34878D82A}">
                    <a16:rowId xmlns:a16="http://schemas.microsoft.com/office/drawing/2014/main" val="1412377598"/>
                  </a:ext>
                </a:extLst>
              </a:tr>
              <a:tr h="619444">
                <a:tc gridSpan="2">
                  <a:txBody>
                    <a:bodyPr/>
                    <a:lstStyle/>
                    <a:p>
                      <a:pPr lvl="1" algn="r"/>
                      <a:r>
                        <a:rPr lang="ar-SA" sz="2800" b="1" i="0" u="none" strike="noStrike" kern="1200" dirty="0">
                          <a:solidFill>
                            <a:srgbClr val="00B0F0"/>
                          </a:solidFill>
                          <a:effectLst/>
                          <a:latin typeface="+mn-lt"/>
                          <a:ea typeface="+mn-ea"/>
                          <a:cs typeface="+mn-cs"/>
                        </a:rPr>
                        <a:t>هيكل الاجتماعات:</a:t>
                      </a:r>
                      <a:endParaRPr lang="en-US" sz="2800" b="1" dirty="0">
                        <a:solidFill>
                          <a:srgbClr val="00B0F0"/>
                        </a:solidFill>
                        <a:latin typeface="Roboto" panose="02000000000000000000" pitchFamily="2" charset="0"/>
                        <a:ea typeface="Roboto" panose="02000000000000000000" pitchFamily="2"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10609846"/>
                  </a:ext>
                </a:extLst>
              </a:tr>
              <a:tr h="5093774">
                <a:tc gridSpan="2">
                  <a:txBody>
                    <a:bodyPr/>
                    <a:lstStyle/>
                    <a:p>
                      <a:pPr marL="742950" marR="0" lvl="1" indent="-2857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600" b="1" dirty="0">
                        <a:solidFill>
                          <a:schemeClr val="tx1"/>
                        </a:solidFill>
                        <a:latin typeface="Roboto" panose="02000000000000000000" pitchFamily="2" charset="0"/>
                        <a:ea typeface="Roboto" panose="02000000000000000000" pitchFamily="2" charset="0"/>
                      </a:endParaRPr>
                    </a:p>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ar-LB" sz="3200" b="0" dirty="0">
                          <a:solidFill>
                            <a:schemeClr val="tx1"/>
                          </a:solidFill>
                          <a:latin typeface="Roboto" panose="02000000000000000000" pitchFamily="2" charset="0"/>
                          <a:ea typeface="Roboto" panose="02000000000000000000" pitchFamily="2" charset="0"/>
                        </a:rPr>
                        <a:t>يعمل برنامج الأمم المتحدة للبيئة مع الدول المستضيفة (كينيا والسويد) على الاستعدادات للاجتماعات التحضيرية والاجتماعات الرئيسية</a:t>
                      </a:r>
                      <a:endParaRPr lang="en-US" sz="3200" b="0" dirty="0">
                        <a:solidFill>
                          <a:schemeClr val="tx1"/>
                        </a:solidFill>
                        <a:latin typeface="Roboto" panose="02000000000000000000" pitchFamily="2" charset="0"/>
                        <a:ea typeface="Roboto" panose="02000000000000000000" pitchFamily="2" charset="0"/>
                      </a:endParaRPr>
                    </a:p>
                    <a:p>
                      <a:pPr marL="914400" marR="0" lvl="2"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2400" b="0" dirty="0">
                        <a:solidFill>
                          <a:schemeClr val="tx1"/>
                        </a:solidFill>
                        <a:latin typeface="Roboto" panose="02000000000000000000" pitchFamily="2" charset="0"/>
                        <a:ea typeface="Roboto" panose="02000000000000000000" pitchFamily="2" charset="0"/>
                      </a:endParaRPr>
                    </a:p>
                    <a:p>
                      <a:pPr marL="914400" marR="0" lvl="2"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ar-LB" sz="2400" b="0" dirty="0">
                          <a:solidFill>
                            <a:schemeClr val="tx1"/>
                          </a:solidFill>
                          <a:latin typeface="Roboto" panose="02000000000000000000" pitchFamily="2" charset="0"/>
                          <a:ea typeface="Roboto" panose="02000000000000000000" pitchFamily="2" charset="0"/>
                        </a:rPr>
                        <a:t>-يتم فتح بوابات الاعتماد الخاصة والفعاليات الجانبية على الموقع </a:t>
                      </a:r>
                      <a:r>
                        <a:rPr lang="en-US" sz="2400" b="0" dirty="0">
                          <a:solidFill>
                            <a:schemeClr val="tx1"/>
                          </a:solidFill>
                          <a:latin typeface="Roboto" panose="02000000000000000000" pitchFamily="2" charset="0"/>
                          <a:ea typeface="Roboto" panose="02000000000000000000" pitchFamily="2" charset="0"/>
                          <a:hlinkClick r:id="rId3"/>
                        </a:rPr>
                        <a:t>http://Stockholm+50.global</a:t>
                      </a:r>
                      <a:endParaRPr lang="ar-LB" sz="2400" b="0" dirty="0">
                        <a:solidFill>
                          <a:schemeClr val="tx1"/>
                        </a:solidFill>
                        <a:latin typeface="Roboto" panose="02000000000000000000" pitchFamily="2" charset="0"/>
                        <a:ea typeface="Roboto" panose="02000000000000000000" pitchFamily="2" charset="0"/>
                      </a:endParaRPr>
                    </a:p>
                    <a:p>
                      <a:pPr marL="914400" marR="0" lvl="2"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2400" b="0" dirty="0">
                        <a:solidFill>
                          <a:schemeClr val="tx1"/>
                        </a:solidFill>
                        <a:latin typeface="Roboto" panose="02000000000000000000" pitchFamily="2" charset="0"/>
                        <a:ea typeface="Roboto" panose="02000000000000000000" pitchFamily="2" charset="0"/>
                      </a:endParaRPr>
                    </a:p>
                    <a:p>
                      <a:pPr marL="914400" marR="0" lvl="2"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ar-LB" sz="2400" b="0" dirty="0">
                          <a:solidFill>
                            <a:schemeClr val="tx1"/>
                          </a:solidFill>
                          <a:latin typeface="Roboto" panose="02000000000000000000" pitchFamily="2" charset="0"/>
                          <a:ea typeface="Roboto" panose="02000000000000000000" pitchFamily="2" charset="0"/>
                        </a:rPr>
                        <a:t>-تم إطلاق مجموعة العمل غير الرسمية لحوارات القيادة في نهاية يناير 2022</a:t>
                      </a:r>
                    </a:p>
                    <a:p>
                      <a:pPr marL="914400" marR="0" lvl="2"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2400" b="0" dirty="0">
                        <a:solidFill>
                          <a:schemeClr val="tx1"/>
                        </a:solidFill>
                        <a:latin typeface="Roboto" panose="02000000000000000000" pitchFamily="2" charset="0"/>
                        <a:ea typeface="Roboto" panose="02000000000000000000" pitchFamily="2" charset="0"/>
                      </a:endParaRPr>
                    </a:p>
                    <a:p>
                      <a:pPr marL="914400" marR="0" lvl="2"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ar-LB" sz="2400" b="0" dirty="0">
                          <a:solidFill>
                            <a:schemeClr val="tx1"/>
                          </a:solidFill>
                          <a:latin typeface="Roboto" panose="02000000000000000000" pitchFamily="2" charset="0"/>
                          <a:ea typeface="Roboto" panose="02000000000000000000" pitchFamily="2" charset="0"/>
                        </a:rPr>
                        <a:t>-المشاورات الإقليمية والوطنية جارية في مناقشة حول مختلف فرص إشراك أصحاب المصلحة</a:t>
                      </a:r>
                    </a:p>
                    <a:p>
                      <a:pPr marL="914400" marR="0" lvl="2"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2400" b="0" dirty="0">
                        <a:solidFill>
                          <a:schemeClr val="tx1"/>
                        </a:solidFill>
                        <a:latin typeface="Roboto" panose="02000000000000000000" pitchFamily="2" charset="0"/>
                        <a:ea typeface="Roboto" panose="02000000000000000000" pitchFamily="2" charset="0"/>
                      </a:endParaRPr>
                    </a:p>
                    <a:p>
                      <a:pPr marL="914400" marR="0" lvl="2"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ar-LB" sz="2400" b="0" dirty="0">
                          <a:solidFill>
                            <a:schemeClr val="tx1"/>
                          </a:solidFill>
                          <a:latin typeface="Roboto" panose="02000000000000000000" pitchFamily="2" charset="0"/>
                          <a:ea typeface="Roboto" panose="02000000000000000000" pitchFamily="2" charset="0"/>
                        </a:rPr>
                        <a:t>-تحديثات الموقع وحملات الاتصال جارية</a:t>
                      </a:r>
                      <a:endParaRPr lang="en-US" sz="3600" dirty="0">
                        <a:solidFill>
                          <a:schemeClr val="tx1"/>
                        </a:solidFill>
                        <a:latin typeface="Roboto" panose="02000000000000000000" pitchFamily="2" charset="0"/>
                        <a:ea typeface="Roboto" panose="02000000000000000000" pitchFamily="2" charset="0"/>
                      </a:endParaRPr>
                    </a:p>
                    <a:p>
                      <a:pPr marL="1371600" marR="0" lvl="3" indent="0" algn="r" defTabSz="914400" rtl="0" eaLnBrk="1" fontAlgn="auto" latinLnBrk="0" hangingPunct="1">
                        <a:lnSpc>
                          <a:spcPct val="250000"/>
                        </a:lnSpc>
                        <a:spcBef>
                          <a:spcPts val="0"/>
                        </a:spcBef>
                        <a:spcAft>
                          <a:spcPts val="0"/>
                        </a:spcAft>
                        <a:buClrTx/>
                        <a:buSzTx/>
                        <a:buFontTx/>
                        <a:buNone/>
                        <a:tabLst/>
                        <a:defRPr/>
                      </a:pPr>
                      <a:endParaRPr lang="en-US" sz="2000" dirty="0">
                        <a:solidFill>
                          <a:schemeClr val="tx1"/>
                        </a:solidFill>
                        <a:latin typeface="Roboto Regular" pitchFamily="2" charset="0"/>
                        <a:ea typeface="Roboto Regular" pitchFamily="2" charset="0"/>
                        <a:cs typeface="Times New Roman" panose="02020603050405020304" pitchFamily="18" charset="0"/>
                      </a:endParaRPr>
                    </a:p>
                  </a:txBody>
                  <a:tcPr marR="1800000" anchor="ctr">
                    <a:lnL w="12700" cmpd="sng">
                      <a:noFill/>
                    </a:lnL>
                    <a:lnR w="12700" cmpd="sng">
                      <a:noFill/>
                    </a:lnR>
                    <a:lnT w="1270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558981"/>
                  </a:ext>
                </a:extLst>
              </a:tr>
              <a:tr h="803188">
                <a:tc>
                  <a:txBody>
                    <a:bodyPr/>
                    <a:lstStyle/>
                    <a:p>
                      <a:pPr lvl="1" algn="r"/>
                      <a:endParaRPr lang="en-US" sz="1100"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1212888"/>
                  </a:ext>
                </a:extLst>
              </a:tr>
            </a:tbl>
          </a:graphicData>
        </a:graphic>
      </p:graphicFrame>
      <p:pic>
        <p:nvPicPr>
          <p:cNvPr id="3" name="Picture 2">
            <a:extLst>
              <a:ext uri="{FF2B5EF4-FFF2-40B4-BE49-F238E27FC236}">
                <a16:creationId xmlns:a16="http://schemas.microsoft.com/office/drawing/2014/main" id="{874EB6BE-7652-43E3-96AE-561BA89EF07C}"/>
              </a:ext>
            </a:extLst>
          </p:cNvPr>
          <p:cNvPicPr>
            <a:picLocks noChangeAspect="1"/>
          </p:cNvPicPr>
          <p:nvPr/>
        </p:nvPicPr>
        <p:blipFill>
          <a:blip r:embed="rId4"/>
          <a:stretch>
            <a:fillRect/>
          </a:stretch>
        </p:blipFill>
        <p:spPr>
          <a:xfrm>
            <a:off x="8797159" y="6092641"/>
            <a:ext cx="1797269" cy="591938"/>
          </a:xfrm>
          <a:prstGeom prst="rect">
            <a:avLst/>
          </a:prstGeom>
        </p:spPr>
      </p:pic>
    </p:spTree>
    <p:extLst>
      <p:ext uri="{BB962C8B-B14F-4D97-AF65-F5344CB8AC3E}">
        <p14:creationId xmlns:p14="http://schemas.microsoft.com/office/powerpoint/2010/main" val="3240136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7261DF9-F136-194C-888A-295E95C14021}"/>
              </a:ext>
            </a:extLst>
          </p:cNvPr>
          <p:cNvGraphicFramePr>
            <a:graphicFrameLocks noGrp="1"/>
          </p:cNvGraphicFramePr>
          <p:nvPr>
            <p:extLst>
              <p:ext uri="{D42A27DB-BD31-4B8C-83A1-F6EECF244321}">
                <p14:modId xmlns:p14="http://schemas.microsoft.com/office/powerpoint/2010/main" val="1822974479"/>
              </p:ext>
            </p:extLst>
          </p:nvPr>
        </p:nvGraphicFramePr>
        <p:xfrm>
          <a:off x="0" y="-362016"/>
          <a:ext cx="12192000" cy="7587242"/>
        </p:xfrm>
        <a:graphic>
          <a:graphicData uri="http://schemas.openxmlformats.org/drawingml/2006/table">
            <a:tbl>
              <a:tblPr>
                <a:effectLst/>
                <a:tableStyleId>{5C22544A-7EE6-4342-B048-85BDC9FD1C3A}</a:tableStyleId>
              </a:tblPr>
              <a:tblGrid>
                <a:gridCol w="8128000">
                  <a:extLst>
                    <a:ext uri="{9D8B030D-6E8A-4147-A177-3AD203B41FA5}">
                      <a16:colId xmlns:a16="http://schemas.microsoft.com/office/drawing/2014/main" val="1031637976"/>
                    </a:ext>
                  </a:extLst>
                </a:gridCol>
                <a:gridCol w="4064000">
                  <a:extLst>
                    <a:ext uri="{9D8B030D-6E8A-4147-A177-3AD203B41FA5}">
                      <a16:colId xmlns:a16="http://schemas.microsoft.com/office/drawing/2014/main" val="655879346"/>
                    </a:ext>
                  </a:extLst>
                </a:gridCol>
              </a:tblGrid>
              <a:tr h="525810">
                <a:tc gridSpan="2">
                  <a:txBody>
                    <a:bodyPr/>
                    <a:lstStyle/>
                    <a:p>
                      <a:pPr lvl="1"/>
                      <a:endParaRPr lang="en-US" sz="2800" b="0" dirty="0">
                        <a:solidFill>
                          <a:srgbClr val="00B0F0"/>
                        </a:solidFill>
                      </a:endParaRPr>
                    </a:p>
                  </a:txBody>
                  <a:tcPr>
                    <a:lnL w="12700" cmpd="sng">
                      <a:noFill/>
                    </a:lnL>
                    <a:lnR w="12700" cmpd="sng">
                      <a:noFill/>
                    </a:lnR>
                    <a:lnT w="12700" cmpd="sng">
                      <a:noFill/>
                    </a:lnT>
                    <a:lnB w="12700" cap="flat" cmpd="sng" algn="ctr">
                      <a:noFill/>
                      <a:prstDash val="solid"/>
                      <a:round/>
                      <a:headEnd type="none" w="med" len="med"/>
                      <a:tailEnd type="none" w="med" len="med"/>
                    </a:lnB>
                    <a:noFill/>
                  </a:tcPr>
                </a:tc>
                <a:tc hMerge="1">
                  <a:txBody>
                    <a:bodyPr/>
                    <a:lstStyle/>
                    <a:p>
                      <a:endParaRPr lang="en-US" dirty="0">
                        <a:solidFill>
                          <a:schemeClr val="bg1"/>
                        </a:solidFill>
                      </a:endParaRPr>
                    </a:p>
                  </a:txBody>
                  <a:tcPr>
                    <a:lnL w="12700" cmpd="sng">
                      <a:noFill/>
                    </a:lnL>
                    <a:lnR w="12700" cmpd="sng">
                      <a:noFill/>
                    </a:lnR>
                    <a:lnT w="12700" cmpd="sng">
                      <a:noFill/>
                    </a:lnT>
                    <a:lnB w="38100" cmpd="sng">
                      <a:noFill/>
                    </a:lnB>
                    <a:noFill/>
                  </a:tcPr>
                </a:tc>
                <a:extLst>
                  <a:ext uri="{0D108BD9-81ED-4DB2-BD59-A6C34878D82A}">
                    <a16:rowId xmlns:a16="http://schemas.microsoft.com/office/drawing/2014/main" val="1412377598"/>
                  </a:ext>
                </a:extLst>
              </a:tr>
              <a:tr h="619444">
                <a:tc gridSpan="2">
                  <a:txBody>
                    <a:bodyPr/>
                    <a:lstStyle/>
                    <a:p>
                      <a:pPr lvl="1" algn="r"/>
                      <a:r>
                        <a:rPr lang="ar-LB" sz="2800" b="1" dirty="0">
                          <a:solidFill>
                            <a:srgbClr val="20BAF2"/>
                          </a:solidFill>
                          <a:latin typeface="Roboto" panose="02000000000000000000" pitchFamily="2" charset="0"/>
                          <a:ea typeface="Roboto" panose="02000000000000000000" pitchFamily="2" charset="0"/>
                        </a:rPr>
                        <a:t>كيف يمكنك أن تشارك:</a:t>
                      </a:r>
                      <a:endParaRPr lang="en-US" sz="2800" b="1" dirty="0">
                        <a:solidFill>
                          <a:srgbClr val="20BAF2"/>
                        </a:solidFill>
                        <a:latin typeface="Roboto" panose="02000000000000000000" pitchFamily="2" charset="0"/>
                        <a:ea typeface="Roboto" panose="02000000000000000000" pitchFamily="2"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10609846"/>
                  </a:ext>
                </a:extLst>
              </a:tr>
              <a:tr h="5093774">
                <a:tc gridSpan="2">
                  <a:txBody>
                    <a:bodyPr/>
                    <a:lstStyle/>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ar-LB" sz="2400" b="0" dirty="0">
                          <a:solidFill>
                            <a:schemeClr val="tx1"/>
                          </a:solidFill>
                          <a:latin typeface="Roboto" panose="02000000000000000000" pitchFamily="2" charset="0"/>
                          <a:ea typeface="Roboto" panose="02000000000000000000" pitchFamily="2" charset="0"/>
                        </a:rPr>
                        <a:t>-انضم إلى مجموعة العمل غير الرسمية لحوارات القيادة (التفاصيل على  </a:t>
                      </a:r>
                      <a:r>
                        <a:rPr lang="en-US" sz="2400" dirty="0">
                          <a:solidFill>
                            <a:schemeClr val="tx1"/>
                          </a:solidFill>
                          <a:latin typeface="Roboto Regular" pitchFamily="2" charset="0"/>
                          <a:ea typeface="Roboto Regular" pitchFamily="2" charset="0"/>
                          <a:cs typeface="Times New Roman" panose="02020603050405020304" pitchFamily="18" charset="0"/>
                          <a:hlinkClick r:id="rId3"/>
                        </a:rPr>
                        <a:t>https://www.stockholm50.global/</a:t>
                      </a:r>
                      <a:endParaRPr lang="en-US" sz="2400" dirty="0">
                        <a:solidFill>
                          <a:schemeClr val="tx1"/>
                        </a:solidFill>
                        <a:latin typeface="Roboto Regular" pitchFamily="2" charset="0"/>
                        <a:ea typeface="Roboto Regular" pitchFamily="2" charset="0"/>
                        <a:cs typeface="Times New Roman" panose="02020603050405020304" pitchFamily="18" charset="0"/>
                      </a:endParaRPr>
                    </a:p>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2800" b="0" dirty="0">
                        <a:solidFill>
                          <a:schemeClr val="tx1"/>
                        </a:solidFill>
                        <a:latin typeface="Roboto" panose="02000000000000000000" pitchFamily="2" charset="0"/>
                        <a:ea typeface="Roboto" panose="02000000000000000000" pitchFamily="2" charset="0"/>
                      </a:endParaRPr>
                    </a:p>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ar-LB" sz="2400" b="0" dirty="0">
                          <a:solidFill>
                            <a:schemeClr val="tx1"/>
                          </a:solidFill>
                          <a:latin typeface="Roboto" panose="02000000000000000000" pitchFamily="2" charset="0"/>
                          <a:ea typeface="Roboto" panose="02000000000000000000" pitchFamily="2" charset="0"/>
                        </a:rPr>
                        <a:t>-دعوة المنظمات غير الحكومية / المراقبين للتأكد من اعتمادهم لحضور ستوكهولم+ 50، وطلب الأحداث الجانبية حسب الضرورة</a:t>
                      </a:r>
                    </a:p>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2400" b="0" dirty="0">
                        <a:solidFill>
                          <a:schemeClr val="tx1"/>
                        </a:solidFill>
                        <a:latin typeface="Roboto" panose="02000000000000000000" pitchFamily="2" charset="0"/>
                        <a:ea typeface="Roboto" panose="02000000000000000000" pitchFamily="2" charset="0"/>
                      </a:endParaRPr>
                    </a:p>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ar-LB" sz="2400" b="0" dirty="0">
                          <a:solidFill>
                            <a:schemeClr val="tx1"/>
                          </a:solidFill>
                          <a:latin typeface="Roboto" panose="02000000000000000000" pitchFamily="2" charset="0"/>
                          <a:ea typeface="Roboto" panose="02000000000000000000" pitchFamily="2" charset="0"/>
                        </a:rPr>
                        <a:t>-المشاركة في المشاورات الإقليمية والوطنية (كل من المشاورات التي تقودها الأمم المتحدة والمنظمة ذاتيًا)</a:t>
                      </a:r>
                    </a:p>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2400" b="0" dirty="0">
                        <a:solidFill>
                          <a:schemeClr val="tx1"/>
                        </a:solidFill>
                        <a:latin typeface="Roboto" panose="02000000000000000000" pitchFamily="2" charset="0"/>
                        <a:ea typeface="Roboto" panose="02000000000000000000" pitchFamily="2" charset="0"/>
                      </a:endParaRPr>
                    </a:p>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ar-LB" sz="2400" b="0" dirty="0">
                          <a:solidFill>
                            <a:schemeClr val="tx1"/>
                          </a:solidFill>
                          <a:latin typeface="Roboto" panose="02000000000000000000" pitchFamily="2" charset="0"/>
                          <a:ea typeface="Roboto" panose="02000000000000000000" pitchFamily="2" charset="0"/>
                        </a:rPr>
                        <a:t>-تشجيع الشباب للمشاركة في فريق عمل الشباب ستوكهولم +50</a:t>
                      </a:r>
                    </a:p>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2400" b="0" dirty="0">
                        <a:solidFill>
                          <a:schemeClr val="tx1"/>
                        </a:solidFill>
                        <a:latin typeface="Roboto" panose="02000000000000000000" pitchFamily="2" charset="0"/>
                        <a:ea typeface="Roboto" panose="02000000000000000000" pitchFamily="2" charset="0"/>
                      </a:endParaRPr>
                    </a:p>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ar-LB" sz="2400" b="0" dirty="0">
                          <a:solidFill>
                            <a:schemeClr val="tx1"/>
                          </a:solidFill>
                          <a:latin typeface="Roboto" panose="02000000000000000000" pitchFamily="2" charset="0"/>
                          <a:ea typeface="Roboto" panose="02000000000000000000" pitchFamily="2" charset="0"/>
                        </a:rPr>
                        <a:t>-مواكبة الحملات الإعلامية والأحداث والندوات عبر الإنترنت وورش العمل وما إلى ذلك من خلال </a:t>
                      </a:r>
                      <a:r>
                        <a:rPr lang="en-US" sz="2400" dirty="0">
                          <a:solidFill>
                            <a:schemeClr val="tx1"/>
                          </a:solidFill>
                          <a:latin typeface="Roboto Regular" pitchFamily="2" charset="0"/>
                          <a:ea typeface="Roboto Regular" pitchFamily="2" charset="0"/>
                          <a:cs typeface="Times New Roman" panose="02020603050405020304" pitchFamily="18" charset="0"/>
                          <a:hlinkClick r:id="rId3"/>
                        </a:rPr>
                        <a:t>https://www.stockholm50.global/</a:t>
                      </a:r>
                      <a:endParaRPr lang="en-US" sz="2400" dirty="0">
                        <a:solidFill>
                          <a:schemeClr val="tx1"/>
                        </a:solidFill>
                        <a:latin typeface="Roboto Regular" pitchFamily="2" charset="0"/>
                        <a:ea typeface="Roboto Regular" pitchFamily="2" charset="0"/>
                        <a:cs typeface="Times New Roman" panose="02020603050405020304" pitchFamily="18" charset="0"/>
                      </a:endParaRPr>
                    </a:p>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2400" b="0" dirty="0">
                        <a:solidFill>
                          <a:schemeClr val="tx1"/>
                        </a:solidFill>
                        <a:latin typeface="Roboto" panose="02000000000000000000" pitchFamily="2" charset="0"/>
                        <a:ea typeface="Roboto" panose="02000000000000000000" pitchFamily="2" charset="0"/>
                      </a:endParaRPr>
                    </a:p>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dirty="0">
                        <a:solidFill>
                          <a:schemeClr val="tx1"/>
                        </a:solidFill>
                        <a:latin typeface="Roboto" panose="02000000000000000000" pitchFamily="2" charset="0"/>
                        <a:ea typeface="Roboto" panose="02000000000000000000" pitchFamily="2" charset="0"/>
                      </a:endParaRPr>
                    </a:p>
                  </a:txBody>
                  <a:tcPr marR="1800000" anchor="ctr">
                    <a:lnL w="12700" cmpd="sng">
                      <a:noFill/>
                    </a:lnL>
                    <a:lnR w="12700" cmpd="sng">
                      <a:noFill/>
                    </a:lnR>
                    <a:lnT w="1270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558981"/>
                  </a:ext>
                </a:extLst>
              </a:tr>
              <a:tr h="803188">
                <a:tc>
                  <a:txBody>
                    <a:bodyPr/>
                    <a:lstStyle/>
                    <a:p>
                      <a:pPr lvl="1"/>
                      <a:endParaRPr lang="en-US" sz="1100"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1212888"/>
                  </a:ext>
                </a:extLst>
              </a:tr>
            </a:tbl>
          </a:graphicData>
        </a:graphic>
      </p:graphicFrame>
      <p:pic>
        <p:nvPicPr>
          <p:cNvPr id="3" name="Picture 2">
            <a:extLst>
              <a:ext uri="{FF2B5EF4-FFF2-40B4-BE49-F238E27FC236}">
                <a16:creationId xmlns:a16="http://schemas.microsoft.com/office/drawing/2014/main" id="{874EB6BE-7652-43E3-96AE-561BA89EF07C}"/>
              </a:ext>
            </a:extLst>
          </p:cNvPr>
          <p:cNvPicPr>
            <a:picLocks noChangeAspect="1"/>
          </p:cNvPicPr>
          <p:nvPr/>
        </p:nvPicPr>
        <p:blipFill>
          <a:blip r:embed="rId4"/>
          <a:stretch>
            <a:fillRect/>
          </a:stretch>
        </p:blipFill>
        <p:spPr>
          <a:xfrm>
            <a:off x="8797159" y="6092641"/>
            <a:ext cx="1797269" cy="591938"/>
          </a:xfrm>
          <a:prstGeom prst="rect">
            <a:avLst/>
          </a:prstGeom>
        </p:spPr>
      </p:pic>
    </p:spTree>
    <p:extLst>
      <p:ext uri="{BB962C8B-B14F-4D97-AF65-F5344CB8AC3E}">
        <p14:creationId xmlns:p14="http://schemas.microsoft.com/office/powerpoint/2010/main" val="419153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8091-4FCE-4CDD-B4DC-2269D77816E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9C894C4-8A3A-4EE8-B782-46A306539918}"/>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1BD2240E-53F8-497A-B5C1-C8F508951F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67894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5ADF3D-8E18-4598-A76F-260773B5FD71}"/>
              </a:ext>
            </a:extLst>
          </p:cNvPr>
          <p:cNvPicPr>
            <a:picLocks noChangeAspect="1"/>
          </p:cNvPicPr>
          <p:nvPr/>
        </p:nvPicPr>
        <p:blipFill>
          <a:blip r:embed="rId3"/>
          <a:stretch>
            <a:fillRect/>
          </a:stretch>
        </p:blipFill>
        <p:spPr>
          <a:xfrm>
            <a:off x="2817333" y="2517450"/>
            <a:ext cx="7051881" cy="2322564"/>
          </a:xfrm>
          <a:prstGeom prst="rect">
            <a:avLst/>
          </a:prstGeom>
        </p:spPr>
      </p:pic>
      <p:graphicFrame>
        <p:nvGraphicFramePr>
          <p:cNvPr id="4" name="Table 3">
            <a:extLst>
              <a:ext uri="{FF2B5EF4-FFF2-40B4-BE49-F238E27FC236}">
                <a16:creationId xmlns:a16="http://schemas.microsoft.com/office/drawing/2014/main" id="{B7261DF9-F136-194C-888A-295E95C14021}"/>
              </a:ext>
            </a:extLst>
          </p:cNvPr>
          <p:cNvGraphicFramePr>
            <a:graphicFrameLocks noGrp="1"/>
          </p:cNvGraphicFramePr>
          <p:nvPr>
            <p:extLst>
              <p:ext uri="{D42A27DB-BD31-4B8C-83A1-F6EECF244321}">
                <p14:modId xmlns:p14="http://schemas.microsoft.com/office/powerpoint/2010/main" val="699179108"/>
              </p:ext>
            </p:extLst>
          </p:nvPr>
        </p:nvGraphicFramePr>
        <p:xfrm>
          <a:off x="0" y="-362016"/>
          <a:ext cx="11778143" cy="4963347"/>
        </p:xfrm>
        <a:graphic>
          <a:graphicData uri="http://schemas.openxmlformats.org/drawingml/2006/table">
            <a:tbl>
              <a:tblPr>
                <a:effectLst/>
                <a:tableStyleId>{5C22544A-7EE6-4342-B048-85BDC9FD1C3A}</a:tableStyleId>
              </a:tblPr>
              <a:tblGrid>
                <a:gridCol w="7852096">
                  <a:extLst>
                    <a:ext uri="{9D8B030D-6E8A-4147-A177-3AD203B41FA5}">
                      <a16:colId xmlns:a16="http://schemas.microsoft.com/office/drawing/2014/main" val="1031637976"/>
                    </a:ext>
                  </a:extLst>
                </a:gridCol>
                <a:gridCol w="3926047">
                  <a:extLst>
                    <a:ext uri="{9D8B030D-6E8A-4147-A177-3AD203B41FA5}">
                      <a16:colId xmlns:a16="http://schemas.microsoft.com/office/drawing/2014/main" val="655879346"/>
                    </a:ext>
                  </a:extLst>
                </a:gridCol>
              </a:tblGrid>
              <a:tr h="409732">
                <a:tc gridSpan="2">
                  <a:txBody>
                    <a:bodyPr/>
                    <a:lstStyle/>
                    <a:p>
                      <a:pPr lvl="1"/>
                      <a:endParaRPr lang="en-US" sz="2800" b="0" dirty="0">
                        <a:solidFill>
                          <a:srgbClr val="00B0F0"/>
                        </a:solidFill>
                      </a:endParaRPr>
                    </a:p>
                  </a:txBody>
                  <a:tcPr>
                    <a:lnL w="12700" cmpd="sng">
                      <a:noFill/>
                    </a:lnL>
                    <a:lnR w="12700" cmpd="sng">
                      <a:noFill/>
                    </a:lnR>
                    <a:lnT w="12700" cmpd="sng">
                      <a:noFill/>
                    </a:lnT>
                    <a:lnB w="12700" cap="flat" cmpd="sng" algn="ctr">
                      <a:noFill/>
                      <a:prstDash val="solid"/>
                      <a:round/>
                      <a:headEnd type="none" w="med" len="med"/>
                      <a:tailEnd type="none" w="med" len="med"/>
                    </a:lnB>
                    <a:noFill/>
                  </a:tcPr>
                </a:tc>
                <a:tc hMerge="1">
                  <a:txBody>
                    <a:bodyPr/>
                    <a:lstStyle/>
                    <a:p>
                      <a:endParaRPr lang="en-US" dirty="0">
                        <a:solidFill>
                          <a:schemeClr val="bg1"/>
                        </a:solidFill>
                      </a:endParaRPr>
                    </a:p>
                  </a:txBody>
                  <a:tcPr>
                    <a:lnL w="12700" cmpd="sng">
                      <a:noFill/>
                    </a:lnL>
                    <a:lnR w="12700" cmpd="sng">
                      <a:noFill/>
                    </a:lnR>
                    <a:lnT w="12700" cmpd="sng">
                      <a:noFill/>
                    </a:lnT>
                    <a:lnB w="38100" cmpd="sng">
                      <a:noFill/>
                    </a:lnB>
                    <a:noFill/>
                  </a:tcPr>
                </a:tc>
                <a:extLst>
                  <a:ext uri="{0D108BD9-81ED-4DB2-BD59-A6C34878D82A}">
                    <a16:rowId xmlns:a16="http://schemas.microsoft.com/office/drawing/2014/main" val="1412377598"/>
                  </a:ext>
                </a:extLst>
              </a:tr>
              <a:tr h="482695">
                <a:tc gridSpan="2">
                  <a:txBody>
                    <a:bodyPr/>
                    <a:lstStyle/>
                    <a:p>
                      <a:pPr lvl="1" algn="r"/>
                      <a:r>
                        <a:rPr lang="ar-LB" sz="3600" b="1" dirty="0">
                          <a:solidFill>
                            <a:srgbClr val="20BAF2"/>
                          </a:solidFill>
                          <a:latin typeface="Roboto" panose="02000000000000000000" pitchFamily="2" charset="0"/>
                          <a:ea typeface="Roboto" panose="02000000000000000000" pitchFamily="2" charset="0"/>
                        </a:rPr>
                        <a:t>شكرا</a:t>
                      </a:r>
                      <a:endParaRPr lang="en-US" sz="3600" b="1" dirty="0">
                        <a:solidFill>
                          <a:srgbClr val="20BAF2"/>
                        </a:solidFill>
                        <a:latin typeface="Roboto" panose="02000000000000000000" pitchFamily="2" charset="0"/>
                        <a:ea typeface="Roboto" panose="02000000000000000000" pitchFamily="2"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10609846"/>
                  </a:ext>
                </a:extLst>
              </a:tr>
              <a:tr h="3179231">
                <a:tc gridSpan="2">
                  <a:txBody>
                    <a:bodyPr/>
                    <a:lstStyle/>
                    <a:p>
                      <a:pPr marL="1371600" marR="0" lvl="3" indent="0" algn="ctr" defTabSz="914400" rtl="0" eaLnBrk="1" fontAlgn="auto" latinLnBrk="0" hangingPunct="1">
                        <a:lnSpc>
                          <a:spcPct val="250000"/>
                        </a:lnSpc>
                        <a:spcBef>
                          <a:spcPts val="0"/>
                        </a:spcBef>
                        <a:spcAft>
                          <a:spcPts val="0"/>
                        </a:spcAft>
                        <a:buClrTx/>
                        <a:buSzTx/>
                        <a:buFontTx/>
                        <a:buNone/>
                        <a:tabLst/>
                        <a:defRPr/>
                      </a:pPr>
                      <a:r>
                        <a:rPr lang="en-US" sz="3200" dirty="0">
                          <a:solidFill>
                            <a:schemeClr val="tx1"/>
                          </a:solidFill>
                          <a:latin typeface="Roboto Regular" pitchFamily="2" charset="0"/>
                          <a:ea typeface="Roboto Regular" pitchFamily="2" charset="0"/>
                          <a:cs typeface="Times New Roman" panose="02020603050405020304" pitchFamily="18" charset="0"/>
                          <a:hlinkClick r:id="rId4"/>
                        </a:rPr>
                        <a:t>https://www.stockholm50.global/</a:t>
                      </a:r>
                      <a:endParaRPr lang="en-US" sz="3200" dirty="0">
                        <a:solidFill>
                          <a:schemeClr val="tx1"/>
                        </a:solidFill>
                        <a:latin typeface="Roboto Regular" pitchFamily="2" charset="0"/>
                        <a:ea typeface="Roboto Regular" pitchFamily="2" charset="0"/>
                        <a:cs typeface="Times New Roman" panose="02020603050405020304" pitchFamily="18" charset="0"/>
                      </a:endParaRPr>
                    </a:p>
                    <a:p>
                      <a:pPr marL="1371600" marR="0" lvl="3" indent="0" algn="l" defTabSz="914400" rtl="0" eaLnBrk="1" fontAlgn="auto" latinLnBrk="0" hangingPunct="1">
                        <a:lnSpc>
                          <a:spcPct val="250000"/>
                        </a:lnSpc>
                        <a:spcBef>
                          <a:spcPts val="0"/>
                        </a:spcBef>
                        <a:spcAft>
                          <a:spcPts val="0"/>
                        </a:spcAft>
                        <a:buClrTx/>
                        <a:buSzTx/>
                        <a:buFontTx/>
                        <a:buNone/>
                        <a:tabLst/>
                        <a:defRPr/>
                      </a:pPr>
                      <a:endParaRPr lang="en-US" sz="2000" dirty="0">
                        <a:solidFill>
                          <a:schemeClr val="tx1"/>
                        </a:solidFill>
                        <a:latin typeface="Roboto Regular" pitchFamily="2" charset="0"/>
                        <a:ea typeface="Roboto Regular" pitchFamily="2" charset="0"/>
                        <a:cs typeface="Times New Roman" panose="02020603050405020304" pitchFamily="18" charset="0"/>
                      </a:endParaRPr>
                    </a:p>
                  </a:txBody>
                  <a:tcPr marR="1800000" anchor="ctr">
                    <a:lnL w="12700" cmpd="sng">
                      <a:noFill/>
                    </a:lnL>
                    <a:lnR w="12700" cmpd="sng">
                      <a:noFill/>
                    </a:lnR>
                    <a:lnT w="1270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558981"/>
                  </a:ext>
                </a:extLst>
              </a:tr>
              <a:tr h="625876">
                <a:tc>
                  <a:txBody>
                    <a:bodyPr/>
                    <a:lstStyle/>
                    <a:p>
                      <a:pPr lvl="1"/>
                      <a:endParaRPr lang="en-US" sz="1100"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1212888"/>
                  </a:ext>
                </a:extLst>
              </a:tr>
            </a:tbl>
          </a:graphicData>
        </a:graphic>
      </p:graphicFrame>
    </p:spTree>
    <p:extLst>
      <p:ext uri="{BB962C8B-B14F-4D97-AF65-F5344CB8AC3E}">
        <p14:creationId xmlns:p14="http://schemas.microsoft.com/office/powerpoint/2010/main" val="44187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F3F8"/>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7261DF9-F136-194C-888A-295E95C14021}"/>
              </a:ext>
            </a:extLst>
          </p:cNvPr>
          <p:cNvGraphicFramePr>
            <a:graphicFrameLocks noGrp="1"/>
          </p:cNvGraphicFramePr>
          <p:nvPr>
            <p:extLst>
              <p:ext uri="{D42A27DB-BD31-4B8C-83A1-F6EECF244321}">
                <p14:modId xmlns:p14="http://schemas.microsoft.com/office/powerpoint/2010/main" val="2974214317"/>
              </p:ext>
            </p:extLst>
          </p:nvPr>
        </p:nvGraphicFramePr>
        <p:xfrm>
          <a:off x="-108488" y="-195070"/>
          <a:ext cx="11918050" cy="6858000"/>
        </p:xfrm>
        <a:graphic>
          <a:graphicData uri="http://schemas.openxmlformats.org/drawingml/2006/table">
            <a:tbl>
              <a:tblPr>
                <a:effectLst/>
                <a:tableStyleId>{5C22544A-7EE6-4342-B048-85BDC9FD1C3A}</a:tableStyleId>
              </a:tblPr>
              <a:tblGrid>
                <a:gridCol w="11918050">
                  <a:extLst>
                    <a:ext uri="{9D8B030D-6E8A-4147-A177-3AD203B41FA5}">
                      <a16:colId xmlns:a16="http://schemas.microsoft.com/office/drawing/2014/main" val="1031637976"/>
                    </a:ext>
                  </a:extLst>
                </a:gridCol>
              </a:tblGrid>
              <a:tr h="484253">
                <a:tc>
                  <a:txBody>
                    <a:bodyPr/>
                    <a:lstStyle/>
                    <a:p>
                      <a:pPr lvl="1"/>
                      <a:endParaRPr lang="en-US" sz="2800" b="0" dirty="0">
                        <a:solidFill>
                          <a:srgbClr val="00B0F0"/>
                        </a:solidFill>
                      </a:endParaRPr>
                    </a:p>
                  </a:txBody>
                  <a:tcPr>
                    <a:lnL w="12700" cmpd="sng">
                      <a:noFill/>
                    </a:lnL>
                    <a:lnR w="12700" cmpd="sng">
                      <a:noFill/>
                    </a:lnR>
                    <a:lnT w="12700" cmpd="sng">
                      <a:noFill/>
                    </a:lnT>
                    <a:lnB w="12700" cap="flat" cmpd="sng" algn="ctr">
                      <a:noFill/>
                      <a:prstDash val="solid"/>
                      <a:round/>
                      <a:headEnd type="none" w="med" len="med"/>
                      <a:tailEnd type="none" w="med" len="med"/>
                    </a:lnB>
                    <a:noFill/>
                  </a:tcPr>
                </a:tc>
                <a:extLst>
                  <a:ext uri="{0D108BD9-81ED-4DB2-BD59-A6C34878D82A}">
                    <a16:rowId xmlns:a16="http://schemas.microsoft.com/office/drawing/2014/main" val="1412377598"/>
                  </a:ext>
                </a:extLst>
              </a:tr>
              <a:tr h="655165">
                <a:tc>
                  <a:txBody>
                    <a:bodyPr/>
                    <a:lstStyle/>
                    <a:p>
                      <a:pPr lvl="1" algn="r"/>
                      <a:r>
                        <a:rPr lang="ar-SA" sz="4000" b="1" dirty="0">
                          <a:solidFill>
                            <a:srgbClr val="00AEEF"/>
                          </a:solidFill>
                        </a:rPr>
                        <a:t>ستوكهولم </a:t>
                      </a:r>
                      <a:r>
                        <a:rPr lang="ar-LB" sz="4000" b="1" dirty="0">
                          <a:solidFill>
                            <a:srgbClr val="00AEEF"/>
                          </a:solidFill>
                        </a:rPr>
                        <a:t>بعد 50 عاما </a:t>
                      </a:r>
                      <a:r>
                        <a:rPr lang="ar-SA" sz="4000" b="1" dirty="0">
                          <a:solidFill>
                            <a:srgbClr val="00AEEF"/>
                          </a:solidFill>
                        </a:rPr>
                        <a:t>- قرارات الجمعية العامة</a:t>
                      </a:r>
                      <a:r>
                        <a:rPr lang="en-US" sz="4000" b="1" dirty="0">
                          <a:solidFill>
                            <a:srgbClr val="00AEEF"/>
                          </a:solidFill>
                        </a:rPr>
                        <a:t>    </a:t>
                      </a:r>
                      <a:endParaRPr lang="en-US" sz="4000" b="1" dirty="0">
                        <a:solidFill>
                          <a:srgbClr val="00AEEF"/>
                        </a:solidFill>
                        <a:latin typeface="Roboto" panose="02000000000000000000" pitchFamily="2" charset="0"/>
                        <a:ea typeface="Roboto" panose="02000000000000000000" pitchFamily="2"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310609846"/>
                  </a:ext>
                </a:extLst>
              </a:tr>
              <a:tr h="5013438">
                <a:tc>
                  <a:txBody>
                    <a:bodyPr/>
                    <a:lstStyle/>
                    <a:p>
                      <a:pPr marL="457200" marR="0" lvl="1" indent="0" algn="r" defTabSz="914400" rtl="0" eaLnBrk="1" fontAlgn="auto" latinLnBrk="0" hangingPunct="1">
                        <a:lnSpc>
                          <a:spcPct val="100000"/>
                        </a:lnSpc>
                        <a:spcBef>
                          <a:spcPts val="0"/>
                        </a:spcBef>
                        <a:spcAft>
                          <a:spcPts val="0"/>
                        </a:spcAft>
                        <a:buClrTx/>
                        <a:buSzTx/>
                        <a:buFont typeface="Arial" charset="0"/>
                        <a:buNone/>
                        <a:tabLst/>
                        <a:defRPr/>
                      </a:pPr>
                      <a:r>
                        <a:rPr lang="ar-SA" sz="2400" b="1" i="0" kern="1200" dirty="0">
                          <a:solidFill>
                            <a:schemeClr val="dk1"/>
                          </a:solidFill>
                          <a:latin typeface="Roboto" pitchFamily="2" charset="0"/>
                          <a:ea typeface="Roboto" pitchFamily="2" charset="0"/>
                          <a:cs typeface="Times New Roman" panose="02020603050405020304" pitchFamily="18" charset="0"/>
                        </a:rPr>
                        <a:t>القرار </a:t>
                      </a:r>
                      <a:r>
                        <a:rPr lang="ar-SA" sz="2400" b="1" i="0" kern="1200" dirty="0" err="1">
                          <a:solidFill>
                            <a:schemeClr val="dk1"/>
                          </a:solidFill>
                          <a:latin typeface="Roboto" pitchFamily="2" charset="0"/>
                          <a:ea typeface="Roboto" pitchFamily="2" charset="0"/>
                          <a:cs typeface="Times New Roman" panose="02020603050405020304" pitchFamily="18" charset="0"/>
                        </a:rPr>
                        <a:t>التمكيني</a:t>
                      </a:r>
                      <a:r>
                        <a:rPr lang="ar-SA" sz="2400" b="1" i="0" kern="1200" dirty="0">
                          <a:solidFill>
                            <a:schemeClr val="dk1"/>
                          </a:solidFill>
                          <a:latin typeface="Roboto" pitchFamily="2" charset="0"/>
                          <a:ea typeface="Roboto" pitchFamily="2" charset="0"/>
                          <a:cs typeface="Times New Roman" panose="02020603050405020304" pitchFamily="18" charset="0"/>
                        </a:rPr>
                        <a:t> للاجتماع الدولي</a:t>
                      </a:r>
                      <a:r>
                        <a:rPr lang="ar-SA" sz="2400" b="1" i="0" kern="1200" baseline="0" dirty="0">
                          <a:solidFill>
                            <a:schemeClr val="dk1"/>
                          </a:solidFill>
                          <a:latin typeface="Roboto" pitchFamily="2" charset="0"/>
                          <a:ea typeface="Roboto" pitchFamily="2" charset="0"/>
                          <a:cs typeface="Times New Roman" panose="02020603050405020304" pitchFamily="18" charset="0"/>
                        </a:rPr>
                        <a:t> </a:t>
                      </a:r>
                    </a:p>
                    <a:p>
                      <a:pPr marL="457200" marR="0" lvl="1" indent="0" algn="r" defTabSz="914400" rtl="0" eaLnBrk="1" fontAlgn="auto" latinLnBrk="0" hangingPunct="1">
                        <a:lnSpc>
                          <a:spcPct val="100000"/>
                        </a:lnSpc>
                        <a:spcBef>
                          <a:spcPts val="0"/>
                        </a:spcBef>
                        <a:spcAft>
                          <a:spcPts val="0"/>
                        </a:spcAft>
                        <a:buClrTx/>
                        <a:buSzTx/>
                        <a:buFont typeface="Arial" charset="0"/>
                        <a:buNone/>
                        <a:tabLst/>
                        <a:defRPr/>
                      </a:pPr>
                      <a:r>
                        <a:rPr lang="ar-SA" sz="2400" b="1" i="0" kern="1200" baseline="0" dirty="0">
                          <a:solidFill>
                            <a:schemeClr val="dk1"/>
                          </a:solidFill>
                          <a:latin typeface="Roboto" pitchFamily="2" charset="0"/>
                          <a:ea typeface="Roboto" pitchFamily="2" charset="0"/>
                          <a:cs typeface="Times New Roman" panose="02020603050405020304" pitchFamily="18" charset="0"/>
                        </a:rPr>
                        <a:t>)</a:t>
                      </a:r>
                      <a:r>
                        <a:rPr lang="en-US" sz="2400" b="1" i="0" kern="1200" baseline="0" dirty="0">
                          <a:solidFill>
                            <a:schemeClr val="dk1"/>
                          </a:solidFill>
                          <a:latin typeface="Roboto" pitchFamily="2" charset="0"/>
                          <a:ea typeface="Roboto" pitchFamily="2" charset="0"/>
                          <a:cs typeface="Times New Roman" panose="02020603050405020304" pitchFamily="18" charset="0"/>
                        </a:rPr>
                        <a:t>A/RES/75/ 280 24 </a:t>
                      </a:r>
                      <a:r>
                        <a:rPr lang="ar-SA" sz="2400" b="1" i="0" kern="1200" baseline="0" dirty="0">
                          <a:solidFill>
                            <a:schemeClr val="dk1"/>
                          </a:solidFill>
                          <a:latin typeface="Roboto" pitchFamily="2" charset="0"/>
                          <a:ea typeface="Roboto" pitchFamily="2" charset="0"/>
                          <a:cs typeface="Times New Roman" panose="02020603050405020304" pitchFamily="18" charset="0"/>
                        </a:rPr>
                        <a:t>( مايو ٢٠٢١</a:t>
                      </a:r>
                    </a:p>
                    <a:p>
                      <a:pPr marL="457200" marR="0" lvl="1" indent="0" algn="r" defTabSz="914400" rtl="0" eaLnBrk="1" fontAlgn="auto" latinLnBrk="0" hangingPunct="1">
                        <a:lnSpc>
                          <a:spcPct val="100000"/>
                        </a:lnSpc>
                        <a:spcBef>
                          <a:spcPts val="0"/>
                        </a:spcBef>
                        <a:spcAft>
                          <a:spcPts val="0"/>
                        </a:spcAft>
                        <a:buClrTx/>
                        <a:buSzTx/>
                        <a:buFont typeface="Arial" charset="0"/>
                        <a:buNone/>
                        <a:tabLst/>
                        <a:defRPr/>
                      </a:pPr>
                      <a:endParaRPr lang="en-US" sz="1800" b="1" i="0" kern="1200" baseline="0" dirty="0">
                        <a:solidFill>
                          <a:schemeClr val="dk1"/>
                        </a:solidFill>
                        <a:latin typeface="Roboto" pitchFamily="2" charset="0"/>
                        <a:ea typeface="Roboto" pitchFamily="2" charset="0"/>
                        <a:cs typeface="Times New Roman" panose="02020603050405020304" pitchFamily="18" charset="0"/>
                      </a:endParaRPr>
                    </a:p>
                    <a:p>
                      <a:pPr marL="457200" marR="0" lvl="1" indent="0" algn="r" defTabSz="914400" rtl="0" eaLnBrk="1" fontAlgn="auto" latinLnBrk="0" hangingPunct="1">
                        <a:lnSpc>
                          <a:spcPct val="100000"/>
                        </a:lnSpc>
                        <a:spcBef>
                          <a:spcPts val="0"/>
                        </a:spcBef>
                        <a:spcAft>
                          <a:spcPts val="0"/>
                        </a:spcAft>
                        <a:buClrTx/>
                        <a:buSzTx/>
                        <a:buFont typeface="Arial" charset="0"/>
                        <a:buNone/>
                        <a:tabLst/>
                        <a:defRPr/>
                      </a:pPr>
                      <a:r>
                        <a:rPr lang="ar-SA" sz="1800" b="1" i="0" kern="1200" dirty="0">
                          <a:solidFill>
                            <a:schemeClr val="dk1"/>
                          </a:solidFill>
                          <a:latin typeface="Roboto" pitchFamily="2" charset="0"/>
                          <a:ea typeface="Roboto" pitchFamily="2" charset="0"/>
                          <a:cs typeface="Times New Roman" panose="02020603050405020304" pitchFamily="18" charset="0"/>
                        </a:rPr>
                        <a:t>-</a:t>
                      </a:r>
                      <a:r>
                        <a:rPr lang="ar-SA" sz="1800" b="1" i="0" kern="1200" baseline="0" dirty="0">
                          <a:solidFill>
                            <a:schemeClr val="dk1"/>
                          </a:solidFill>
                          <a:latin typeface="Roboto" pitchFamily="2" charset="0"/>
                          <a:ea typeface="Roboto" pitchFamily="2" charset="0"/>
                          <a:cs typeface="Times New Roman" panose="02020603050405020304" pitchFamily="18" charset="0"/>
                        </a:rPr>
                        <a:t> </a:t>
                      </a:r>
                      <a:r>
                        <a:rPr lang="ar-SA" sz="1800" b="0" i="0" u="none" strike="noStrike" kern="1200" dirty="0">
                          <a:solidFill>
                            <a:schemeClr val="dk1"/>
                          </a:solidFill>
                          <a:effectLst/>
                          <a:latin typeface="+mn-lt"/>
                          <a:ea typeface="+mn-ea"/>
                          <a:cs typeface="+mn-cs"/>
                        </a:rPr>
                        <a:t>الموضوع: "ستوكهولم </a:t>
                      </a:r>
                      <a:r>
                        <a:rPr lang="ar-LB" sz="1800" b="0" i="0" u="none" strike="noStrike" kern="1200" dirty="0">
                          <a:solidFill>
                            <a:schemeClr val="dk1"/>
                          </a:solidFill>
                          <a:effectLst/>
                          <a:latin typeface="+mn-lt"/>
                          <a:ea typeface="+mn-ea"/>
                          <a:cs typeface="+mn-cs"/>
                        </a:rPr>
                        <a:t>بعد 50 عاما</a:t>
                      </a:r>
                      <a:r>
                        <a:rPr lang="ar-SA" sz="1800" b="0" i="0" u="none" strike="noStrike" kern="1200" dirty="0">
                          <a:solidFill>
                            <a:schemeClr val="dk1"/>
                          </a:solidFill>
                          <a:effectLst/>
                          <a:latin typeface="+mn-lt"/>
                          <a:ea typeface="+mn-ea"/>
                          <a:cs typeface="+mn-cs"/>
                        </a:rPr>
                        <a:t>: </a:t>
                      </a:r>
                      <a:r>
                        <a:rPr lang="ar-LB" sz="1800" b="0" i="0" u="none" strike="noStrike" kern="1200" dirty="0">
                          <a:solidFill>
                            <a:schemeClr val="dk1"/>
                          </a:solidFill>
                          <a:effectLst/>
                          <a:latin typeface="+mn-lt"/>
                          <a:ea typeface="+mn-ea"/>
                          <a:cs typeface="+mn-cs"/>
                        </a:rPr>
                        <a:t>عافية الكوكب </a:t>
                      </a:r>
                      <a:r>
                        <a:rPr lang="ar-SA" sz="1800" b="0" i="0" u="none" strike="noStrike" kern="1200" dirty="0">
                          <a:solidFill>
                            <a:schemeClr val="dk1"/>
                          </a:solidFill>
                          <a:effectLst/>
                          <a:latin typeface="+mn-lt"/>
                          <a:ea typeface="+mn-ea"/>
                          <a:cs typeface="+mn-cs"/>
                        </a:rPr>
                        <a:t>من أجل ازدهار الجميع ــ مسؤوليتنا وفرصتنا"</a:t>
                      </a:r>
                      <a:endParaRPr lang="ar-SA" sz="1800" b="1" i="0" kern="1200" dirty="0">
                        <a:solidFill>
                          <a:schemeClr val="dk1"/>
                        </a:solidFill>
                        <a:latin typeface="Roboto" pitchFamily="2" charset="0"/>
                        <a:ea typeface="Roboto" pitchFamily="2" charset="0"/>
                        <a:cs typeface="Times New Roman" panose="02020603050405020304" pitchFamily="18" charset="0"/>
                      </a:endParaRPr>
                    </a:p>
                    <a:p>
                      <a:pPr marL="742950" marR="0" lvl="1" indent="-285750" algn="r" defTabSz="914400" rtl="0" eaLnBrk="1" fontAlgn="auto" latinLnBrk="0" hangingPunct="1">
                        <a:lnSpc>
                          <a:spcPct val="100000"/>
                        </a:lnSpc>
                        <a:spcBef>
                          <a:spcPts val="0"/>
                        </a:spcBef>
                        <a:spcAft>
                          <a:spcPts val="0"/>
                        </a:spcAft>
                        <a:buClrTx/>
                        <a:buSzTx/>
                        <a:buFontTx/>
                        <a:buChar char="-"/>
                        <a:tabLst/>
                        <a:defRPr/>
                      </a:pPr>
                      <a:r>
                        <a:rPr lang="ar-SA" sz="1800" b="0" i="0" u="none" strike="noStrike" kern="1200" dirty="0">
                          <a:solidFill>
                            <a:schemeClr val="dk1"/>
                          </a:solidFill>
                          <a:effectLst/>
                          <a:latin typeface="+mn-lt"/>
                          <a:ea typeface="+mn-ea"/>
                          <a:cs typeface="+mn-cs"/>
                        </a:rPr>
                        <a:t>وطُلب إلى برنامج الأمم المتحدة للبيئة "أن يعمل ك</a:t>
                      </a:r>
                      <a:r>
                        <a:rPr lang="ar-LB" sz="1800" b="0" i="0" u="none" strike="noStrike" kern="1200" dirty="0">
                          <a:solidFill>
                            <a:schemeClr val="dk1"/>
                          </a:solidFill>
                          <a:effectLst/>
                          <a:latin typeface="+mn-lt"/>
                          <a:ea typeface="+mn-ea"/>
                          <a:cs typeface="+mn-cs"/>
                        </a:rPr>
                        <a:t>نقطة اتصال </a:t>
                      </a:r>
                      <a:r>
                        <a:rPr lang="ar-SA" sz="1800" b="0" i="0" u="none" strike="noStrike" kern="1200" dirty="0">
                          <a:solidFill>
                            <a:schemeClr val="dk1"/>
                          </a:solidFill>
                          <a:effectLst/>
                          <a:latin typeface="+mn-lt"/>
                          <a:ea typeface="+mn-ea"/>
                          <a:cs typeface="+mn-cs"/>
                        </a:rPr>
                        <a:t>لتقديم الدعم </a:t>
                      </a:r>
                      <a:r>
                        <a:rPr lang="ar-LB" sz="1800" b="0" i="0" u="none" strike="noStrike" kern="1200" dirty="0">
                          <a:solidFill>
                            <a:schemeClr val="dk1"/>
                          </a:solidFill>
                          <a:effectLst/>
                          <a:latin typeface="+mn-lt"/>
                          <a:ea typeface="+mn-ea"/>
                          <a:cs typeface="+mn-cs"/>
                        </a:rPr>
                        <a:t>في </a:t>
                      </a:r>
                      <a:r>
                        <a:rPr lang="ar-SA" sz="1800" b="0" i="0" u="none" strike="noStrike" kern="1200" dirty="0">
                          <a:solidFill>
                            <a:schemeClr val="dk1"/>
                          </a:solidFill>
                          <a:effectLst/>
                          <a:latin typeface="+mn-lt"/>
                          <a:ea typeface="+mn-ea"/>
                          <a:cs typeface="+mn-cs"/>
                        </a:rPr>
                        <a:t>تنظيم الاجتماع الدولي ، بدعم مناسب من الأمانة العامة وغيرها من </a:t>
                      </a:r>
                      <a:r>
                        <a:rPr lang="ar-LB" sz="1800" b="0" i="0" u="none" strike="noStrike" kern="1200" dirty="0">
                          <a:solidFill>
                            <a:schemeClr val="dk1"/>
                          </a:solidFill>
                          <a:effectLst/>
                          <a:latin typeface="+mn-lt"/>
                          <a:ea typeface="+mn-ea"/>
                          <a:cs typeface="+mn-cs"/>
                        </a:rPr>
                        <a:t>منظمات</a:t>
                      </a:r>
                      <a:r>
                        <a:rPr lang="ar-SA" sz="1800" b="0" i="0" u="none" strike="noStrike" kern="1200" dirty="0">
                          <a:solidFill>
                            <a:schemeClr val="dk1"/>
                          </a:solidFill>
                          <a:effectLst/>
                          <a:latin typeface="+mn-lt"/>
                          <a:ea typeface="+mn-ea"/>
                          <a:cs typeface="+mn-cs"/>
                        </a:rPr>
                        <a:t> الأمم المتحدة ذات الصلة.</a:t>
                      </a:r>
                    </a:p>
                    <a:p>
                      <a:pPr marL="457200" marR="0" lvl="1" indent="0" algn="r" defTabSz="914400" rtl="0" eaLnBrk="1" fontAlgn="auto" latinLnBrk="0" hangingPunct="1">
                        <a:lnSpc>
                          <a:spcPct val="100000"/>
                        </a:lnSpc>
                        <a:spcBef>
                          <a:spcPts val="0"/>
                        </a:spcBef>
                        <a:spcAft>
                          <a:spcPts val="0"/>
                        </a:spcAft>
                        <a:buClrTx/>
                        <a:buSzTx/>
                        <a:buFontTx/>
                        <a:buNone/>
                        <a:tabLst/>
                        <a:defRPr/>
                      </a:pPr>
                      <a:br>
                        <a:rPr lang="ar-SA" sz="2400" dirty="0"/>
                      </a:br>
                      <a:r>
                        <a:rPr lang="ar-SA" sz="2400" b="1" i="0" u="none" strike="noStrike" kern="1200" dirty="0">
                          <a:solidFill>
                            <a:schemeClr val="dk1"/>
                          </a:solidFill>
                          <a:effectLst/>
                          <a:latin typeface="+mn-lt"/>
                          <a:ea typeface="+mn-ea"/>
                          <a:cs typeface="+mj-cs"/>
                        </a:rPr>
                        <a:t>قرار بشأن </a:t>
                      </a:r>
                      <a:r>
                        <a:rPr lang="ar-LB" sz="2400" b="1" i="0" u="none" strike="noStrike" kern="1200" dirty="0">
                          <a:solidFill>
                            <a:schemeClr val="dk1"/>
                          </a:solidFill>
                          <a:effectLst/>
                          <a:latin typeface="+mn-lt"/>
                          <a:ea typeface="+mn-ea"/>
                          <a:cs typeface="+mj-cs"/>
                        </a:rPr>
                        <a:t>الهيكلية و التنظيم</a:t>
                      </a:r>
                      <a:r>
                        <a:rPr lang="ar-SA" sz="2400" b="1" i="0" u="none" strike="noStrike" kern="1200" dirty="0">
                          <a:solidFill>
                            <a:schemeClr val="dk1"/>
                          </a:solidFill>
                          <a:effectLst/>
                          <a:latin typeface="+mn-lt"/>
                          <a:ea typeface="+mn-ea"/>
                          <a:cs typeface="+mj-cs"/>
                        </a:rPr>
                        <a:t> يقدم التالي: </a:t>
                      </a:r>
                      <a:r>
                        <a:rPr lang="en-US" sz="2400" b="1" i="0" u="none" strike="noStrike" kern="1200" dirty="0">
                          <a:solidFill>
                            <a:schemeClr val="dk1"/>
                          </a:solidFill>
                          <a:effectLst/>
                          <a:latin typeface="+mn-lt"/>
                          <a:ea typeface="+mn-ea"/>
                          <a:cs typeface="+mj-cs"/>
                        </a:rPr>
                        <a:t> </a:t>
                      </a:r>
                      <a:endParaRPr lang="ar-SA" sz="2400" b="1" i="0" u="none" strike="noStrike" kern="1200" dirty="0">
                        <a:solidFill>
                          <a:schemeClr val="dk1"/>
                        </a:solidFill>
                        <a:effectLst/>
                        <a:latin typeface="+mn-lt"/>
                        <a:ea typeface="+mn-ea"/>
                        <a:cs typeface="+mj-cs"/>
                      </a:endParaRPr>
                    </a:p>
                    <a:p>
                      <a:pPr marL="457200" marR="0" lvl="1" indent="0" algn="r" defTabSz="914400" rtl="0" eaLnBrk="1" fontAlgn="auto" latinLnBrk="0" hangingPunct="1">
                        <a:lnSpc>
                          <a:spcPct val="100000"/>
                        </a:lnSpc>
                        <a:spcBef>
                          <a:spcPts val="0"/>
                        </a:spcBef>
                        <a:spcAft>
                          <a:spcPts val="0"/>
                        </a:spcAft>
                        <a:buClrTx/>
                        <a:buSzTx/>
                        <a:buFontTx/>
                        <a:buNone/>
                        <a:tabLst/>
                        <a:defRPr/>
                      </a:pPr>
                      <a:r>
                        <a:rPr lang="ar-SA" sz="2400" b="1" i="0" u="none" strike="noStrike" kern="1200" dirty="0">
                          <a:solidFill>
                            <a:schemeClr val="dk1"/>
                          </a:solidFill>
                          <a:effectLst/>
                          <a:latin typeface="+mn-lt"/>
                          <a:ea typeface="+mn-ea"/>
                          <a:cs typeface="+mj-cs"/>
                        </a:rPr>
                        <a:t>) </a:t>
                      </a:r>
                      <a:r>
                        <a:rPr lang="en-US" sz="2400" b="1" i="0" u="none" strike="noStrike" kern="1200" dirty="0">
                          <a:solidFill>
                            <a:schemeClr val="dk1"/>
                          </a:solidFill>
                          <a:effectLst/>
                          <a:latin typeface="+mn-lt"/>
                          <a:ea typeface="+mn-ea"/>
                          <a:cs typeface="+mj-cs"/>
                        </a:rPr>
                        <a:t>A/RES/75/326 10 </a:t>
                      </a:r>
                      <a:r>
                        <a:rPr lang="ar-SA" sz="2400" b="1" i="0" u="none" strike="noStrike" kern="1200" dirty="0">
                          <a:solidFill>
                            <a:schemeClr val="dk1"/>
                          </a:solidFill>
                          <a:effectLst/>
                          <a:latin typeface="+mn-lt"/>
                          <a:ea typeface="+mn-ea"/>
                          <a:cs typeface="+mj-cs"/>
                        </a:rPr>
                        <a:t>سبتمبر</a:t>
                      </a:r>
                      <a:r>
                        <a:rPr lang="en-US" sz="2400" b="1" i="0" u="none" strike="noStrike" kern="1200" dirty="0">
                          <a:solidFill>
                            <a:schemeClr val="dk1"/>
                          </a:solidFill>
                          <a:effectLst/>
                          <a:latin typeface="+mn-lt"/>
                          <a:ea typeface="+mn-ea"/>
                          <a:cs typeface="+mj-cs"/>
                        </a:rPr>
                        <a:t>2021</a:t>
                      </a:r>
                      <a:r>
                        <a:rPr lang="ar-SA" sz="2400" b="1" i="0" u="none" strike="noStrike" kern="1200" dirty="0">
                          <a:solidFill>
                            <a:schemeClr val="dk1"/>
                          </a:solidFill>
                          <a:effectLst/>
                          <a:latin typeface="+mn-lt"/>
                          <a:ea typeface="+mn-ea"/>
                          <a:cs typeface="+mj-cs"/>
                        </a:rPr>
                        <a:t>(</a:t>
                      </a:r>
                    </a:p>
                    <a:p>
                      <a:pPr marL="457200" marR="0" lvl="1" indent="0" algn="r" defTabSz="914400" rtl="0" eaLnBrk="1" fontAlgn="auto" latinLnBrk="0" hangingPunct="1">
                        <a:lnSpc>
                          <a:spcPct val="100000"/>
                        </a:lnSpc>
                        <a:spcBef>
                          <a:spcPts val="0"/>
                        </a:spcBef>
                        <a:spcAft>
                          <a:spcPts val="0"/>
                        </a:spcAft>
                        <a:buClrTx/>
                        <a:buSzTx/>
                        <a:buFontTx/>
                        <a:buNone/>
                        <a:tabLst/>
                        <a:defRPr/>
                      </a:pPr>
                      <a:r>
                        <a:rPr lang="ar-SA" sz="1800" b="1" i="0" u="none" strike="noStrike" kern="1200" dirty="0">
                          <a:solidFill>
                            <a:schemeClr val="dk1"/>
                          </a:solidFill>
                          <a:effectLst/>
                          <a:latin typeface="+mn-lt"/>
                          <a:ea typeface="+mn-ea"/>
                          <a:cs typeface="+mj-cs"/>
                        </a:rPr>
                        <a:t>- </a:t>
                      </a:r>
                      <a:r>
                        <a:rPr lang="ar-SA" sz="1800" b="0" i="0" u="none" strike="noStrike" kern="1200" dirty="0">
                          <a:solidFill>
                            <a:schemeClr val="dk1"/>
                          </a:solidFill>
                          <a:effectLst/>
                          <a:latin typeface="+mn-lt"/>
                          <a:ea typeface="+mn-ea"/>
                          <a:cs typeface="+mn-cs"/>
                        </a:rPr>
                        <a:t>الهيكل والترتيبات التنظيمية: الجزء الافتتاحي ، 4 جلسات عامة ، 3 حوارات بشأن القيادة وجزء ختامي</a:t>
                      </a:r>
                    </a:p>
                    <a:p>
                      <a:pPr marL="457200" marR="0" lvl="1" indent="0" algn="r" defTabSz="914400" rtl="0" eaLnBrk="1" fontAlgn="auto" latinLnBrk="0" hangingPunct="1">
                        <a:lnSpc>
                          <a:spcPct val="100000"/>
                        </a:lnSpc>
                        <a:spcBef>
                          <a:spcPts val="0"/>
                        </a:spcBef>
                        <a:spcAft>
                          <a:spcPts val="0"/>
                        </a:spcAft>
                        <a:buClrTx/>
                        <a:buSzTx/>
                        <a:buFontTx/>
                        <a:buNone/>
                        <a:tabLst/>
                        <a:defRPr/>
                      </a:pPr>
                      <a:r>
                        <a:rPr lang="ar-SA" sz="1800" b="1" i="0" kern="1200" dirty="0">
                          <a:solidFill>
                            <a:schemeClr val="dk1"/>
                          </a:solidFill>
                          <a:latin typeface="Roboto" pitchFamily="2" charset="0"/>
                          <a:ea typeface="Roboto" pitchFamily="2" charset="0"/>
                          <a:cs typeface="+mj-cs"/>
                        </a:rPr>
                        <a:t>- </a:t>
                      </a:r>
                      <a:r>
                        <a:rPr lang="ar-SA" sz="1800" b="0" i="0" u="none" strike="noStrike" kern="1200" dirty="0">
                          <a:solidFill>
                            <a:schemeClr val="dk1"/>
                          </a:solidFill>
                          <a:effectLst/>
                          <a:latin typeface="+mn-lt"/>
                          <a:ea typeface="+mn-ea"/>
                          <a:cs typeface="+mn-cs"/>
                        </a:rPr>
                        <a:t>كل حوار قيادي يرأسه 2 من الرؤساء المشاركين (يعينهم رئيسا الاجتماع ، كينيا/السويد) ويكون تعاونيا ومتعدد أصحاب المصلحة بطبيعته</a:t>
                      </a:r>
                    </a:p>
                    <a:p>
                      <a:pPr marL="457200" marR="0" lvl="1" indent="0" algn="r" defTabSz="914400" rtl="0" eaLnBrk="1" fontAlgn="auto" latinLnBrk="0" hangingPunct="1">
                        <a:lnSpc>
                          <a:spcPct val="100000"/>
                        </a:lnSpc>
                        <a:spcBef>
                          <a:spcPts val="0"/>
                        </a:spcBef>
                        <a:spcAft>
                          <a:spcPts val="0"/>
                        </a:spcAft>
                        <a:buClrTx/>
                        <a:buSzTx/>
                        <a:buFontTx/>
                        <a:buNone/>
                        <a:tabLst/>
                        <a:defRPr/>
                      </a:pPr>
                      <a:r>
                        <a:rPr lang="ar-SA" sz="1800" b="1" i="0" kern="1200" dirty="0">
                          <a:solidFill>
                            <a:schemeClr val="dk1"/>
                          </a:solidFill>
                          <a:latin typeface="Roboto" pitchFamily="2" charset="0"/>
                          <a:ea typeface="Roboto" pitchFamily="2" charset="0"/>
                          <a:cs typeface="+mj-cs"/>
                        </a:rPr>
                        <a:t>- </a:t>
                      </a:r>
                      <a:r>
                        <a:rPr lang="ar-SA" sz="1800" b="0" i="0" u="none" strike="noStrike" kern="1200" dirty="0">
                          <a:solidFill>
                            <a:schemeClr val="dk1"/>
                          </a:solidFill>
                          <a:effectLst/>
                          <a:latin typeface="+mn-lt"/>
                          <a:ea typeface="+mn-ea"/>
                          <a:cs typeface="+mn-cs"/>
                        </a:rPr>
                        <a:t>مذكرة مفاهيمية وورقات معلومات أساسية بحلول آذار/مارس ٢٠٢٢</a:t>
                      </a:r>
                    </a:p>
                    <a:p>
                      <a:pPr marL="457200" marR="0" lvl="1" indent="0" algn="r" defTabSz="914400" rtl="0" eaLnBrk="1" fontAlgn="auto" latinLnBrk="0" hangingPunct="1">
                        <a:lnSpc>
                          <a:spcPct val="100000"/>
                        </a:lnSpc>
                        <a:spcBef>
                          <a:spcPts val="0"/>
                        </a:spcBef>
                        <a:spcAft>
                          <a:spcPts val="0"/>
                        </a:spcAft>
                        <a:buClrTx/>
                        <a:buSzTx/>
                        <a:buFontTx/>
                        <a:buNone/>
                        <a:tabLst/>
                        <a:defRPr/>
                      </a:pPr>
                      <a:r>
                        <a:rPr lang="ar-SA" sz="1800" b="1" i="0" kern="1200" dirty="0">
                          <a:solidFill>
                            <a:schemeClr val="dk1"/>
                          </a:solidFill>
                          <a:latin typeface="Roboto" pitchFamily="2" charset="0"/>
                          <a:ea typeface="Roboto" pitchFamily="2" charset="0"/>
                          <a:cs typeface="+mj-cs"/>
                        </a:rPr>
                        <a:t>- </a:t>
                      </a:r>
                      <a:r>
                        <a:rPr lang="ar-SA" sz="1800" b="0" i="0" u="none" strike="noStrike" kern="1200" dirty="0">
                          <a:solidFill>
                            <a:schemeClr val="dk1"/>
                          </a:solidFill>
                          <a:effectLst/>
                          <a:latin typeface="+mn-lt"/>
                          <a:ea typeface="+mn-ea"/>
                          <a:cs typeface="+mn-cs"/>
                        </a:rPr>
                        <a:t>اجتماع تحضيري مدته يوم واحد قبل نيسان/أبريل ٢٠٢٢</a:t>
                      </a:r>
                    </a:p>
                    <a:p>
                      <a:pPr marL="457200" marR="0" lvl="1" indent="0" algn="r" defTabSz="914400" rtl="0" eaLnBrk="1" fontAlgn="auto" latinLnBrk="0" hangingPunct="1">
                        <a:lnSpc>
                          <a:spcPct val="100000"/>
                        </a:lnSpc>
                        <a:spcBef>
                          <a:spcPts val="0"/>
                        </a:spcBef>
                        <a:spcAft>
                          <a:spcPts val="0"/>
                        </a:spcAft>
                        <a:buClrTx/>
                        <a:buSzTx/>
                        <a:buFontTx/>
                        <a:buNone/>
                        <a:tabLst/>
                        <a:defRPr/>
                      </a:pPr>
                      <a:r>
                        <a:rPr lang="ar-SA" sz="1800" b="0" i="0" u="none" strike="noStrike" kern="1200" dirty="0">
                          <a:solidFill>
                            <a:schemeClr val="dk1"/>
                          </a:solidFill>
                          <a:effectLst/>
                          <a:latin typeface="+mn-lt"/>
                          <a:ea typeface="+mn-ea"/>
                          <a:cs typeface="+mn-cs"/>
                        </a:rPr>
                        <a:t>- وسيعين الفريق العامل التابع للأمم المتحدة برنامج الأمم المتحدة للبيئة أميناً عاماً للاجتماع (عُين في 11 تشرين الأول/أكتوبر)</a:t>
                      </a:r>
                    </a:p>
                    <a:p>
                      <a:pPr marL="457200" marR="0" lvl="1" indent="0" algn="r" defTabSz="914400" rtl="0" eaLnBrk="1" fontAlgn="auto" latinLnBrk="0" hangingPunct="1">
                        <a:lnSpc>
                          <a:spcPct val="100000"/>
                        </a:lnSpc>
                        <a:spcBef>
                          <a:spcPts val="0"/>
                        </a:spcBef>
                        <a:spcAft>
                          <a:spcPts val="0"/>
                        </a:spcAft>
                        <a:buClrTx/>
                        <a:buSzTx/>
                        <a:buFontTx/>
                        <a:buNone/>
                        <a:tabLst/>
                        <a:defRPr/>
                      </a:pPr>
                      <a:endParaRPr lang="ar-SA" sz="2000" b="1" i="0" u="none" strike="noStrike" kern="1200" dirty="0">
                        <a:solidFill>
                          <a:schemeClr val="dk1"/>
                        </a:solidFill>
                        <a:effectLst/>
                        <a:latin typeface="+mn-lt"/>
                        <a:ea typeface="+mn-ea"/>
                        <a:cs typeface="+mn-cs"/>
                      </a:endParaRPr>
                    </a:p>
                    <a:p>
                      <a:pPr marL="457200" marR="0" lvl="1" indent="0" algn="r" defTabSz="914400" rtl="0" eaLnBrk="1" fontAlgn="auto" latinLnBrk="0" hangingPunct="1">
                        <a:lnSpc>
                          <a:spcPct val="100000"/>
                        </a:lnSpc>
                        <a:spcBef>
                          <a:spcPts val="0"/>
                        </a:spcBef>
                        <a:spcAft>
                          <a:spcPts val="0"/>
                        </a:spcAft>
                        <a:buClrTx/>
                        <a:buSzTx/>
                        <a:buFontTx/>
                        <a:buNone/>
                        <a:tabLst/>
                        <a:defRPr/>
                      </a:pPr>
                      <a:r>
                        <a:rPr lang="ar-SA" sz="2000" b="1" i="0" u="none" strike="noStrike" kern="1200" dirty="0">
                          <a:solidFill>
                            <a:schemeClr val="dk1"/>
                          </a:solidFill>
                          <a:effectLst/>
                          <a:latin typeface="+mn-lt"/>
                          <a:ea typeface="+mn-ea"/>
                          <a:cs typeface="+mn-cs"/>
                        </a:rPr>
                        <a:t>سيصدر</a:t>
                      </a:r>
                      <a:r>
                        <a:rPr lang="ar-SA" sz="2000" b="1" i="0" u="none" strike="noStrike" kern="1200" baseline="0" dirty="0">
                          <a:solidFill>
                            <a:schemeClr val="dk1"/>
                          </a:solidFill>
                          <a:effectLst/>
                          <a:latin typeface="+mn-lt"/>
                          <a:ea typeface="+mn-ea"/>
                          <a:cs typeface="+mn-cs"/>
                        </a:rPr>
                        <a:t> ملخصا للمناقشات</a:t>
                      </a:r>
                      <a:endParaRPr lang="ar-SA" sz="2000" b="1" i="0" u="none" strike="noStrike" kern="1200" dirty="0">
                        <a:solidFill>
                          <a:schemeClr val="dk1"/>
                        </a:solidFill>
                        <a:effectLst/>
                        <a:latin typeface="+mn-lt"/>
                        <a:ea typeface="+mn-ea"/>
                        <a:cs typeface="+mn-cs"/>
                      </a:endParaRPr>
                    </a:p>
                    <a:p>
                      <a:pPr marL="457200" marR="0" lvl="1" indent="0" algn="r" defTabSz="914400" rtl="0" eaLnBrk="1" fontAlgn="auto" latinLnBrk="0" hangingPunct="1">
                        <a:lnSpc>
                          <a:spcPct val="100000"/>
                        </a:lnSpc>
                        <a:spcBef>
                          <a:spcPts val="0"/>
                        </a:spcBef>
                        <a:spcAft>
                          <a:spcPts val="0"/>
                        </a:spcAft>
                        <a:buClrTx/>
                        <a:buSzTx/>
                        <a:buFontTx/>
                        <a:buNone/>
                        <a:tabLst/>
                        <a:defRPr/>
                      </a:pPr>
                      <a:endParaRPr lang="ar-SA" sz="2400" b="1" i="0" kern="1200" dirty="0">
                        <a:solidFill>
                          <a:schemeClr val="dk1"/>
                        </a:solidFill>
                        <a:latin typeface="Roboto" pitchFamily="2" charset="0"/>
                        <a:ea typeface="Roboto" pitchFamily="2" charset="0"/>
                        <a:cs typeface="+mj-cs"/>
                      </a:endParaRPr>
                    </a:p>
                  </a:txBody>
                  <a:tcPr marR="1800000" anchor="ctr">
                    <a:lnL w="12700" cmpd="sng">
                      <a:noFill/>
                    </a:lnL>
                    <a:lnR w="12700" cmpd="sng">
                      <a:noFill/>
                    </a:lnR>
                    <a:lnT w="1270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558981"/>
                  </a:ext>
                </a:extLst>
              </a:tr>
            </a:tbl>
          </a:graphicData>
        </a:graphic>
      </p:graphicFrame>
      <p:pic>
        <p:nvPicPr>
          <p:cNvPr id="3" name="Picture 2">
            <a:extLst>
              <a:ext uri="{FF2B5EF4-FFF2-40B4-BE49-F238E27FC236}">
                <a16:creationId xmlns:a16="http://schemas.microsoft.com/office/drawing/2014/main" id="{D8358BA9-28C4-4DCB-8CEA-D4BC6E8E558E}"/>
              </a:ext>
            </a:extLst>
          </p:cNvPr>
          <p:cNvPicPr>
            <a:picLocks noChangeAspect="1"/>
          </p:cNvPicPr>
          <p:nvPr/>
        </p:nvPicPr>
        <p:blipFill>
          <a:blip r:embed="rId3"/>
          <a:stretch>
            <a:fillRect/>
          </a:stretch>
        </p:blipFill>
        <p:spPr>
          <a:xfrm>
            <a:off x="123954" y="6092641"/>
            <a:ext cx="1797269" cy="591938"/>
          </a:xfrm>
          <a:prstGeom prst="rect">
            <a:avLst/>
          </a:prstGeom>
        </p:spPr>
      </p:pic>
      <p:pic>
        <p:nvPicPr>
          <p:cNvPr id="5" name="Picture 4">
            <a:extLst>
              <a:ext uri="{FF2B5EF4-FFF2-40B4-BE49-F238E27FC236}">
                <a16:creationId xmlns:a16="http://schemas.microsoft.com/office/drawing/2014/main" id="{73259F7F-929E-47E1-BEA0-AB785B93B392}"/>
              </a:ext>
            </a:extLst>
          </p:cNvPr>
          <p:cNvPicPr>
            <a:picLocks noChangeAspect="1"/>
          </p:cNvPicPr>
          <p:nvPr/>
        </p:nvPicPr>
        <p:blipFill>
          <a:blip r:embed="rId4"/>
          <a:srcRect/>
          <a:stretch/>
        </p:blipFill>
        <p:spPr>
          <a:xfrm>
            <a:off x="1921223" y="6027138"/>
            <a:ext cx="1350483" cy="716164"/>
          </a:xfrm>
          <a:prstGeom prst="rect">
            <a:avLst/>
          </a:prstGeom>
        </p:spPr>
      </p:pic>
      <p:sp>
        <p:nvSpPr>
          <p:cNvPr id="2" name="Rectangle 1">
            <a:extLst>
              <a:ext uri="{FF2B5EF4-FFF2-40B4-BE49-F238E27FC236}">
                <a16:creationId xmlns:a16="http://schemas.microsoft.com/office/drawing/2014/main" id="{3DCCE782-C0DF-4ABE-80BD-2C4CDD125974}"/>
              </a:ext>
            </a:extLst>
          </p:cNvPr>
          <p:cNvSpPr/>
          <p:nvPr/>
        </p:nvSpPr>
        <p:spPr>
          <a:xfrm>
            <a:off x="10393959" y="5753401"/>
            <a:ext cx="1560353" cy="989901"/>
          </a:xfrm>
          <a:prstGeom prst="rect">
            <a:avLst/>
          </a:prstGeom>
          <a:solidFill>
            <a:srgbClr val="E2F3F8"/>
          </a:solidFill>
          <a:ln>
            <a:solidFill>
              <a:srgbClr val="E2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711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AF5A0E-87E9-1A4E-9CAA-5251D9DBC8CC}"/>
              </a:ext>
            </a:extLst>
          </p:cNvPr>
          <p:cNvPicPr>
            <a:picLocks noChangeAspect="1"/>
          </p:cNvPicPr>
          <p:nvPr/>
        </p:nvPicPr>
        <p:blipFill rotWithShape="1">
          <a:blip r:embed="rId3">
            <a:alphaModFix amt="15000"/>
          </a:blip>
          <a:srcRect t="11756" b="11756"/>
          <a:stretch/>
        </p:blipFill>
        <p:spPr>
          <a:xfrm>
            <a:off x="0" y="365125"/>
            <a:ext cx="12192000" cy="6858000"/>
          </a:xfrm>
          <a:prstGeom prst="rect">
            <a:avLst/>
          </a:prstGeom>
        </p:spPr>
      </p:pic>
      <p:sp>
        <p:nvSpPr>
          <p:cNvPr id="2" name="Title 1">
            <a:extLst>
              <a:ext uri="{FF2B5EF4-FFF2-40B4-BE49-F238E27FC236}">
                <a16:creationId xmlns:a16="http://schemas.microsoft.com/office/drawing/2014/main" id="{427EEA45-9ADE-784D-9E44-771C57D36CAB}"/>
              </a:ext>
            </a:extLst>
          </p:cNvPr>
          <p:cNvSpPr>
            <a:spLocks noGrp="1"/>
          </p:cNvSpPr>
          <p:nvPr>
            <p:ph type="title"/>
          </p:nvPr>
        </p:nvSpPr>
        <p:spPr>
          <a:xfrm>
            <a:off x="838199" y="297547"/>
            <a:ext cx="10923165" cy="1325563"/>
          </a:xfrm>
        </p:spPr>
        <p:txBody>
          <a:bodyPr>
            <a:normAutofit/>
          </a:bodyPr>
          <a:lstStyle/>
          <a:p>
            <a:pPr algn="r"/>
            <a:r>
              <a:rPr lang="ar-SA" sz="4000" b="1" dirty="0">
                <a:solidFill>
                  <a:srgbClr val="00AEEF"/>
                </a:solidFill>
              </a:rPr>
              <a:t>ستكهولم </a:t>
            </a:r>
            <a:r>
              <a:rPr lang="ar-LB" sz="4000" b="1" dirty="0">
                <a:solidFill>
                  <a:srgbClr val="00AEEF"/>
                </a:solidFill>
              </a:rPr>
              <a:t>بعد 50 عاما </a:t>
            </a:r>
            <a:endParaRPr lang="en-GB" sz="4000" b="1" dirty="0">
              <a:solidFill>
                <a:srgbClr val="00AEEF"/>
              </a:solidFill>
            </a:endParaRPr>
          </a:p>
        </p:txBody>
      </p:sp>
      <p:sp>
        <p:nvSpPr>
          <p:cNvPr id="3" name="Content Placeholder 2">
            <a:extLst>
              <a:ext uri="{FF2B5EF4-FFF2-40B4-BE49-F238E27FC236}">
                <a16:creationId xmlns:a16="http://schemas.microsoft.com/office/drawing/2014/main" id="{34B2C1E5-550C-0045-B219-16519949B5C4}"/>
              </a:ext>
            </a:extLst>
          </p:cNvPr>
          <p:cNvSpPr>
            <a:spLocks noGrp="1"/>
          </p:cNvSpPr>
          <p:nvPr>
            <p:ph sz="half" idx="1"/>
          </p:nvPr>
        </p:nvSpPr>
        <p:spPr>
          <a:xfrm>
            <a:off x="495300" y="1690688"/>
            <a:ext cx="5181600" cy="4621431"/>
          </a:xfrm>
        </p:spPr>
        <p:txBody>
          <a:bodyPr>
            <a:noAutofit/>
          </a:bodyPr>
          <a:lstStyle/>
          <a:p>
            <a:pPr marL="0" indent="0" algn="r">
              <a:buNone/>
            </a:pPr>
            <a:r>
              <a:rPr lang="ar-SA" sz="3200" b="1" dirty="0">
                <a:solidFill>
                  <a:srgbClr val="00B0F0"/>
                </a:solidFill>
              </a:rPr>
              <a:t>إحياء للذكرى وتأمل</a:t>
            </a:r>
          </a:p>
          <a:p>
            <a:pPr marL="0" indent="0" algn="r">
              <a:buNone/>
            </a:pPr>
            <a:endParaRPr lang="ar-SA" sz="3200" b="1" dirty="0">
              <a:solidFill>
                <a:srgbClr val="00B0F0"/>
              </a:solidFill>
            </a:endParaRPr>
          </a:p>
          <a:p>
            <a:pPr marL="0" indent="0" algn="r">
              <a:buNone/>
            </a:pPr>
            <a:r>
              <a:rPr lang="ar-SA" sz="2400" dirty="0"/>
              <a:t>- الاحتفال بالذكرى السنوية لبدء القانون البيئي الدولي والتعاون</a:t>
            </a:r>
          </a:p>
          <a:p>
            <a:pPr marL="0" indent="0" algn="r">
              <a:buNone/>
            </a:pPr>
            <a:r>
              <a:rPr lang="ar-SA" sz="2400" dirty="0"/>
              <a:t>- إن إظهار الانتصارات البيئية (حماية طبقة الأوزون ، </a:t>
            </a:r>
            <a:r>
              <a:rPr lang="ar-LB" sz="2400" dirty="0"/>
              <a:t>ا</a:t>
            </a:r>
            <a:r>
              <a:rPr lang="ar-SA" sz="2400" dirty="0"/>
              <a:t>لوقود</a:t>
            </a:r>
            <a:r>
              <a:rPr lang="ar-LB" sz="2400" dirty="0"/>
              <a:t> المحسن</a:t>
            </a:r>
            <a:r>
              <a:rPr lang="ar-SA" sz="2400" dirty="0"/>
              <a:t>) يشكل</a:t>
            </a:r>
            <a:r>
              <a:rPr lang="ar-LB" sz="2400" dirty="0"/>
              <a:t> الهام لما هوممكن </a:t>
            </a:r>
            <a:r>
              <a:rPr lang="ar-SA" sz="2400" dirty="0"/>
              <a:t>.</a:t>
            </a:r>
          </a:p>
          <a:p>
            <a:pPr marL="0" indent="0" algn="r">
              <a:buNone/>
            </a:pPr>
            <a:r>
              <a:rPr lang="ar-SA" sz="2400" dirty="0"/>
              <a:t>- الاعتراف بالتحديات الكبرى التي لا تزال قائمة (تغير المناخ ، والتلوث ، وفقدان الطبيعة)</a:t>
            </a:r>
          </a:p>
        </p:txBody>
      </p:sp>
      <p:sp>
        <p:nvSpPr>
          <p:cNvPr id="4" name="Content Placeholder 3">
            <a:extLst>
              <a:ext uri="{FF2B5EF4-FFF2-40B4-BE49-F238E27FC236}">
                <a16:creationId xmlns:a16="http://schemas.microsoft.com/office/drawing/2014/main" id="{F6BE1550-CC2E-8E43-BE1F-D03E7453DE5B}"/>
              </a:ext>
            </a:extLst>
          </p:cNvPr>
          <p:cNvSpPr>
            <a:spLocks noGrp="1"/>
          </p:cNvSpPr>
          <p:nvPr>
            <p:ph sz="half" idx="2"/>
          </p:nvPr>
        </p:nvSpPr>
        <p:spPr>
          <a:xfrm>
            <a:off x="6515100" y="1483409"/>
            <a:ext cx="5181600" cy="4621432"/>
          </a:xfrm>
        </p:spPr>
        <p:txBody>
          <a:bodyPr>
            <a:normAutofit fontScale="25000" lnSpcReduction="20000"/>
          </a:bodyPr>
          <a:lstStyle/>
          <a:p>
            <a:pPr marL="0" lvl="1" indent="0" algn="r">
              <a:lnSpc>
                <a:spcPct val="110000"/>
              </a:lnSpc>
              <a:spcBef>
                <a:spcPts val="1000"/>
              </a:spcBef>
              <a:buNone/>
              <a:tabLst>
                <a:tab pos="169863" algn="l"/>
              </a:tabLst>
              <a:defRPr/>
            </a:pPr>
            <a:r>
              <a:rPr lang="ar-SA" sz="800" dirty="0"/>
              <a:t>فرصة للدعوة إلى العمل</a:t>
            </a:r>
            <a:endParaRPr lang="ar-SA" sz="9600" dirty="0"/>
          </a:p>
          <a:p>
            <a:pPr marL="0" lvl="1" indent="0" algn="r">
              <a:lnSpc>
                <a:spcPct val="110000"/>
              </a:lnSpc>
              <a:spcBef>
                <a:spcPts val="1000"/>
              </a:spcBef>
              <a:buNone/>
              <a:tabLst>
                <a:tab pos="169863" algn="l"/>
              </a:tabLst>
              <a:defRPr/>
            </a:pPr>
            <a:r>
              <a:rPr lang="ar-SA" sz="12800" b="1" dirty="0">
                <a:solidFill>
                  <a:srgbClr val="00B0F0"/>
                </a:solidFill>
              </a:rPr>
              <a:t>نداء من اجل العمل</a:t>
            </a:r>
          </a:p>
          <a:p>
            <a:pPr marL="0" lvl="1" indent="0" algn="r">
              <a:lnSpc>
                <a:spcPct val="110000"/>
              </a:lnSpc>
              <a:spcBef>
                <a:spcPts val="1000"/>
              </a:spcBef>
              <a:buNone/>
              <a:tabLst>
                <a:tab pos="169863" algn="l"/>
              </a:tabLst>
              <a:defRPr/>
            </a:pPr>
            <a:endParaRPr lang="ar-SA" sz="9600" dirty="0"/>
          </a:p>
          <a:p>
            <a:pPr marL="0" lvl="1" indent="0" algn="r">
              <a:lnSpc>
                <a:spcPct val="110000"/>
              </a:lnSpc>
              <a:spcBef>
                <a:spcPts val="1000"/>
              </a:spcBef>
              <a:buNone/>
              <a:tabLst>
                <a:tab pos="169863" algn="l"/>
              </a:tabLst>
              <a:defRPr/>
            </a:pPr>
            <a:r>
              <a:rPr lang="ar-SA" sz="9600" dirty="0"/>
              <a:t>- تنفيذ</a:t>
            </a:r>
            <a:r>
              <a:rPr lang="ar-LB" sz="9600" dirty="0"/>
              <a:t> </a:t>
            </a:r>
            <a:r>
              <a:rPr lang="ar-SA" sz="800" dirty="0"/>
              <a:t> </a:t>
            </a:r>
            <a:r>
              <a:rPr lang="ar-SA" sz="9600" dirty="0"/>
              <a:t>الالتزامات البيئية والإنمائية القائمة وجدول أعمال عام ٢٠٣٠</a:t>
            </a:r>
          </a:p>
          <a:p>
            <a:pPr marL="0" lvl="1" indent="0" algn="r">
              <a:lnSpc>
                <a:spcPct val="110000"/>
              </a:lnSpc>
              <a:spcBef>
                <a:spcPts val="1000"/>
              </a:spcBef>
              <a:buNone/>
              <a:tabLst>
                <a:tab pos="169863" algn="l"/>
              </a:tabLst>
              <a:defRPr/>
            </a:pPr>
            <a:r>
              <a:rPr lang="ar-SA" sz="800" dirty="0"/>
              <a:t>تأمل في</a:t>
            </a:r>
            <a:r>
              <a:rPr lang="ar-SA" sz="9600" dirty="0"/>
              <a:t> - الحاجة الملحة إلى اتخاذ مزيد من الإجراءات التي ستؤدي إلى إيجاد كوكب صحي من أجل ازدهار الجميع</a:t>
            </a:r>
          </a:p>
          <a:p>
            <a:pPr marL="0" lvl="1" indent="0" algn="r">
              <a:lnSpc>
                <a:spcPct val="110000"/>
              </a:lnSpc>
              <a:spcBef>
                <a:spcPts val="1000"/>
              </a:spcBef>
              <a:buNone/>
              <a:tabLst>
                <a:tab pos="169863" algn="l"/>
              </a:tabLst>
              <a:defRPr/>
            </a:pPr>
            <a:r>
              <a:rPr lang="ar-SA" sz="9600" dirty="0"/>
              <a:t>- إتاحة مجال للتعاون وتبادل المسائل الشاملة المعقدة ومعالجته</a:t>
            </a:r>
          </a:p>
          <a:p>
            <a:pPr marL="0" lvl="1" indent="0" algn="r">
              <a:lnSpc>
                <a:spcPct val="110000"/>
              </a:lnSpc>
              <a:spcBef>
                <a:spcPts val="1000"/>
              </a:spcBef>
              <a:buNone/>
              <a:tabLst>
                <a:tab pos="169863" algn="l"/>
              </a:tabLst>
              <a:defRPr/>
            </a:pPr>
            <a:r>
              <a:rPr lang="ar-SA" sz="800" dirty="0"/>
              <a:t>تحد</a:t>
            </a:r>
            <a:r>
              <a:rPr lang="ar-SA" sz="9600" dirty="0"/>
              <a:t> - تعبئة إجراءات ذات مغزى لعدم ترك أحد خلف الركب</a:t>
            </a:r>
          </a:p>
        </p:txBody>
      </p:sp>
    </p:spTree>
    <p:extLst>
      <p:ext uri="{BB962C8B-B14F-4D97-AF65-F5344CB8AC3E}">
        <p14:creationId xmlns:p14="http://schemas.microsoft.com/office/powerpoint/2010/main" val="372462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dissolve">
                                      <p:cBhvr>
                                        <p:cTn id="19" dur="500"/>
                                        <p:tgtEl>
                                          <p:spTgt spid="4">
                                            <p:txEl>
                                              <p:pRg st="0" end="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dissolve">
                                      <p:cBhvr>
                                        <p:cTn id="22" dur="500"/>
                                        <p:tgtEl>
                                          <p:spTgt spid="4">
                                            <p:txEl>
                                              <p:pRg st="1" end="1"/>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dissolve">
                                      <p:cBhvr>
                                        <p:cTn id="25" dur="500"/>
                                        <p:tgtEl>
                                          <p:spTgt spid="4">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dissolve">
                                      <p:cBhvr>
                                        <p:cTn id="28" dur="500"/>
                                        <p:tgtEl>
                                          <p:spTgt spid="4">
                                            <p:txEl>
                                              <p:pRg st="4" end="4"/>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dissolve">
                                      <p:cBhvr>
                                        <p:cTn id="31" dur="500"/>
                                        <p:tgtEl>
                                          <p:spTgt spid="4">
                                            <p:txEl>
                                              <p:pRg st="5" end="5"/>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dissolve">
                                      <p:cBhvr>
                                        <p:cTn id="3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7261DF9-F136-194C-888A-295E95C14021}"/>
              </a:ext>
            </a:extLst>
          </p:cNvPr>
          <p:cNvGraphicFramePr>
            <a:graphicFrameLocks noGrp="1"/>
          </p:cNvGraphicFramePr>
          <p:nvPr>
            <p:extLst>
              <p:ext uri="{D42A27DB-BD31-4B8C-83A1-F6EECF244321}">
                <p14:modId xmlns:p14="http://schemas.microsoft.com/office/powerpoint/2010/main" val="80372957"/>
              </p:ext>
            </p:extLst>
          </p:nvPr>
        </p:nvGraphicFramePr>
        <p:xfrm>
          <a:off x="7927250" y="179601"/>
          <a:ext cx="3947784" cy="3078480"/>
        </p:xfrm>
        <a:graphic>
          <a:graphicData uri="http://schemas.openxmlformats.org/drawingml/2006/table">
            <a:tbl>
              <a:tblPr>
                <a:effectLst/>
                <a:tableStyleId>{5C22544A-7EE6-4342-B048-85BDC9FD1C3A}</a:tableStyleId>
              </a:tblPr>
              <a:tblGrid>
                <a:gridCol w="2122384">
                  <a:extLst>
                    <a:ext uri="{9D8B030D-6E8A-4147-A177-3AD203B41FA5}">
                      <a16:colId xmlns:a16="http://schemas.microsoft.com/office/drawing/2014/main" val="1031637976"/>
                    </a:ext>
                  </a:extLst>
                </a:gridCol>
                <a:gridCol w="1825400">
                  <a:extLst>
                    <a:ext uri="{9D8B030D-6E8A-4147-A177-3AD203B41FA5}">
                      <a16:colId xmlns:a16="http://schemas.microsoft.com/office/drawing/2014/main" val="655879346"/>
                    </a:ext>
                  </a:extLst>
                </a:gridCol>
              </a:tblGrid>
              <a:tr h="232224">
                <a:tc gridSpan="2">
                  <a:txBody>
                    <a:bodyPr/>
                    <a:lstStyle/>
                    <a:p>
                      <a:pPr lvl="1" algn="r"/>
                      <a:r>
                        <a:rPr lang="ar-SA" sz="2800" b="1" dirty="0">
                          <a:solidFill>
                            <a:schemeClr val="tx1"/>
                          </a:solidFill>
                          <a:latin typeface="Roboto" panose="02000000000000000000" pitchFamily="2" charset="0"/>
                          <a:ea typeface="Roboto" panose="02000000000000000000" pitchFamily="2" charset="0"/>
                        </a:rPr>
                        <a:t>الموضوع:</a:t>
                      </a:r>
                    </a:p>
                    <a:p>
                      <a:pPr lvl="1"/>
                      <a:endParaRPr lang="ar-SA" sz="3200" b="1" dirty="0">
                        <a:solidFill>
                          <a:srgbClr val="00B0F0"/>
                        </a:solidFill>
                        <a:latin typeface="Roboto" panose="02000000000000000000" pitchFamily="2" charset="0"/>
                        <a:ea typeface="Roboto" panose="02000000000000000000" pitchFamily="2" charset="0"/>
                      </a:endParaRPr>
                    </a:p>
                    <a:p>
                      <a:pPr lvl="1"/>
                      <a:br>
                        <a:rPr lang="en-US" sz="2800" b="1" dirty="0">
                          <a:solidFill>
                            <a:srgbClr val="00B0F0"/>
                          </a:solidFill>
                          <a:latin typeface="Roboto" panose="02000000000000000000" pitchFamily="2" charset="0"/>
                          <a:ea typeface="Roboto" panose="02000000000000000000" pitchFamily="2" charset="0"/>
                        </a:rPr>
                      </a:br>
                      <a:endParaRPr lang="en-US" sz="2800" b="1" dirty="0">
                        <a:solidFill>
                          <a:srgbClr val="00B0F0"/>
                        </a:solidFill>
                      </a:endParaRPr>
                    </a:p>
                  </a:txBody>
                  <a:tcPr>
                    <a:lnL w="12700" cmpd="sng">
                      <a:noFill/>
                    </a:lnL>
                    <a:lnR w="12700" cmpd="sng">
                      <a:noFill/>
                    </a:lnR>
                    <a:lnT w="12700" cmpd="sng">
                      <a:noFill/>
                    </a:lnT>
                    <a:lnB w="12700" cap="flat" cmpd="sng" algn="ctr">
                      <a:noFill/>
                      <a:prstDash val="solid"/>
                      <a:round/>
                      <a:headEnd type="none" w="med" len="med"/>
                      <a:tailEnd type="none" w="med" len="med"/>
                    </a:lnB>
                    <a:noFill/>
                  </a:tcPr>
                </a:tc>
                <a:tc hMerge="1">
                  <a:txBody>
                    <a:bodyPr/>
                    <a:lstStyle/>
                    <a:p>
                      <a:endParaRPr lang="en-US">
                        <a:solidFill>
                          <a:schemeClr val="bg1"/>
                        </a:solidFill>
                      </a:endParaRPr>
                    </a:p>
                  </a:txBody>
                  <a:tcPr>
                    <a:lnL w="12700" cmpd="sng">
                      <a:noFill/>
                    </a:lnL>
                    <a:lnR w="12700" cmpd="sng">
                      <a:noFill/>
                    </a:lnR>
                    <a:lnT w="12700" cmpd="sng">
                      <a:noFill/>
                    </a:lnT>
                    <a:lnB w="38100" cmpd="sng">
                      <a:noFill/>
                    </a:lnB>
                    <a:noFill/>
                  </a:tcPr>
                </a:tc>
                <a:extLst>
                  <a:ext uri="{0D108BD9-81ED-4DB2-BD59-A6C34878D82A}">
                    <a16:rowId xmlns:a16="http://schemas.microsoft.com/office/drawing/2014/main" val="1412377598"/>
                  </a:ext>
                </a:extLst>
              </a:tr>
              <a:tr h="0">
                <a:tc gridSpan="2">
                  <a:txBody>
                    <a:bodyPr/>
                    <a:lstStyle/>
                    <a:p>
                      <a:pPr lvl="1"/>
                      <a:endParaRPr lang="en-US" sz="2000" b="0" dirty="0">
                        <a:solidFill>
                          <a:schemeClr val="tx1"/>
                        </a:solidFill>
                        <a:latin typeface="Roboto" panose="02000000000000000000" pitchFamily="2" charset="0"/>
                        <a:ea typeface="Roboto" panose="02000000000000000000" pitchFamily="2"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10609846"/>
                  </a:ext>
                </a:extLst>
              </a:tr>
              <a:tr h="0">
                <a:tc gridSpan="2">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898525" algn="l"/>
                        </a:tabLst>
                        <a:defRPr/>
                      </a:pPr>
                      <a:endParaRPr lang="en-US" sz="2400" dirty="0">
                        <a:solidFill>
                          <a:schemeClr val="tx1"/>
                        </a:solidFill>
                        <a:latin typeface="Roboto" panose="02000000000000000000" pitchFamily="2" charset="0"/>
                        <a:ea typeface="Roboto" panose="02000000000000000000" pitchFamily="2" charset="0"/>
                      </a:endParaRPr>
                    </a:p>
                  </a:txBody>
                  <a:tcPr marR="1800000" anchor="ctr">
                    <a:lnL w="12700" cmpd="sng">
                      <a:noFill/>
                    </a:lnL>
                    <a:lnR w="12700" cmpd="sng">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558981"/>
                  </a:ext>
                </a:extLst>
              </a:tr>
              <a:tr h="0">
                <a:tc>
                  <a:txBody>
                    <a:bodyPr/>
                    <a:lstStyle/>
                    <a:p>
                      <a:pPr lvl="1"/>
                      <a:endParaRPr lang="en-US" sz="1100" dirty="0">
                        <a:solidFill>
                          <a:schemeClr val="tx1"/>
                        </a:solidFill>
                      </a:endParaRPr>
                    </a:p>
                  </a:txBody>
                  <a:tcPr>
                    <a:lnL w="12700" cmpd="sng">
                      <a:noFill/>
                    </a:lnL>
                    <a:lnR w="12700" cmpd="sng">
                      <a:noFill/>
                    </a:lnR>
                    <a:lnT w="12700" cap="flat" cmpd="sng" algn="ctr">
                      <a:solidFill>
                        <a:srgbClr val="00B0F0"/>
                      </a:solidFill>
                      <a:prstDash val="solid"/>
                      <a:round/>
                      <a:headEnd type="none" w="med" len="med"/>
                      <a:tailEnd type="none" w="med" len="med"/>
                    </a:lnT>
                    <a:lnB w="12700" cmpd="sng">
                      <a:noFill/>
                    </a:lnB>
                    <a:noFill/>
                  </a:tcPr>
                </a:tc>
                <a:tc>
                  <a:txBody>
                    <a:bodyPr/>
                    <a:lstStyle/>
                    <a:p>
                      <a:endParaRPr lang="en-US" dirty="0">
                        <a:solidFill>
                          <a:schemeClr val="tx1"/>
                        </a:solidFill>
                      </a:endParaRPr>
                    </a:p>
                  </a:txBody>
                  <a:tcPr>
                    <a:lnL w="12700" cmpd="sng">
                      <a:noFill/>
                    </a:lnL>
                    <a:lnR w="12700" cmpd="sng">
                      <a:noFill/>
                    </a:lnR>
                    <a:lnT w="12700" cap="flat" cmpd="sng" algn="ctr">
                      <a:solidFill>
                        <a:srgbClr val="00B0F0"/>
                      </a:solidFill>
                      <a:prstDash val="solid"/>
                      <a:round/>
                      <a:headEnd type="none" w="med" len="med"/>
                      <a:tailEnd type="none" w="med" len="med"/>
                    </a:lnT>
                    <a:lnB w="12700" cmpd="sng">
                      <a:noFill/>
                    </a:lnB>
                    <a:noFill/>
                  </a:tcPr>
                </a:tc>
                <a:extLst>
                  <a:ext uri="{0D108BD9-81ED-4DB2-BD59-A6C34878D82A}">
                    <a16:rowId xmlns:a16="http://schemas.microsoft.com/office/drawing/2014/main" val="3271212888"/>
                  </a:ext>
                </a:extLst>
              </a:tr>
            </a:tbl>
          </a:graphicData>
        </a:graphic>
      </p:graphicFrame>
      <p:pic>
        <p:nvPicPr>
          <p:cNvPr id="6" name="Afbeelding 5">
            <a:extLst>
              <a:ext uri="{FF2B5EF4-FFF2-40B4-BE49-F238E27FC236}">
                <a16:creationId xmlns:a16="http://schemas.microsoft.com/office/drawing/2014/main" id="{8CAA8F46-E484-44E2-89DD-95162073D952}"/>
              </a:ext>
            </a:extLst>
          </p:cNvPr>
          <p:cNvPicPr>
            <a:picLocks noChangeAspect="1"/>
          </p:cNvPicPr>
          <p:nvPr/>
        </p:nvPicPr>
        <p:blipFill>
          <a:blip r:embed="rId3"/>
          <a:stretch>
            <a:fillRect/>
          </a:stretch>
        </p:blipFill>
        <p:spPr>
          <a:xfrm>
            <a:off x="10479743" y="5998980"/>
            <a:ext cx="1501587" cy="730732"/>
          </a:xfrm>
          <a:prstGeom prst="rect">
            <a:avLst/>
          </a:prstGeom>
        </p:spPr>
      </p:pic>
      <p:pic>
        <p:nvPicPr>
          <p:cNvPr id="21" name="Picture 20">
            <a:extLst>
              <a:ext uri="{FF2B5EF4-FFF2-40B4-BE49-F238E27FC236}">
                <a16:creationId xmlns:a16="http://schemas.microsoft.com/office/drawing/2014/main" id="{FE859121-1E29-47A9-B656-6D2E4B14753E}"/>
              </a:ext>
            </a:extLst>
          </p:cNvPr>
          <p:cNvPicPr>
            <a:picLocks noChangeAspect="1"/>
          </p:cNvPicPr>
          <p:nvPr/>
        </p:nvPicPr>
        <p:blipFill>
          <a:blip r:embed="rId4"/>
          <a:stretch>
            <a:fillRect/>
          </a:stretch>
        </p:blipFill>
        <p:spPr>
          <a:xfrm>
            <a:off x="8781393" y="6092641"/>
            <a:ext cx="1797269" cy="591938"/>
          </a:xfrm>
          <a:prstGeom prst="rect">
            <a:avLst/>
          </a:prstGeom>
        </p:spPr>
      </p:pic>
      <p:grpSp>
        <p:nvGrpSpPr>
          <p:cNvPr id="22" name="Group 21">
            <a:extLst>
              <a:ext uri="{FF2B5EF4-FFF2-40B4-BE49-F238E27FC236}">
                <a16:creationId xmlns:a16="http://schemas.microsoft.com/office/drawing/2014/main" id="{099218FB-02DE-4379-B3A9-A3CE798B6E33}"/>
              </a:ext>
            </a:extLst>
          </p:cNvPr>
          <p:cNvGrpSpPr/>
          <p:nvPr/>
        </p:nvGrpSpPr>
        <p:grpSpPr>
          <a:xfrm>
            <a:off x="5924101" y="2792500"/>
            <a:ext cx="3475179" cy="1415109"/>
            <a:chOff x="-961665" y="1525971"/>
            <a:chExt cx="2878284" cy="1259840"/>
          </a:xfrm>
        </p:grpSpPr>
        <p:grpSp>
          <p:nvGrpSpPr>
            <p:cNvPr id="39" name="Group 38">
              <a:extLst>
                <a:ext uri="{FF2B5EF4-FFF2-40B4-BE49-F238E27FC236}">
                  <a16:creationId xmlns:a16="http://schemas.microsoft.com/office/drawing/2014/main" id="{034A722D-FCBA-46E1-B58B-14A3133EFD8D}"/>
                </a:ext>
              </a:extLst>
            </p:cNvPr>
            <p:cNvGrpSpPr/>
            <p:nvPr/>
          </p:nvGrpSpPr>
          <p:grpSpPr>
            <a:xfrm>
              <a:off x="-961665" y="1612120"/>
              <a:ext cx="971550" cy="971550"/>
              <a:chOff x="-1067804" y="-1972153"/>
              <a:chExt cx="819150" cy="828675"/>
            </a:xfrm>
          </p:grpSpPr>
          <p:sp>
            <p:nvSpPr>
              <p:cNvPr id="57" name="Oval 56">
                <a:extLst>
                  <a:ext uri="{FF2B5EF4-FFF2-40B4-BE49-F238E27FC236}">
                    <a16:creationId xmlns:a16="http://schemas.microsoft.com/office/drawing/2014/main" id="{1783BD1D-63C4-4EBD-AE8F-F17908A331F7}"/>
                  </a:ext>
                </a:extLst>
              </p:cNvPr>
              <p:cNvSpPr/>
              <p:nvPr/>
            </p:nvSpPr>
            <p:spPr>
              <a:xfrm>
                <a:off x="-1067804" y="-1972153"/>
                <a:ext cx="819150" cy="82867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58" name="Group 57">
                <a:extLst>
                  <a:ext uri="{FF2B5EF4-FFF2-40B4-BE49-F238E27FC236}">
                    <a16:creationId xmlns:a16="http://schemas.microsoft.com/office/drawing/2014/main" id="{6929B5F5-EB35-415A-BF46-06CA63D5B003}"/>
                  </a:ext>
                </a:extLst>
              </p:cNvPr>
              <p:cNvGrpSpPr/>
              <p:nvPr/>
            </p:nvGrpSpPr>
            <p:grpSpPr>
              <a:xfrm>
                <a:off x="-943980" y="-1857853"/>
                <a:ext cx="579120" cy="586105"/>
                <a:chOff x="-1067805" y="-1972153"/>
                <a:chExt cx="579120" cy="586105"/>
              </a:xfrm>
            </p:grpSpPr>
            <p:sp>
              <p:nvSpPr>
                <p:cNvPr id="59" name="Oval 58">
                  <a:extLst>
                    <a:ext uri="{FF2B5EF4-FFF2-40B4-BE49-F238E27FC236}">
                      <a16:creationId xmlns:a16="http://schemas.microsoft.com/office/drawing/2014/main" id="{1DD08723-6AAC-427B-892E-19DBFDDFB690}"/>
                    </a:ext>
                  </a:extLst>
                </p:cNvPr>
                <p:cNvSpPr/>
                <p:nvPr/>
              </p:nvSpPr>
              <p:spPr>
                <a:xfrm>
                  <a:off x="-1067805" y="-1972153"/>
                  <a:ext cx="579120" cy="5861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0" name="Picture 59" descr="Rio+20 Conference Centers on Seven Issues - Earthzine">
                  <a:extLst>
                    <a:ext uri="{FF2B5EF4-FFF2-40B4-BE49-F238E27FC236}">
                      <a16:creationId xmlns:a16="http://schemas.microsoft.com/office/drawing/2014/main" id="{2758A0F6-3366-43F5-AF3B-5E43E1EF20FA}"/>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1129" y="-1905478"/>
                  <a:ext cx="474980" cy="468630"/>
                </a:xfrm>
                <a:prstGeom prst="rect">
                  <a:avLst/>
                </a:prstGeom>
                <a:noFill/>
                <a:ln>
                  <a:noFill/>
                </a:ln>
              </p:spPr>
            </p:pic>
          </p:grpSp>
        </p:grpSp>
        <p:grpSp>
          <p:nvGrpSpPr>
            <p:cNvPr id="43" name="Group 42">
              <a:extLst>
                <a:ext uri="{FF2B5EF4-FFF2-40B4-BE49-F238E27FC236}">
                  <a16:creationId xmlns:a16="http://schemas.microsoft.com/office/drawing/2014/main" id="{1C908AF9-AEDE-4B72-9EEC-0EC7CD14144F}"/>
                </a:ext>
              </a:extLst>
            </p:cNvPr>
            <p:cNvGrpSpPr/>
            <p:nvPr/>
          </p:nvGrpSpPr>
          <p:grpSpPr>
            <a:xfrm>
              <a:off x="656779" y="1525971"/>
              <a:ext cx="1259840" cy="1259840"/>
              <a:chOff x="-531812" y="-2891526"/>
              <a:chExt cx="1115695" cy="1115695"/>
            </a:xfrm>
          </p:grpSpPr>
          <p:sp>
            <p:nvSpPr>
              <p:cNvPr id="44" name="Oval 43">
                <a:extLst>
                  <a:ext uri="{FF2B5EF4-FFF2-40B4-BE49-F238E27FC236}">
                    <a16:creationId xmlns:a16="http://schemas.microsoft.com/office/drawing/2014/main" id="{F1B42E94-B079-4DFB-BB80-2E8AFE1B843D}"/>
                  </a:ext>
                </a:extLst>
              </p:cNvPr>
              <p:cNvSpPr/>
              <p:nvPr/>
            </p:nvSpPr>
            <p:spPr>
              <a:xfrm>
                <a:off x="-531812" y="-2891526"/>
                <a:ext cx="1115695" cy="11156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Oval 44">
                <a:extLst>
                  <a:ext uri="{FF2B5EF4-FFF2-40B4-BE49-F238E27FC236}">
                    <a16:creationId xmlns:a16="http://schemas.microsoft.com/office/drawing/2014/main" id="{8F874A72-2CF6-41F9-A1D4-61A71CA37677}"/>
                  </a:ext>
                </a:extLst>
              </p:cNvPr>
              <p:cNvSpPr/>
              <p:nvPr/>
            </p:nvSpPr>
            <p:spPr>
              <a:xfrm>
                <a:off x="-427036" y="-2777226"/>
                <a:ext cx="899795" cy="89979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Oval 45">
                <a:extLst>
                  <a:ext uri="{FF2B5EF4-FFF2-40B4-BE49-F238E27FC236}">
                    <a16:creationId xmlns:a16="http://schemas.microsoft.com/office/drawing/2014/main" id="{9AF37CFA-6278-4ABB-A70F-5F84320CA687}"/>
                  </a:ext>
                </a:extLst>
              </p:cNvPr>
              <p:cNvSpPr/>
              <p:nvPr/>
            </p:nvSpPr>
            <p:spPr>
              <a:xfrm>
                <a:off x="-312736" y="-2672452"/>
                <a:ext cx="683895" cy="6838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7" name="Picture 46">
                <a:extLst>
                  <a:ext uri="{FF2B5EF4-FFF2-40B4-BE49-F238E27FC236}">
                    <a16:creationId xmlns:a16="http://schemas.microsoft.com/office/drawing/2014/main" id="{5088FBC5-F565-4583-86BC-042865F9282D}"/>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836" y="-2520050"/>
                <a:ext cx="735330" cy="359410"/>
              </a:xfrm>
              <a:prstGeom prst="rect">
                <a:avLst/>
              </a:prstGeom>
            </p:spPr>
          </p:pic>
        </p:grpSp>
      </p:grpSp>
      <p:sp>
        <p:nvSpPr>
          <p:cNvPr id="61" name="Oval 60">
            <a:extLst>
              <a:ext uri="{FF2B5EF4-FFF2-40B4-BE49-F238E27FC236}">
                <a16:creationId xmlns:a16="http://schemas.microsoft.com/office/drawing/2014/main" id="{675DA964-0A1A-4EA6-A6F6-629E0CDEBCD8}"/>
              </a:ext>
            </a:extLst>
          </p:cNvPr>
          <p:cNvSpPr/>
          <p:nvPr/>
        </p:nvSpPr>
        <p:spPr>
          <a:xfrm>
            <a:off x="698423" y="2888762"/>
            <a:ext cx="1173572" cy="109179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Oval 61">
            <a:extLst>
              <a:ext uri="{FF2B5EF4-FFF2-40B4-BE49-F238E27FC236}">
                <a16:creationId xmlns:a16="http://schemas.microsoft.com/office/drawing/2014/main" id="{2C34CD78-23B0-4A69-A0E3-7310630918C2}"/>
              </a:ext>
            </a:extLst>
          </p:cNvPr>
          <p:cNvSpPr/>
          <p:nvPr/>
        </p:nvSpPr>
        <p:spPr>
          <a:xfrm>
            <a:off x="862177" y="3051896"/>
            <a:ext cx="829688" cy="7722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3" name="Picture 62" descr="Stockholm: Birth of the green generation - BBC News">
            <a:extLst>
              <a:ext uri="{FF2B5EF4-FFF2-40B4-BE49-F238E27FC236}">
                <a16:creationId xmlns:a16="http://schemas.microsoft.com/office/drawing/2014/main" id="{ACD840A2-207B-41DE-A235-90E5B5E29E00}"/>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b="24219"/>
          <a:stretch/>
        </p:blipFill>
        <p:spPr bwMode="auto">
          <a:xfrm>
            <a:off x="971347" y="3189939"/>
            <a:ext cx="632273" cy="521217"/>
          </a:xfrm>
          <a:prstGeom prst="rect">
            <a:avLst/>
          </a:prstGeom>
          <a:noFill/>
          <a:ln>
            <a:noFill/>
          </a:ln>
          <a:extLst>
            <a:ext uri="{53640926-AAD7-44D8-BBD7-CCE9431645EC}">
              <a14:shadowObscured xmlns:a14="http://schemas.microsoft.com/office/drawing/2010/main"/>
            </a:ext>
          </a:extLst>
        </p:spPr>
      </p:pic>
      <p:sp>
        <p:nvSpPr>
          <p:cNvPr id="64" name="Oval 63">
            <a:extLst>
              <a:ext uri="{FF2B5EF4-FFF2-40B4-BE49-F238E27FC236}">
                <a16:creationId xmlns:a16="http://schemas.microsoft.com/office/drawing/2014/main" id="{C4EDEDBB-542B-4A89-8B56-6D707D6D24C2}"/>
              </a:ext>
            </a:extLst>
          </p:cNvPr>
          <p:cNvSpPr/>
          <p:nvPr/>
        </p:nvSpPr>
        <p:spPr>
          <a:xfrm>
            <a:off x="2440497" y="2888762"/>
            <a:ext cx="1173572" cy="109179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Oval 64">
            <a:extLst>
              <a:ext uri="{FF2B5EF4-FFF2-40B4-BE49-F238E27FC236}">
                <a16:creationId xmlns:a16="http://schemas.microsoft.com/office/drawing/2014/main" id="{18FBBA74-F3B8-4ED4-B8E7-6036F13A2D61}"/>
              </a:ext>
            </a:extLst>
          </p:cNvPr>
          <p:cNvSpPr/>
          <p:nvPr/>
        </p:nvSpPr>
        <p:spPr>
          <a:xfrm>
            <a:off x="2604251" y="3051896"/>
            <a:ext cx="829688" cy="7722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6" name="Picture 65" descr="Law Define: UNCED or Earth Summit or Rio Declaration">
            <a:extLst>
              <a:ext uri="{FF2B5EF4-FFF2-40B4-BE49-F238E27FC236}">
                <a16:creationId xmlns:a16="http://schemas.microsoft.com/office/drawing/2014/main" id="{CD82E99F-66F2-47AE-A253-89882B9918DB}"/>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8910" r="20860" b="6687"/>
          <a:stretch/>
        </p:blipFill>
        <p:spPr bwMode="auto">
          <a:xfrm>
            <a:off x="2686128" y="3114643"/>
            <a:ext cx="649558" cy="617428"/>
          </a:xfrm>
          <a:prstGeom prst="rect">
            <a:avLst/>
          </a:prstGeom>
          <a:noFill/>
          <a:ln>
            <a:noFill/>
          </a:ln>
          <a:extLst>
            <a:ext uri="{53640926-AAD7-44D8-BBD7-CCE9431645EC}">
              <a14:shadowObscured xmlns:a14="http://schemas.microsoft.com/office/drawing/2010/main"/>
            </a:ext>
          </a:extLst>
        </p:spPr>
      </p:pic>
      <p:sp>
        <p:nvSpPr>
          <p:cNvPr id="67" name="Oval 66">
            <a:extLst>
              <a:ext uri="{FF2B5EF4-FFF2-40B4-BE49-F238E27FC236}">
                <a16:creationId xmlns:a16="http://schemas.microsoft.com/office/drawing/2014/main" id="{AFB3175C-8B41-4D8A-A490-FD8254DEEF06}"/>
              </a:ext>
            </a:extLst>
          </p:cNvPr>
          <p:cNvSpPr/>
          <p:nvPr/>
        </p:nvSpPr>
        <p:spPr>
          <a:xfrm>
            <a:off x="4182571" y="2889268"/>
            <a:ext cx="1173028" cy="1091288"/>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Oval 67">
            <a:extLst>
              <a:ext uri="{FF2B5EF4-FFF2-40B4-BE49-F238E27FC236}">
                <a16:creationId xmlns:a16="http://schemas.microsoft.com/office/drawing/2014/main" id="{2BD202C0-A637-4C53-8352-5A949D8CC7BA}"/>
              </a:ext>
            </a:extLst>
          </p:cNvPr>
          <p:cNvSpPr/>
          <p:nvPr/>
        </p:nvSpPr>
        <p:spPr>
          <a:xfrm>
            <a:off x="4346249" y="3039789"/>
            <a:ext cx="829304" cy="7718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9" name="Picture 68" descr="CONFERÊNCIAS AMBIENTAIS,RIO +10 - YouTube">
            <a:extLst>
              <a:ext uri="{FF2B5EF4-FFF2-40B4-BE49-F238E27FC236}">
                <a16:creationId xmlns:a16="http://schemas.microsoft.com/office/drawing/2014/main" id="{70F08C46-31E1-4BDF-B08D-BAA07A6C46E5}"/>
              </a:ext>
            </a:extLst>
          </p:cNvPr>
          <p:cNvPicPr>
            <a:picLocks noChangeAspect="1"/>
          </p:cNvPicPr>
          <p:nvPr/>
        </p:nvPicPr>
        <p:blipFill rotWithShape="1">
          <a:blip r:embed="rId9" cstate="print">
            <a:clrChange>
              <a:clrFrom>
                <a:srgbClr val="FDFDFD"/>
              </a:clrFrom>
              <a:clrTo>
                <a:srgbClr val="FDFDFD">
                  <a:alpha val="0"/>
                </a:srgbClr>
              </a:clrTo>
            </a:clrChange>
            <a:extLst>
              <a:ext uri="{28A0092B-C50C-407E-A947-70E740481C1C}">
                <a14:useLocalDpi xmlns:a14="http://schemas.microsoft.com/office/drawing/2010/main" val="0"/>
              </a:ext>
            </a:extLst>
          </a:blip>
          <a:srcRect l="12730" t="692" r="12727" b="1"/>
          <a:stretch/>
        </p:blipFill>
        <p:spPr bwMode="auto">
          <a:xfrm>
            <a:off x="4441728" y="3102507"/>
            <a:ext cx="671081" cy="617142"/>
          </a:xfrm>
          <a:prstGeom prst="rect">
            <a:avLst/>
          </a:prstGeom>
          <a:noFill/>
          <a:ln>
            <a:noFill/>
          </a:ln>
          <a:extLst>
            <a:ext uri="{53640926-AAD7-44D8-BBD7-CCE9431645EC}">
              <a14:shadowObscured xmlns:a14="http://schemas.microsoft.com/office/drawing/2010/main"/>
            </a:ext>
          </a:extLst>
        </p:spPr>
      </p:pic>
      <p:sp>
        <p:nvSpPr>
          <p:cNvPr id="5" name="Arrow: Pentagon 4">
            <a:extLst>
              <a:ext uri="{FF2B5EF4-FFF2-40B4-BE49-F238E27FC236}">
                <a16:creationId xmlns:a16="http://schemas.microsoft.com/office/drawing/2014/main" id="{4C035FA5-E771-4E13-BC7C-F96BE82C5487}"/>
              </a:ext>
            </a:extLst>
          </p:cNvPr>
          <p:cNvSpPr/>
          <p:nvPr/>
        </p:nvSpPr>
        <p:spPr>
          <a:xfrm>
            <a:off x="715923" y="4315985"/>
            <a:ext cx="2209800" cy="154301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1972: </a:t>
            </a:r>
            <a:r>
              <a:rPr lang="ar-LB" b="1" dirty="0">
                <a:solidFill>
                  <a:schemeClr val="bg1"/>
                </a:solidFill>
              </a:rPr>
              <a:t>ستوكهولم</a:t>
            </a:r>
            <a:endParaRPr lang="en-US" b="1" dirty="0"/>
          </a:p>
        </p:txBody>
      </p:sp>
      <p:sp>
        <p:nvSpPr>
          <p:cNvPr id="7" name="Arrow: Chevron 6">
            <a:extLst>
              <a:ext uri="{FF2B5EF4-FFF2-40B4-BE49-F238E27FC236}">
                <a16:creationId xmlns:a16="http://schemas.microsoft.com/office/drawing/2014/main" id="{D7835BC2-41DD-4657-8C00-1191B732F442}"/>
              </a:ext>
            </a:extLst>
          </p:cNvPr>
          <p:cNvSpPr/>
          <p:nvPr/>
        </p:nvSpPr>
        <p:spPr>
          <a:xfrm>
            <a:off x="2190279" y="4320324"/>
            <a:ext cx="2322203" cy="1543012"/>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1992: </a:t>
            </a:r>
            <a:r>
              <a:rPr lang="ar-LB" b="1" dirty="0">
                <a:solidFill>
                  <a:schemeClr val="bg1"/>
                </a:solidFill>
              </a:rPr>
              <a:t>ريو</a:t>
            </a:r>
            <a:endParaRPr lang="en-US" b="1" dirty="0">
              <a:solidFill>
                <a:schemeClr val="bg1"/>
              </a:solidFill>
            </a:endParaRPr>
          </a:p>
        </p:txBody>
      </p:sp>
      <p:sp>
        <p:nvSpPr>
          <p:cNvPr id="70" name="Arrow: Chevron 69">
            <a:extLst>
              <a:ext uri="{FF2B5EF4-FFF2-40B4-BE49-F238E27FC236}">
                <a16:creationId xmlns:a16="http://schemas.microsoft.com/office/drawing/2014/main" id="{510889C5-5837-4800-83A0-9B9750E96B13}"/>
              </a:ext>
            </a:extLst>
          </p:cNvPr>
          <p:cNvSpPr/>
          <p:nvPr/>
        </p:nvSpPr>
        <p:spPr>
          <a:xfrm>
            <a:off x="3817287" y="4320211"/>
            <a:ext cx="2322203" cy="1543012"/>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2002: WSSD (</a:t>
            </a:r>
            <a:r>
              <a:rPr lang="ar-LB" b="1" dirty="0">
                <a:solidFill>
                  <a:schemeClr val="bg1"/>
                </a:solidFill>
              </a:rPr>
              <a:t>ريو </a:t>
            </a:r>
            <a:r>
              <a:rPr lang="en-US" b="1" dirty="0">
                <a:solidFill>
                  <a:schemeClr val="bg1"/>
                </a:solidFill>
              </a:rPr>
              <a:t>+10)</a:t>
            </a:r>
          </a:p>
        </p:txBody>
      </p:sp>
      <p:sp>
        <p:nvSpPr>
          <p:cNvPr id="71" name="Arrow: Chevron 70">
            <a:extLst>
              <a:ext uri="{FF2B5EF4-FFF2-40B4-BE49-F238E27FC236}">
                <a16:creationId xmlns:a16="http://schemas.microsoft.com/office/drawing/2014/main" id="{62FD6667-4A1A-4D99-A837-5C7FAD58CE9B}"/>
              </a:ext>
            </a:extLst>
          </p:cNvPr>
          <p:cNvSpPr/>
          <p:nvPr/>
        </p:nvSpPr>
        <p:spPr>
          <a:xfrm>
            <a:off x="5444295" y="4320324"/>
            <a:ext cx="2420729" cy="1543012"/>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2012: </a:t>
            </a:r>
            <a:r>
              <a:rPr lang="ar-LB" b="1" dirty="0">
                <a:solidFill>
                  <a:schemeClr val="bg1"/>
                </a:solidFill>
              </a:rPr>
              <a:t>ريو</a:t>
            </a:r>
            <a:r>
              <a:rPr lang="en-US" b="1" dirty="0">
                <a:solidFill>
                  <a:schemeClr val="bg1"/>
                </a:solidFill>
              </a:rPr>
              <a:t>+20</a:t>
            </a:r>
          </a:p>
        </p:txBody>
      </p:sp>
      <p:sp>
        <p:nvSpPr>
          <p:cNvPr id="72" name="Arrow: Chevron 71">
            <a:extLst>
              <a:ext uri="{FF2B5EF4-FFF2-40B4-BE49-F238E27FC236}">
                <a16:creationId xmlns:a16="http://schemas.microsoft.com/office/drawing/2014/main" id="{7C92B7E3-131F-4EDD-9784-6A17C5374AD5}"/>
              </a:ext>
            </a:extLst>
          </p:cNvPr>
          <p:cNvSpPr/>
          <p:nvPr/>
        </p:nvSpPr>
        <p:spPr>
          <a:xfrm>
            <a:off x="7167884" y="4320324"/>
            <a:ext cx="3086983" cy="154301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2022: </a:t>
            </a:r>
            <a:r>
              <a:rPr lang="ar-LB" b="1" dirty="0">
                <a:solidFill>
                  <a:schemeClr val="bg1"/>
                </a:solidFill>
              </a:rPr>
              <a:t>ستوكهولم</a:t>
            </a:r>
            <a:r>
              <a:rPr lang="en-US" b="1" dirty="0">
                <a:solidFill>
                  <a:schemeClr val="bg1"/>
                </a:solidFill>
              </a:rPr>
              <a:t>+50</a:t>
            </a:r>
          </a:p>
        </p:txBody>
      </p:sp>
      <p:grpSp>
        <p:nvGrpSpPr>
          <p:cNvPr id="30" name="Group 29">
            <a:extLst>
              <a:ext uri="{FF2B5EF4-FFF2-40B4-BE49-F238E27FC236}">
                <a16:creationId xmlns:a16="http://schemas.microsoft.com/office/drawing/2014/main" id="{91D64B9E-2948-4F47-81F2-4EF233CE6793}"/>
              </a:ext>
            </a:extLst>
          </p:cNvPr>
          <p:cNvGrpSpPr/>
          <p:nvPr/>
        </p:nvGrpSpPr>
        <p:grpSpPr>
          <a:xfrm>
            <a:off x="2402797" y="218541"/>
            <a:ext cx="860686" cy="989295"/>
            <a:chOff x="5381002" y="50730"/>
            <a:chExt cx="860686" cy="989295"/>
          </a:xfrm>
        </p:grpSpPr>
        <p:sp>
          <p:nvSpPr>
            <p:cNvPr id="55" name="Hexagon 54">
              <a:extLst>
                <a:ext uri="{FF2B5EF4-FFF2-40B4-BE49-F238E27FC236}">
                  <a16:creationId xmlns:a16="http://schemas.microsoft.com/office/drawing/2014/main" id="{9A16A4B9-3298-45D3-A4AD-18BF6B2A83BC}"/>
                </a:ext>
              </a:extLst>
            </p:cNvPr>
            <p:cNvSpPr/>
            <p:nvPr/>
          </p:nvSpPr>
          <p:spPr>
            <a:xfrm rot="5400000">
              <a:off x="5316697" y="115035"/>
              <a:ext cx="989295" cy="860686"/>
            </a:xfrm>
            <a:prstGeom prst="hexagon">
              <a:avLst>
                <a:gd name="adj" fmla="val 25000"/>
                <a:gd name="vf" fmla="val 11547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6" name="Hexagon 4">
              <a:extLst>
                <a:ext uri="{FF2B5EF4-FFF2-40B4-BE49-F238E27FC236}">
                  <a16:creationId xmlns:a16="http://schemas.microsoft.com/office/drawing/2014/main" id="{2EA3B8DE-F6BE-4647-B567-AD8AE5DBB947}"/>
                </a:ext>
              </a:extLst>
            </p:cNvPr>
            <p:cNvSpPr txBox="1"/>
            <p:nvPr/>
          </p:nvSpPr>
          <p:spPr>
            <a:xfrm>
              <a:off x="5515125" y="204896"/>
              <a:ext cx="592438" cy="6809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latin typeface="Roboto" panose="02000000000000000000" pitchFamily="2" charset="0"/>
                  <a:ea typeface="Roboto" panose="02000000000000000000" pitchFamily="2" charset="0"/>
                </a:rPr>
                <a:t>UNFCCC</a:t>
              </a:r>
            </a:p>
            <a:p>
              <a:pPr marL="0" lvl="0" indent="0" algn="ctr" defTabSz="444500">
                <a:lnSpc>
                  <a:spcPct val="90000"/>
                </a:lnSpc>
                <a:spcBef>
                  <a:spcPct val="0"/>
                </a:spcBef>
                <a:spcAft>
                  <a:spcPct val="35000"/>
                </a:spcAft>
                <a:buNone/>
              </a:pPr>
              <a:r>
                <a:rPr lang="en-US" sz="1000" b="0" kern="1200" dirty="0">
                  <a:latin typeface="Roboto" panose="02000000000000000000" pitchFamily="2" charset="0"/>
                  <a:ea typeface="Roboto" panose="02000000000000000000" pitchFamily="2" charset="0"/>
                </a:rPr>
                <a:t>COP 26</a:t>
              </a:r>
            </a:p>
          </p:txBody>
        </p:sp>
      </p:grpSp>
      <p:grpSp>
        <p:nvGrpSpPr>
          <p:cNvPr id="31" name="Group 30">
            <a:extLst>
              <a:ext uri="{FF2B5EF4-FFF2-40B4-BE49-F238E27FC236}">
                <a16:creationId xmlns:a16="http://schemas.microsoft.com/office/drawing/2014/main" id="{69FE9AF9-A29A-4012-92FA-25D420B69494}"/>
              </a:ext>
            </a:extLst>
          </p:cNvPr>
          <p:cNvGrpSpPr/>
          <p:nvPr/>
        </p:nvGrpSpPr>
        <p:grpSpPr>
          <a:xfrm>
            <a:off x="1506472" y="218701"/>
            <a:ext cx="860686" cy="989295"/>
            <a:chOff x="4436691" y="1592"/>
            <a:chExt cx="860686" cy="989295"/>
          </a:xfrm>
        </p:grpSpPr>
        <p:sp>
          <p:nvSpPr>
            <p:cNvPr id="53" name="Hexagon 52">
              <a:extLst>
                <a:ext uri="{FF2B5EF4-FFF2-40B4-BE49-F238E27FC236}">
                  <a16:creationId xmlns:a16="http://schemas.microsoft.com/office/drawing/2014/main" id="{1BFB2C6D-78D0-4A50-9249-D0F64537D378}"/>
                </a:ext>
              </a:extLst>
            </p:cNvPr>
            <p:cNvSpPr/>
            <p:nvPr/>
          </p:nvSpPr>
          <p:spPr>
            <a:xfrm rot="5400000">
              <a:off x="4372386" y="65897"/>
              <a:ext cx="989295" cy="860686"/>
            </a:xfrm>
            <a:prstGeom prst="hexagon">
              <a:avLst>
                <a:gd name="adj" fmla="val 25000"/>
                <a:gd name="vf" fmla="val 11547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4" name="Hexagon 6">
              <a:extLst>
                <a:ext uri="{FF2B5EF4-FFF2-40B4-BE49-F238E27FC236}">
                  <a16:creationId xmlns:a16="http://schemas.microsoft.com/office/drawing/2014/main" id="{89CBABC6-620A-4A76-80D4-DE029D75D1C7}"/>
                </a:ext>
              </a:extLst>
            </p:cNvPr>
            <p:cNvSpPr txBox="1"/>
            <p:nvPr/>
          </p:nvSpPr>
          <p:spPr>
            <a:xfrm>
              <a:off x="4570814" y="155758"/>
              <a:ext cx="592438" cy="6809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Roboto" panose="02000000000000000000" pitchFamily="2" charset="0"/>
                  <a:ea typeface="Roboto" panose="02000000000000000000" pitchFamily="2" charset="0"/>
                </a:rPr>
                <a:t>UNFSS</a:t>
              </a:r>
            </a:p>
          </p:txBody>
        </p:sp>
      </p:grpSp>
      <p:grpSp>
        <p:nvGrpSpPr>
          <p:cNvPr id="32" name="Group 31">
            <a:extLst>
              <a:ext uri="{FF2B5EF4-FFF2-40B4-BE49-F238E27FC236}">
                <a16:creationId xmlns:a16="http://schemas.microsoft.com/office/drawing/2014/main" id="{9C270BD1-BB48-485C-8C81-52031F880372}"/>
              </a:ext>
            </a:extLst>
          </p:cNvPr>
          <p:cNvGrpSpPr/>
          <p:nvPr/>
        </p:nvGrpSpPr>
        <p:grpSpPr>
          <a:xfrm>
            <a:off x="3795494" y="1002509"/>
            <a:ext cx="860686" cy="989295"/>
            <a:chOff x="4899681" y="841306"/>
            <a:chExt cx="860686" cy="989295"/>
          </a:xfrm>
        </p:grpSpPr>
        <p:sp>
          <p:nvSpPr>
            <p:cNvPr id="51" name="Hexagon 50">
              <a:extLst>
                <a:ext uri="{FF2B5EF4-FFF2-40B4-BE49-F238E27FC236}">
                  <a16:creationId xmlns:a16="http://schemas.microsoft.com/office/drawing/2014/main" id="{A9D5DE28-892C-43E5-976A-AFB31595A8F8}"/>
                </a:ext>
              </a:extLst>
            </p:cNvPr>
            <p:cNvSpPr/>
            <p:nvPr/>
          </p:nvSpPr>
          <p:spPr>
            <a:xfrm rot="5400000">
              <a:off x="4835376" y="905611"/>
              <a:ext cx="989295" cy="860686"/>
            </a:xfrm>
            <a:prstGeom prst="hexagon">
              <a:avLst>
                <a:gd name="adj" fmla="val 25000"/>
                <a:gd name="vf" fmla="val 11547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2" name="Hexagon 8">
              <a:extLst>
                <a:ext uri="{FF2B5EF4-FFF2-40B4-BE49-F238E27FC236}">
                  <a16:creationId xmlns:a16="http://schemas.microsoft.com/office/drawing/2014/main" id="{BFEB3C48-C60F-4F33-A2D5-81C7EB62E5A3}"/>
                </a:ext>
              </a:extLst>
            </p:cNvPr>
            <p:cNvSpPr txBox="1"/>
            <p:nvPr/>
          </p:nvSpPr>
          <p:spPr>
            <a:xfrm>
              <a:off x="5033804" y="995472"/>
              <a:ext cx="592438" cy="6809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Roboto" panose="02000000000000000000" pitchFamily="2" charset="0"/>
                  <a:ea typeface="Roboto" panose="02000000000000000000" pitchFamily="2" charset="0"/>
                </a:rPr>
                <a:t>CBD</a:t>
              </a:r>
            </a:p>
            <a:p>
              <a:pPr marL="0" lvl="0" indent="0" algn="ctr" defTabSz="533400">
                <a:lnSpc>
                  <a:spcPct val="90000"/>
                </a:lnSpc>
                <a:spcBef>
                  <a:spcPct val="0"/>
                </a:spcBef>
                <a:spcAft>
                  <a:spcPct val="35000"/>
                </a:spcAft>
                <a:buNone/>
              </a:pPr>
              <a:r>
                <a:rPr lang="en-US" sz="1200" b="0" kern="1200" dirty="0">
                  <a:latin typeface="Roboto" panose="02000000000000000000" pitchFamily="2" charset="0"/>
                  <a:ea typeface="Roboto" panose="02000000000000000000" pitchFamily="2" charset="0"/>
                </a:rPr>
                <a:t>COP15</a:t>
              </a:r>
            </a:p>
          </p:txBody>
        </p:sp>
      </p:grpSp>
      <p:grpSp>
        <p:nvGrpSpPr>
          <p:cNvPr id="33" name="Group 32">
            <a:extLst>
              <a:ext uri="{FF2B5EF4-FFF2-40B4-BE49-F238E27FC236}">
                <a16:creationId xmlns:a16="http://schemas.microsoft.com/office/drawing/2014/main" id="{C2D2F6D3-6BC7-4FF8-8EAE-E955AF711AE7}"/>
              </a:ext>
            </a:extLst>
          </p:cNvPr>
          <p:cNvGrpSpPr/>
          <p:nvPr/>
        </p:nvGrpSpPr>
        <p:grpSpPr>
          <a:xfrm>
            <a:off x="2883100" y="1017265"/>
            <a:ext cx="860686" cy="989295"/>
            <a:chOff x="5820426" y="861280"/>
            <a:chExt cx="860686" cy="989295"/>
          </a:xfrm>
        </p:grpSpPr>
        <p:sp>
          <p:nvSpPr>
            <p:cNvPr id="49" name="Hexagon 48">
              <a:extLst>
                <a:ext uri="{FF2B5EF4-FFF2-40B4-BE49-F238E27FC236}">
                  <a16:creationId xmlns:a16="http://schemas.microsoft.com/office/drawing/2014/main" id="{8FA9CDF6-5BE3-4A01-ADFC-2346754FBCE4}"/>
                </a:ext>
              </a:extLst>
            </p:cNvPr>
            <p:cNvSpPr/>
            <p:nvPr/>
          </p:nvSpPr>
          <p:spPr>
            <a:xfrm rot="5400000">
              <a:off x="5756121" y="925585"/>
              <a:ext cx="989295" cy="860686"/>
            </a:xfrm>
            <a:prstGeom prst="hexagon">
              <a:avLst>
                <a:gd name="adj" fmla="val 25000"/>
                <a:gd name="vf" fmla="val 11547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0" name="Hexagon 10">
              <a:extLst>
                <a:ext uri="{FF2B5EF4-FFF2-40B4-BE49-F238E27FC236}">
                  <a16:creationId xmlns:a16="http://schemas.microsoft.com/office/drawing/2014/main" id="{9BE4E9F3-F35D-4A41-ADB2-F5FB521A313E}"/>
                </a:ext>
              </a:extLst>
            </p:cNvPr>
            <p:cNvSpPr txBox="1"/>
            <p:nvPr/>
          </p:nvSpPr>
          <p:spPr>
            <a:xfrm>
              <a:off x="5954549" y="1015446"/>
              <a:ext cx="592438" cy="6809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Roboto" panose="02000000000000000000" pitchFamily="2" charset="0"/>
                  <a:ea typeface="Roboto" panose="02000000000000000000" pitchFamily="2" charset="0"/>
                </a:rPr>
                <a:t>UN Decade on Ecosystem restoration</a:t>
              </a:r>
            </a:p>
          </p:txBody>
        </p:sp>
      </p:grpSp>
      <p:grpSp>
        <p:nvGrpSpPr>
          <p:cNvPr id="34" name="Group 33">
            <a:extLst>
              <a:ext uri="{FF2B5EF4-FFF2-40B4-BE49-F238E27FC236}">
                <a16:creationId xmlns:a16="http://schemas.microsoft.com/office/drawing/2014/main" id="{333ED120-3B4E-4F16-85A6-7E894E756435}"/>
              </a:ext>
            </a:extLst>
          </p:cNvPr>
          <p:cNvGrpSpPr/>
          <p:nvPr/>
        </p:nvGrpSpPr>
        <p:grpSpPr>
          <a:xfrm>
            <a:off x="1481044" y="1836996"/>
            <a:ext cx="860686" cy="989295"/>
            <a:chOff x="5366232" y="1681020"/>
            <a:chExt cx="860686" cy="989295"/>
          </a:xfrm>
          <a:solidFill>
            <a:schemeClr val="bg1"/>
          </a:solidFill>
        </p:grpSpPr>
        <p:sp>
          <p:nvSpPr>
            <p:cNvPr id="42" name="Hexagon 41">
              <a:extLst>
                <a:ext uri="{FF2B5EF4-FFF2-40B4-BE49-F238E27FC236}">
                  <a16:creationId xmlns:a16="http://schemas.microsoft.com/office/drawing/2014/main" id="{288EC4D6-41CE-4A6A-A388-1A0324E12D5D}"/>
                </a:ext>
              </a:extLst>
            </p:cNvPr>
            <p:cNvSpPr/>
            <p:nvPr/>
          </p:nvSpPr>
          <p:spPr>
            <a:xfrm rot="5400000">
              <a:off x="5301927" y="1745325"/>
              <a:ext cx="989295" cy="860686"/>
            </a:xfrm>
            <a:prstGeom prst="hexagon">
              <a:avLst>
                <a:gd name="adj" fmla="val 25000"/>
                <a:gd name="vf" fmla="val 115470"/>
              </a:avLst>
            </a:prstGeom>
            <a:grp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8" name="Hexagon 12">
              <a:extLst>
                <a:ext uri="{FF2B5EF4-FFF2-40B4-BE49-F238E27FC236}">
                  <a16:creationId xmlns:a16="http://schemas.microsoft.com/office/drawing/2014/main" id="{D1D77330-2FA6-4D50-9B37-DE8881FA01D3}"/>
                </a:ext>
              </a:extLst>
            </p:cNvPr>
            <p:cNvSpPr txBox="1"/>
            <p:nvPr/>
          </p:nvSpPr>
          <p:spPr>
            <a:xfrm>
              <a:off x="5500355" y="1835186"/>
              <a:ext cx="592438" cy="68096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Roboto" panose="02000000000000000000" pitchFamily="2" charset="0"/>
                  <a:ea typeface="Roboto" panose="02000000000000000000" pitchFamily="2" charset="0"/>
                </a:rPr>
                <a:t>UNEA</a:t>
              </a:r>
            </a:p>
            <a:p>
              <a:pPr marL="0" lvl="0" indent="0" algn="ctr" defTabSz="533400">
                <a:lnSpc>
                  <a:spcPct val="90000"/>
                </a:lnSpc>
                <a:spcBef>
                  <a:spcPct val="0"/>
                </a:spcBef>
                <a:spcAft>
                  <a:spcPct val="35000"/>
                </a:spcAft>
                <a:buNone/>
              </a:pPr>
              <a:r>
                <a:rPr lang="en-US" sz="1200" b="0" kern="1200" dirty="0">
                  <a:latin typeface="Roboto" panose="02000000000000000000" pitchFamily="2" charset="0"/>
                  <a:ea typeface="Roboto" panose="02000000000000000000" pitchFamily="2" charset="0"/>
                </a:rPr>
                <a:t>5.2 &amp; UNEP@50</a:t>
              </a:r>
            </a:p>
          </p:txBody>
        </p:sp>
      </p:grpSp>
      <p:grpSp>
        <p:nvGrpSpPr>
          <p:cNvPr id="35" name="Group 34">
            <a:extLst>
              <a:ext uri="{FF2B5EF4-FFF2-40B4-BE49-F238E27FC236}">
                <a16:creationId xmlns:a16="http://schemas.microsoft.com/office/drawing/2014/main" id="{E791924D-DCCB-4732-81A5-86185EA544D1}"/>
              </a:ext>
            </a:extLst>
          </p:cNvPr>
          <p:cNvGrpSpPr/>
          <p:nvPr/>
        </p:nvGrpSpPr>
        <p:grpSpPr>
          <a:xfrm>
            <a:off x="1050275" y="1020357"/>
            <a:ext cx="860686" cy="989295"/>
            <a:chOff x="4036093" y="750024"/>
            <a:chExt cx="860686" cy="989295"/>
          </a:xfrm>
        </p:grpSpPr>
        <p:sp>
          <p:nvSpPr>
            <p:cNvPr id="40" name="Hexagon 39">
              <a:extLst>
                <a:ext uri="{FF2B5EF4-FFF2-40B4-BE49-F238E27FC236}">
                  <a16:creationId xmlns:a16="http://schemas.microsoft.com/office/drawing/2014/main" id="{C08F9045-3AB7-4A5E-985D-0868A62031A6}"/>
                </a:ext>
              </a:extLst>
            </p:cNvPr>
            <p:cNvSpPr/>
            <p:nvPr/>
          </p:nvSpPr>
          <p:spPr>
            <a:xfrm rot="5400000">
              <a:off x="3971788" y="814329"/>
              <a:ext cx="989295" cy="860686"/>
            </a:xfrm>
            <a:prstGeom prst="hexagon">
              <a:avLst>
                <a:gd name="adj" fmla="val 25000"/>
                <a:gd name="vf" fmla="val 11547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 name="Hexagon 14">
              <a:extLst>
                <a:ext uri="{FF2B5EF4-FFF2-40B4-BE49-F238E27FC236}">
                  <a16:creationId xmlns:a16="http://schemas.microsoft.com/office/drawing/2014/main" id="{E2F4A5CB-1FA7-47C2-87DE-07E6C2D504FF}"/>
                </a:ext>
              </a:extLst>
            </p:cNvPr>
            <p:cNvSpPr txBox="1"/>
            <p:nvPr/>
          </p:nvSpPr>
          <p:spPr>
            <a:xfrm>
              <a:off x="4170216" y="904190"/>
              <a:ext cx="592438" cy="6809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panose="02000000000000000000" pitchFamily="2" charset="0"/>
                  <a:ea typeface="Roboto" panose="02000000000000000000" pitchFamily="2" charset="0"/>
                </a:rPr>
                <a:t>UNCCD</a:t>
              </a:r>
            </a:p>
          </p:txBody>
        </p:sp>
      </p:grpSp>
      <p:grpSp>
        <p:nvGrpSpPr>
          <p:cNvPr id="36" name="Group 35">
            <a:extLst>
              <a:ext uri="{FF2B5EF4-FFF2-40B4-BE49-F238E27FC236}">
                <a16:creationId xmlns:a16="http://schemas.microsoft.com/office/drawing/2014/main" id="{290717D0-1E0E-48B9-AC9A-D07F99B07F1F}"/>
              </a:ext>
            </a:extLst>
          </p:cNvPr>
          <p:cNvGrpSpPr/>
          <p:nvPr/>
        </p:nvGrpSpPr>
        <p:grpSpPr>
          <a:xfrm>
            <a:off x="1944841" y="1028608"/>
            <a:ext cx="860686" cy="989295"/>
            <a:chOff x="5366232" y="3360448"/>
            <a:chExt cx="860686" cy="989295"/>
          </a:xfrm>
        </p:grpSpPr>
        <p:sp>
          <p:nvSpPr>
            <p:cNvPr id="37" name="Hexagon 36">
              <a:extLst>
                <a:ext uri="{FF2B5EF4-FFF2-40B4-BE49-F238E27FC236}">
                  <a16:creationId xmlns:a16="http://schemas.microsoft.com/office/drawing/2014/main" id="{4C379CBB-BFF9-44D7-B6E8-7E355B4BA4AC}"/>
                </a:ext>
              </a:extLst>
            </p:cNvPr>
            <p:cNvSpPr/>
            <p:nvPr/>
          </p:nvSpPr>
          <p:spPr>
            <a:xfrm rot="5400000">
              <a:off x="5301927" y="3424753"/>
              <a:ext cx="989295" cy="860686"/>
            </a:xfrm>
            <a:prstGeom prst="hexagon">
              <a:avLst>
                <a:gd name="adj" fmla="val 25000"/>
                <a:gd name="vf" fmla="val 11547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8" name="Hexagon 16">
              <a:extLst>
                <a:ext uri="{FF2B5EF4-FFF2-40B4-BE49-F238E27FC236}">
                  <a16:creationId xmlns:a16="http://schemas.microsoft.com/office/drawing/2014/main" id="{5DD15D42-59A2-4129-8940-7149C358F543}"/>
                </a:ext>
              </a:extLst>
            </p:cNvPr>
            <p:cNvSpPr txBox="1"/>
            <p:nvPr/>
          </p:nvSpPr>
          <p:spPr>
            <a:xfrm>
              <a:off x="5500355" y="3514614"/>
              <a:ext cx="592438" cy="6809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Roboto" panose="02000000000000000000" pitchFamily="2" charset="0"/>
                  <a:ea typeface="Roboto" panose="02000000000000000000" pitchFamily="2" charset="0"/>
                </a:rPr>
                <a:t>LDC5</a:t>
              </a:r>
            </a:p>
          </p:txBody>
        </p:sp>
      </p:grpSp>
      <p:grpSp>
        <p:nvGrpSpPr>
          <p:cNvPr id="73" name="Group 72">
            <a:extLst>
              <a:ext uri="{FF2B5EF4-FFF2-40B4-BE49-F238E27FC236}">
                <a16:creationId xmlns:a16="http://schemas.microsoft.com/office/drawing/2014/main" id="{9EB205B9-77A2-4986-BA6F-7B3D583B7196}"/>
              </a:ext>
            </a:extLst>
          </p:cNvPr>
          <p:cNvGrpSpPr/>
          <p:nvPr/>
        </p:nvGrpSpPr>
        <p:grpSpPr>
          <a:xfrm>
            <a:off x="3342577" y="1812063"/>
            <a:ext cx="860686" cy="989295"/>
            <a:chOff x="4899681" y="841306"/>
            <a:chExt cx="860686" cy="989295"/>
          </a:xfrm>
        </p:grpSpPr>
        <p:sp>
          <p:nvSpPr>
            <p:cNvPr id="74" name="Hexagon 73">
              <a:extLst>
                <a:ext uri="{FF2B5EF4-FFF2-40B4-BE49-F238E27FC236}">
                  <a16:creationId xmlns:a16="http://schemas.microsoft.com/office/drawing/2014/main" id="{043E00A2-2B6A-41D5-99C3-08C672805236}"/>
                </a:ext>
              </a:extLst>
            </p:cNvPr>
            <p:cNvSpPr/>
            <p:nvPr/>
          </p:nvSpPr>
          <p:spPr>
            <a:xfrm rot="5400000">
              <a:off x="4835376" y="905611"/>
              <a:ext cx="989295" cy="860686"/>
            </a:xfrm>
            <a:prstGeom prst="hexagon">
              <a:avLst>
                <a:gd name="adj" fmla="val 25000"/>
                <a:gd name="vf" fmla="val 11547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5" name="Hexagon 8">
              <a:extLst>
                <a:ext uri="{FF2B5EF4-FFF2-40B4-BE49-F238E27FC236}">
                  <a16:creationId xmlns:a16="http://schemas.microsoft.com/office/drawing/2014/main" id="{8D6F326A-BE1A-44B4-B20B-416BFDB30DB5}"/>
                </a:ext>
              </a:extLst>
            </p:cNvPr>
            <p:cNvSpPr txBox="1"/>
            <p:nvPr/>
          </p:nvSpPr>
          <p:spPr>
            <a:xfrm>
              <a:off x="5033804" y="995472"/>
              <a:ext cx="592438" cy="6809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100" dirty="0">
                  <a:latin typeface="Roboto" panose="02000000000000000000" pitchFamily="2" charset="0"/>
                  <a:ea typeface="Roboto" panose="02000000000000000000" pitchFamily="2" charset="0"/>
                </a:rPr>
                <a:t>UN Oceans Conf.</a:t>
              </a:r>
              <a:endParaRPr lang="en-US" sz="1100" b="0" kern="1200" dirty="0">
                <a:latin typeface="Roboto" panose="02000000000000000000" pitchFamily="2" charset="0"/>
                <a:ea typeface="Roboto" panose="02000000000000000000" pitchFamily="2" charset="0"/>
              </a:endParaRPr>
            </a:p>
          </p:txBody>
        </p:sp>
      </p:grpSp>
      <p:grpSp>
        <p:nvGrpSpPr>
          <p:cNvPr id="76" name="Group 75">
            <a:extLst>
              <a:ext uri="{FF2B5EF4-FFF2-40B4-BE49-F238E27FC236}">
                <a16:creationId xmlns:a16="http://schemas.microsoft.com/office/drawing/2014/main" id="{170B61DA-EA3D-4745-B81A-C4634A36FDD5}"/>
              </a:ext>
            </a:extLst>
          </p:cNvPr>
          <p:cNvGrpSpPr/>
          <p:nvPr/>
        </p:nvGrpSpPr>
        <p:grpSpPr>
          <a:xfrm>
            <a:off x="4248079" y="1812063"/>
            <a:ext cx="860686" cy="989295"/>
            <a:chOff x="4899681" y="841306"/>
            <a:chExt cx="860686" cy="989295"/>
          </a:xfrm>
        </p:grpSpPr>
        <p:sp>
          <p:nvSpPr>
            <p:cNvPr id="77" name="Hexagon 76">
              <a:extLst>
                <a:ext uri="{FF2B5EF4-FFF2-40B4-BE49-F238E27FC236}">
                  <a16:creationId xmlns:a16="http://schemas.microsoft.com/office/drawing/2014/main" id="{D5A7E27B-4807-46AE-9FFE-57A748975A1A}"/>
                </a:ext>
              </a:extLst>
            </p:cNvPr>
            <p:cNvSpPr/>
            <p:nvPr/>
          </p:nvSpPr>
          <p:spPr>
            <a:xfrm rot="5400000">
              <a:off x="4835376" y="905611"/>
              <a:ext cx="989295" cy="860686"/>
            </a:xfrm>
            <a:prstGeom prst="hexagon">
              <a:avLst>
                <a:gd name="adj" fmla="val 25000"/>
                <a:gd name="vf" fmla="val 11547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8" name="Hexagon 8">
              <a:extLst>
                <a:ext uri="{FF2B5EF4-FFF2-40B4-BE49-F238E27FC236}">
                  <a16:creationId xmlns:a16="http://schemas.microsoft.com/office/drawing/2014/main" id="{73662C2C-4411-481D-A7E0-D21A5431FCB8}"/>
                </a:ext>
              </a:extLst>
            </p:cNvPr>
            <p:cNvSpPr txBox="1"/>
            <p:nvPr/>
          </p:nvSpPr>
          <p:spPr>
            <a:xfrm>
              <a:off x="5033804" y="995472"/>
              <a:ext cx="592438" cy="6809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Roboto" panose="02000000000000000000" pitchFamily="2" charset="0"/>
                  <a:ea typeface="Roboto" panose="02000000000000000000" pitchFamily="2" charset="0"/>
                </a:rPr>
                <a:t>etc.</a:t>
              </a:r>
            </a:p>
          </p:txBody>
        </p:sp>
      </p:grpSp>
      <p:sp>
        <p:nvSpPr>
          <p:cNvPr id="79" name="Arrow: Chevron 78">
            <a:extLst>
              <a:ext uri="{FF2B5EF4-FFF2-40B4-BE49-F238E27FC236}">
                <a16:creationId xmlns:a16="http://schemas.microsoft.com/office/drawing/2014/main" id="{1EC82BEC-37E9-48DD-94CA-55B3B9B191E5}"/>
              </a:ext>
            </a:extLst>
          </p:cNvPr>
          <p:cNvSpPr/>
          <p:nvPr/>
        </p:nvSpPr>
        <p:spPr>
          <a:xfrm>
            <a:off x="9439693" y="4302476"/>
            <a:ext cx="2544550" cy="1543012"/>
          </a:xfrm>
          <a:prstGeom prst="chevr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b="1" dirty="0">
                <a:solidFill>
                  <a:schemeClr val="tx1"/>
                </a:solidFill>
              </a:rPr>
              <a:t>... وما بعدها</a:t>
            </a:r>
            <a:endParaRPr lang="en-US" b="1" dirty="0">
              <a:solidFill>
                <a:schemeClr val="tx1"/>
              </a:solidFill>
            </a:endParaRPr>
          </a:p>
        </p:txBody>
      </p:sp>
      <p:sp>
        <p:nvSpPr>
          <p:cNvPr id="3" name="TextBox 2">
            <a:extLst>
              <a:ext uri="{FF2B5EF4-FFF2-40B4-BE49-F238E27FC236}">
                <a16:creationId xmlns:a16="http://schemas.microsoft.com/office/drawing/2014/main" id="{E89C557D-A495-4ED6-AA65-E2546907B8CB}"/>
              </a:ext>
            </a:extLst>
          </p:cNvPr>
          <p:cNvSpPr txBox="1"/>
          <p:nvPr/>
        </p:nvSpPr>
        <p:spPr>
          <a:xfrm>
            <a:off x="7005497" y="918433"/>
            <a:ext cx="4795760" cy="1569660"/>
          </a:xfrm>
          <a:prstGeom prst="rect">
            <a:avLst/>
          </a:prstGeom>
          <a:noFill/>
        </p:spPr>
        <p:txBody>
          <a:bodyPr wrap="square" rtlCol="0">
            <a:spAutoFit/>
          </a:bodyPr>
          <a:lstStyle/>
          <a:p>
            <a:pPr algn="r"/>
            <a:r>
              <a:rPr lang="ar-SA" sz="3200" b="0" i="0" u="none" strike="noStrike" kern="1200" dirty="0">
                <a:solidFill>
                  <a:srgbClr val="00B0F0"/>
                </a:solidFill>
                <a:effectLst/>
                <a:latin typeface="+mn-lt"/>
                <a:ea typeface="+mn-ea"/>
                <a:cs typeface="+mn-cs"/>
              </a:rPr>
              <a:t>ستكهولم </a:t>
            </a:r>
            <a:r>
              <a:rPr lang="ar-LB" sz="3200" b="0" i="0" u="none" strike="noStrike" kern="1200" dirty="0">
                <a:solidFill>
                  <a:srgbClr val="00B0F0"/>
                </a:solidFill>
                <a:effectLst/>
                <a:latin typeface="+mn-lt"/>
                <a:ea typeface="+mn-ea"/>
                <a:cs typeface="+mn-cs"/>
              </a:rPr>
              <a:t>بعد 50 عاما </a:t>
            </a:r>
            <a:r>
              <a:rPr lang="ar-SA" sz="3200" b="0" i="0" u="none" strike="noStrike" kern="1200" dirty="0">
                <a:solidFill>
                  <a:srgbClr val="00B0F0"/>
                </a:solidFill>
                <a:effectLst/>
                <a:latin typeface="+mn-lt"/>
                <a:ea typeface="+mn-ea"/>
                <a:cs typeface="+mn-cs"/>
              </a:rPr>
              <a:t>: الاحتفال بالذكرى،</a:t>
            </a:r>
            <a:br>
              <a:rPr lang="ar-SA" sz="3200" b="0" i="0" u="none" strike="noStrike" kern="1200" dirty="0">
                <a:solidFill>
                  <a:srgbClr val="00B0F0"/>
                </a:solidFill>
                <a:effectLst/>
                <a:latin typeface="+mn-lt"/>
                <a:ea typeface="+mn-ea"/>
                <a:cs typeface="+mn-cs"/>
              </a:rPr>
            </a:br>
            <a:r>
              <a:rPr lang="ar-SA" sz="3200" b="0" i="0" u="none" strike="noStrike" kern="1200" dirty="0">
                <a:solidFill>
                  <a:srgbClr val="00B0F0"/>
                </a:solidFill>
                <a:effectLst/>
                <a:latin typeface="+mn-lt"/>
                <a:ea typeface="+mn-ea"/>
                <a:cs typeface="+mn-cs"/>
              </a:rPr>
              <a:t>تأمل.. </a:t>
            </a:r>
            <a:r>
              <a:rPr lang="ar-SA" sz="3200" b="1" i="0" u="none" strike="noStrike" kern="1200" dirty="0">
                <a:solidFill>
                  <a:srgbClr val="00B0F0"/>
                </a:solidFill>
                <a:effectLst/>
                <a:latin typeface="+mn-lt"/>
                <a:ea typeface="+mn-ea"/>
                <a:cs typeface="+mn-cs"/>
              </a:rPr>
              <a:t>نداء</a:t>
            </a:r>
            <a:r>
              <a:rPr lang="ar-SA" sz="3200" b="1" i="0" u="none" strike="noStrike" kern="1200" baseline="0" dirty="0">
                <a:solidFill>
                  <a:srgbClr val="00B0F0"/>
                </a:solidFill>
                <a:effectLst/>
                <a:latin typeface="+mn-lt"/>
                <a:ea typeface="+mn-ea"/>
                <a:cs typeface="+mn-cs"/>
              </a:rPr>
              <a:t> من اجل العمل</a:t>
            </a:r>
            <a:endParaRPr lang="en-US" sz="3200" dirty="0"/>
          </a:p>
        </p:txBody>
      </p:sp>
    </p:spTree>
    <p:extLst>
      <p:ext uri="{BB962C8B-B14F-4D97-AF65-F5344CB8AC3E}">
        <p14:creationId xmlns:p14="http://schemas.microsoft.com/office/powerpoint/2010/main" val="1582857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7261DF9-F136-194C-888A-295E95C14021}"/>
              </a:ext>
            </a:extLst>
          </p:cNvPr>
          <p:cNvGraphicFramePr>
            <a:graphicFrameLocks noGrp="1"/>
          </p:cNvGraphicFramePr>
          <p:nvPr>
            <p:extLst>
              <p:ext uri="{D42A27DB-BD31-4B8C-83A1-F6EECF244321}">
                <p14:modId xmlns:p14="http://schemas.microsoft.com/office/powerpoint/2010/main" val="1003990282"/>
              </p:ext>
            </p:extLst>
          </p:nvPr>
        </p:nvGraphicFramePr>
        <p:xfrm>
          <a:off x="-9526" y="247972"/>
          <a:ext cx="11517164" cy="6728219"/>
        </p:xfrm>
        <a:graphic>
          <a:graphicData uri="http://schemas.openxmlformats.org/drawingml/2006/table">
            <a:tbl>
              <a:tblPr>
                <a:effectLst/>
                <a:tableStyleId>{5C22544A-7EE6-4342-B048-85BDC9FD1C3A}</a:tableStyleId>
              </a:tblPr>
              <a:tblGrid>
                <a:gridCol w="7778730">
                  <a:extLst>
                    <a:ext uri="{9D8B030D-6E8A-4147-A177-3AD203B41FA5}">
                      <a16:colId xmlns:a16="http://schemas.microsoft.com/office/drawing/2014/main" val="1031637976"/>
                    </a:ext>
                  </a:extLst>
                </a:gridCol>
                <a:gridCol w="3738434">
                  <a:extLst>
                    <a:ext uri="{9D8B030D-6E8A-4147-A177-3AD203B41FA5}">
                      <a16:colId xmlns:a16="http://schemas.microsoft.com/office/drawing/2014/main" val="655879346"/>
                    </a:ext>
                  </a:extLst>
                </a:gridCol>
              </a:tblGrid>
              <a:tr h="543943">
                <a:tc gridSpan="2">
                  <a:txBody>
                    <a:bodyPr/>
                    <a:lstStyle/>
                    <a:p>
                      <a:pPr lvl="1" algn="r"/>
                      <a:r>
                        <a:rPr lang="ar-SA" sz="3200" b="1" i="0" u="none" strike="noStrike" kern="1200" dirty="0">
                          <a:solidFill>
                            <a:srgbClr val="00B0F0"/>
                          </a:solidFill>
                          <a:effectLst/>
                          <a:latin typeface="+mn-lt"/>
                          <a:ea typeface="+mn-ea"/>
                          <a:cs typeface="+mn-cs"/>
                        </a:rPr>
                        <a:t>ستوكهولم + 50: "فرصتنا التنفيذية" للأعوام 50 القادمة</a:t>
                      </a:r>
                      <a:endParaRPr lang="en-US" sz="3200" b="1" dirty="0">
                        <a:solidFill>
                          <a:srgbClr val="00B0F0"/>
                        </a:solidFill>
                      </a:endParaRPr>
                    </a:p>
                  </a:txBody>
                  <a:tcPr>
                    <a:lnL w="12700" cmpd="sng">
                      <a:noFill/>
                    </a:lnL>
                    <a:lnR w="12700" cmpd="sng">
                      <a:noFill/>
                    </a:lnR>
                    <a:lnT w="12700" cmpd="sng">
                      <a:noFill/>
                    </a:lnT>
                    <a:lnB w="12700" cap="flat" cmpd="sng" algn="ctr">
                      <a:noFill/>
                      <a:prstDash val="solid"/>
                      <a:round/>
                      <a:headEnd type="none" w="med" len="med"/>
                      <a:tailEnd type="none" w="med" len="med"/>
                    </a:lnB>
                    <a:noFill/>
                  </a:tcPr>
                </a:tc>
                <a:tc hMerge="1">
                  <a:txBody>
                    <a:bodyPr/>
                    <a:lstStyle/>
                    <a:p>
                      <a:endParaRPr lang="en-US">
                        <a:solidFill>
                          <a:schemeClr val="bg1"/>
                        </a:solidFill>
                      </a:endParaRPr>
                    </a:p>
                  </a:txBody>
                  <a:tcPr>
                    <a:lnL w="12700" cmpd="sng">
                      <a:noFill/>
                    </a:lnL>
                    <a:lnR w="12700" cmpd="sng">
                      <a:noFill/>
                    </a:lnR>
                    <a:lnT w="12700" cmpd="sng">
                      <a:noFill/>
                    </a:lnT>
                    <a:lnB w="38100" cmpd="sng">
                      <a:noFill/>
                    </a:lnB>
                    <a:noFill/>
                  </a:tcPr>
                </a:tc>
                <a:extLst>
                  <a:ext uri="{0D108BD9-81ED-4DB2-BD59-A6C34878D82A}">
                    <a16:rowId xmlns:a16="http://schemas.microsoft.com/office/drawing/2014/main" val="1412377598"/>
                  </a:ext>
                </a:extLst>
              </a:tr>
              <a:tr h="679336">
                <a:tc gridSpan="2">
                  <a:txBody>
                    <a:bodyPr/>
                    <a:lstStyle/>
                    <a:p>
                      <a:pPr lvl="1" algn="r"/>
                      <a:endParaRPr lang="en-US" sz="1800" b="0" dirty="0">
                        <a:solidFill>
                          <a:schemeClr val="tx1"/>
                        </a:solidFill>
                        <a:latin typeface="Roboto" panose="02000000000000000000" pitchFamily="2" charset="0"/>
                        <a:ea typeface="Roboto" panose="02000000000000000000" pitchFamily="2"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10609846"/>
                  </a:ext>
                </a:extLst>
              </a:tr>
              <a:tr h="4570079">
                <a:tc gridSpan="2">
                  <a:txBody>
                    <a:bodyPr/>
                    <a:lstStyle/>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tab pos="898525" algn="l"/>
                        </a:tabLst>
                        <a:defRPr/>
                      </a:pPr>
                      <a:endParaRPr lang="en-US" sz="2400" dirty="0">
                        <a:solidFill>
                          <a:schemeClr val="tx1"/>
                        </a:solidFill>
                        <a:latin typeface="Roboto" panose="02000000000000000000" pitchFamily="2" charset="0"/>
                        <a:ea typeface="Roboto" panose="02000000000000000000" pitchFamily="2" charset="0"/>
                      </a:endParaRPr>
                    </a:p>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tab pos="898525" algn="l"/>
                        </a:tabLst>
                        <a:defRPr/>
                      </a:pPr>
                      <a:endParaRPr lang="en-US" sz="2400" dirty="0">
                        <a:solidFill>
                          <a:schemeClr val="tx1"/>
                        </a:solidFill>
                        <a:latin typeface="Roboto" panose="02000000000000000000" pitchFamily="2" charset="0"/>
                        <a:ea typeface="Roboto" panose="02000000000000000000" pitchFamily="2" charset="0"/>
                      </a:endParaRPr>
                    </a:p>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tab pos="898525" algn="l"/>
                        </a:tabLst>
                        <a:defRPr/>
                      </a:pPr>
                      <a:endParaRPr lang="en-US" sz="2400" dirty="0">
                        <a:solidFill>
                          <a:schemeClr val="tx1"/>
                        </a:solidFill>
                        <a:latin typeface="Roboto" panose="02000000000000000000" pitchFamily="2" charset="0"/>
                        <a:ea typeface="Roboto" panose="02000000000000000000" pitchFamily="2" charset="0"/>
                      </a:endParaRPr>
                    </a:p>
                  </a:txBody>
                  <a:tcPr marR="1800000" anchor="ctr">
                    <a:lnL w="12700" cmpd="sng">
                      <a:noFill/>
                    </a:lnL>
                    <a:lnR w="12700" cmpd="sng">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558981"/>
                  </a:ext>
                </a:extLst>
              </a:tr>
              <a:tr h="899684">
                <a:tc>
                  <a:txBody>
                    <a:bodyPr/>
                    <a:lstStyle/>
                    <a:p>
                      <a:pPr lvl="1" algn="r"/>
                      <a:endParaRPr lang="en-US" sz="1800" dirty="0">
                        <a:solidFill>
                          <a:schemeClr val="tx1"/>
                        </a:solidFill>
                        <a:latin typeface="Roboto" panose="02000000000000000000" pitchFamily="2" charset="0"/>
                        <a:ea typeface="Roboto" panose="02000000000000000000" pitchFamily="2" charset="0"/>
                      </a:endParaRPr>
                    </a:p>
                    <a:p>
                      <a:pPr lvl="1" algn="r"/>
                      <a:endParaRPr lang="en-US" sz="1100" dirty="0">
                        <a:solidFill>
                          <a:schemeClr val="tx1"/>
                        </a:solidFill>
                      </a:endParaRPr>
                    </a:p>
                  </a:txBody>
                  <a:tcPr>
                    <a:lnL w="12700" cmpd="sng">
                      <a:noFill/>
                    </a:lnL>
                    <a:lnR w="12700" cmpd="sng">
                      <a:noFill/>
                    </a:lnR>
                    <a:lnT w="12700" cap="flat" cmpd="sng" algn="ctr">
                      <a:solidFill>
                        <a:srgbClr val="00B0F0"/>
                      </a:solidFill>
                      <a:prstDash val="solid"/>
                      <a:round/>
                      <a:headEnd type="none" w="med" len="med"/>
                      <a:tailEnd type="none" w="med" len="med"/>
                    </a:lnT>
                    <a:lnB w="12700" cmpd="sng">
                      <a:noFill/>
                    </a:lnB>
                    <a:noFill/>
                  </a:tcPr>
                </a:tc>
                <a:tc>
                  <a:txBody>
                    <a:bodyPr/>
                    <a:lstStyle/>
                    <a:p>
                      <a:pPr algn="r"/>
                      <a:endParaRPr lang="en-US" dirty="0">
                        <a:solidFill>
                          <a:schemeClr val="tx1"/>
                        </a:solidFill>
                      </a:endParaRPr>
                    </a:p>
                  </a:txBody>
                  <a:tcPr>
                    <a:lnL w="12700" cmpd="sng">
                      <a:noFill/>
                    </a:lnL>
                    <a:lnR w="12700" cmpd="sng">
                      <a:noFill/>
                    </a:lnR>
                    <a:lnT w="12700" cap="flat" cmpd="sng" algn="ctr">
                      <a:solidFill>
                        <a:srgbClr val="00B0F0"/>
                      </a:solidFill>
                      <a:prstDash val="solid"/>
                      <a:round/>
                      <a:headEnd type="none" w="med" len="med"/>
                      <a:tailEnd type="none" w="med" len="med"/>
                    </a:lnT>
                    <a:lnB w="12700" cmpd="sng">
                      <a:noFill/>
                    </a:lnB>
                    <a:noFill/>
                  </a:tcPr>
                </a:tc>
                <a:extLst>
                  <a:ext uri="{0D108BD9-81ED-4DB2-BD59-A6C34878D82A}">
                    <a16:rowId xmlns:a16="http://schemas.microsoft.com/office/drawing/2014/main" val="3271212888"/>
                  </a:ext>
                </a:extLst>
              </a:tr>
            </a:tbl>
          </a:graphicData>
        </a:graphic>
      </p:graphicFrame>
      <p:sp>
        <p:nvSpPr>
          <p:cNvPr id="5" name="Tekstvak 4">
            <a:extLst>
              <a:ext uri="{FF2B5EF4-FFF2-40B4-BE49-F238E27FC236}">
                <a16:creationId xmlns:a16="http://schemas.microsoft.com/office/drawing/2014/main" id="{2F2203FF-3D72-420A-9FEA-90F72B4EEDDF}"/>
              </a:ext>
            </a:extLst>
          </p:cNvPr>
          <p:cNvSpPr txBox="1"/>
          <p:nvPr/>
        </p:nvSpPr>
        <p:spPr>
          <a:xfrm>
            <a:off x="2270952" y="1021268"/>
            <a:ext cx="9106929" cy="400110"/>
          </a:xfrm>
          <a:prstGeom prst="rect">
            <a:avLst/>
          </a:prstGeom>
          <a:noFill/>
        </p:spPr>
        <p:txBody>
          <a:bodyPr wrap="square">
            <a:spAutoFit/>
          </a:bodyPr>
          <a:lstStyle/>
          <a:p>
            <a:pPr algn="r">
              <a:lnSpc>
                <a:spcPts val="2400"/>
              </a:lnSpc>
            </a:pPr>
            <a:r>
              <a:rPr lang="ar-SA" sz="2000" dirty="0"/>
              <a:t>المسارات نحو كوكب صحي من أجل ازدهار الجميع</a:t>
            </a:r>
            <a:endParaRPr lang="en-GB" sz="2000" i="1" dirty="0">
              <a:latin typeface="Roboto"/>
              <a:ea typeface="Roboto"/>
              <a:cs typeface="Calibri"/>
            </a:endParaRPr>
          </a:p>
        </p:txBody>
      </p:sp>
      <p:pic>
        <p:nvPicPr>
          <p:cNvPr id="6" name="Afbeelding 5">
            <a:extLst>
              <a:ext uri="{FF2B5EF4-FFF2-40B4-BE49-F238E27FC236}">
                <a16:creationId xmlns:a16="http://schemas.microsoft.com/office/drawing/2014/main" id="{8CAA8F46-E484-44E2-89DD-95162073D952}"/>
              </a:ext>
            </a:extLst>
          </p:cNvPr>
          <p:cNvPicPr>
            <a:picLocks noChangeAspect="1"/>
          </p:cNvPicPr>
          <p:nvPr/>
        </p:nvPicPr>
        <p:blipFill>
          <a:blip r:embed="rId3"/>
          <a:stretch>
            <a:fillRect/>
          </a:stretch>
        </p:blipFill>
        <p:spPr>
          <a:xfrm>
            <a:off x="10479743" y="5998980"/>
            <a:ext cx="1501587" cy="730732"/>
          </a:xfrm>
          <a:prstGeom prst="rect">
            <a:avLst/>
          </a:prstGeom>
        </p:spPr>
      </p:pic>
      <p:sp>
        <p:nvSpPr>
          <p:cNvPr id="7" name="Content Placeholder 2">
            <a:extLst>
              <a:ext uri="{FF2B5EF4-FFF2-40B4-BE49-F238E27FC236}">
                <a16:creationId xmlns:a16="http://schemas.microsoft.com/office/drawing/2014/main" id="{A2319891-1BF5-4478-96D5-01D63AAA2BA4}"/>
              </a:ext>
            </a:extLst>
          </p:cNvPr>
          <p:cNvSpPr>
            <a:spLocks noGrp="1"/>
          </p:cNvSpPr>
          <p:nvPr>
            <p:ph idx="1"/>
          </p:nvPr>
        </p:nvSpPr>
        <p:spPr>
          <a:xfrm>
            <a:off x="7956151" y="1921142"/>
            <a:ext cx="3421730" cy="3578073"/>
          </a:xfrm>
          <a:solidFill>
            <a:schemeClr val="tx2">
              <a:lumMod val="75000"/>
            </a:schemeClr>
          </a:solidFill>
        </p:spPr>
        <p:txBody>
          <a:bodyPr vert="horz" lIns="91440" tIns="45720" rIns="91440" bIns="45720" rtlCol="0" anchor="t" anchorCtr="0">
            <a:noAutofit/>
          </a:bodyPr>
          <a:lstStyle/>
          <a:p>
            <a:pPr marL="0" indent="0" algn="ctr">
              <a:buNone/>
            </a:pPr>
            <a:r>
              <a:rPr lang="ar-SA" sz="2400" dirty="0">
                <a:solidFill>
                  <a:schemeClr val="bg1"/>
                </a:solidFill>
                <a:latin typeface="Roboto" panose="02000000000000000000" pitchFamily="2" charset="0"/>
                <a:ea typeface="Roboto" panose="02000000000000000000" pitchFamily="2" charset="0"/>
              </a:rPr>
              <a:t>حوار القيادة ١</a:t>
            </a:r>
          </a:p>
          <a:p>
            <a:pPr marL="0" indent="0">
              <a:buNone/>
            </a:pPr>
            <a:endParaRPr lang="ar-SA" sz="2400" dirty="0">
              <a:solidFill>
                <a:schemeClr val="bg1"/>
              </a:solidFill>
              <a:effectLst/>
              <a:latin typeface="Roboto" panose="02000000000000000000" pitchFamily="2" charset="0"/>
              <a:ea typeface="Roboto" panose="02000000000000000000" pitchFamily="2" charset="0"/>
            </a:endParaRPr>
          </a:p>
          <a:p>
            <a:pPr marL="0" indent="0" algn="r">
              <a:buNone/>
            </a:pPr>
            <a:r>
              <a:rPr lang="ar-SA" sz="2400" dirty="0">
                <a:solidFill>
                  <a:schemeClr val="bg1"/>
                </a:solidFill>
              </a:rPr>
              <a:t>التأمل في الحاجة الملحة إلى اتخاذ إجراءات لتحقيق كوكب صحي وازدهار للجميع</a:t>
            </a:r>
            <a:endParaRPr lang="ar-SA" sz="2400" dirty="0">
              <a:solidFill>
                <a:schemeClr val="bg1"/>
              </a:solidFill>
              <a:effectLst/>
              <a:latin typeface="Roboto" panose="02000000000000000000" pitchFamily="2" charset="0"/>
              <a:ea typeface="Roboto" panose="02000000000000000000" pitchFamily="2" charset="0"/>
            </a:endParaRPr>
          </a:p>
        </p:txBody>
      </p:sp>
      <p:sp>
        <p:nvSpPr>
          <p:cNvPr id="8" name="Content Placeholder 2">
            <a:extLst>
              <a:ext uri="{FF2B5EF4-FFF2-40B4-BE49-F238E27FC236}">
                <a16:creationId xmlns:a16="http://schemas.microsoft.com/office/drawing/2014/main" id="{C3593E9D-EAF3-4CB7-B2C4-C6C29FCABA9C}"/>
              </a:ext>
            </a:extLst>
          </p:cNvPr>
          <p:cNvSpPr txBox="1">
            <a:spLocks/>
          </p:cNvSpPr>
          <p:nvPr/>
        </p:nvSpPr>
        <p:spPr>
          <a:xfrm>
            <a:off x="4162351" y="1954822"/>
            <a:ext cx="3421730" cy="3578072"/>
          </a:xfrm>
          <a:prstGeom prst="rect">
            <a:avLst/>
          </a:prstGeom>
          <a:solidFill>
            <a:schemeClr val="tx2">
              <a:lumMod val="75000"/>
            </a:schemeClr>
          </a:solidFill>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SA" sz="2400" dirty="0">
                <a:solidFill>
                  <a:schemeClr val="bg1"/>
                </a:solidFill>
                <a:latin typeface="Roboto" panose="02000000000000000000" pitchFamily="2" charset="0"/>
                <a:ea typeface="Roboto" panose="02000000000000000000" pitchFamily="2" charset="0"/>
              </a:rPr>
              <a:t>حوار القيادة ٢   </a:t>
            </a:r>
          </a:p>
          <a:p>
            <a:pPr marL="0" indent="0" algn="r">
              <a:buNone/>
            </a:pPr>
            <a:br>
              <a:rPr lang="en-US" sz="2400" dirty="0">
                <a:solidFill>
                  <a:schemeClr val="bg1"/>
                </a:solidFill>
                <a:latin typeface="Roboto" panose="02000000000000000000" pitchFamily="2" charset="0"/>
                <a:ea typeface="Roboto" panose="02000000000000000000" pitchFamily="2" charset="0"/>
              </a:rPr>
            </a:br>
            <a:r>
              <a:rPr lang="ar-SA" sz="2400" dirty="0">
                <a:solidFill>
                  <a:schemeClr val="bg1"/>
                </a:solidFill>
              </a:rPr>
              <a:t>تحقيق انتعاش مستدام وشامل من COVID-19 وباء</a:t>
            </a:r>
            <a:endParaRPr lang="en-US" sz="2400" dirty="0">
              <a:solidFill>
                <a:schemeClr val="bg1"/>
              </a:solidFill>
              <a:latin typeface="Roboto" panose="02000000000000000000" pitchFamily="2" charset="0"/>
              <a:ea typeface="Roboto" panose="02000000000000000000" pitchFamily="2" charset="0"/>
            </a:endParaRPr>
          </a:p>
        </p:txBody>
      </p:sp>
      <p:sp>
        <p:nvSpPr>
          <p:cNvPr id="9" name="Content Placeholder 2">
            <a:extLst>
              <a:ext uri="{FF2B5EF4-FFF2-40B4-BE49-F238E27FC236}">
                <a16:creationId xmlns:a16="http://schemas.microsoft.com/office/drawing/2014/main" id="{1669BCDB-A4F4-48E2-8A57-36894194E3E8}"/>
              </a:ext>
            </a:extLst>
          </p:cNvPr>
          <p:cNvSpPr txBox="1">
            <a:spLocks/>
          </p:cNvSpPr>
          <p:nvPr/>
        </p:nvSpPr>
        <p:spPr>
          <a:xfrm>
            <a:off x="292950" y="1921142"/>
            <a:ext cx="3395709" cy="3578073"/>
          </a:xfrm>
          <a:prstGeom prst="rect">
            <a:avLst/>
          </a:prstGeom>
          <a:solidFill>
            <a:schemeClr val="tx2">
              <a:lumMod val="75000"/>
            </a:schemeClr>
          </a:solidFill>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SA" sz="2400" dirty="0">
                <a:solidFill>
                  <a:schemeClr val="bg1"/>
                </a:solidFill>
                <a:latin typeface="Roboto" panose="02000000000000000000" pitchFamily="2" charset="0"/>
                <a:ea typeface="Roboto" panose="02000000000000000000" pitchFamily="2" charset="0"/>
              </a:rPr>
              <a:t>حوار القيادة ٣</a:t>
            </a:r>
            <a:br>
              <a:rPr lang="en-US" sz="2400" dirty="0">
                <a:solidFill>
                  <a:schemeClr val="bg1"/>
                </a:solidFill>
                <a:latin typeface="Roboto" panose="02000000000000000000" pitchFamily="2" charset="0"/>
                <a:ea typeface="Roboto" panose="02000000000000000000" pitchFamily="2" charset="0"/>
              </a:rPr>
            </a:br>
            <a:endParaRPr lang="en-US" sz="2400" dirty="0">
              <a:solidFill>
                <a:schemeClr val="bg1"/>
              </a:solidFill>
              <a:latin typeface="Roboto" panose="02000000000000000000" pitchFamily="2" charset="0"/>
              <a:ea typeface="Roboto" panose="02000000000000000000" pitchFamily="2" charset="0"/>
            </a:endParaRPr>
          </a:p>
          <a:p>
            <a:pPr marL="0" indent="0" algn="r">
              <a:buNone/>
            </a:pPr>
            <a:r>
              <a:rPr lang="ar-SA" sz="2400" dirty="0">
                <a:solidFill>
                  <a:schemeClr val="bg1"/>
                </a:solidFill>
              </a:rPr>
              <a:t>التعجيل بتنفيذ البعد البيئي للتنمية المستدامة في سياق العقد الدولي  للعمل</a:t>
            </a:r>
            <a:endParaRPr lang="en-US" sz="2400" dirty="0">
              <a:solidFill>
                <a:schemeClr val="bg1"/>
              </a:solidFill>
              <a:latin typeface="Roboto" panose="02000000000000000000" pitchFamily="2" charset="0"/>
              <a:ea typeface="Roboto" panose="02000000000000000000" pitchFamily="2" charset="0"/>
            </a:endParaRPr>
          </a:p>
        </p:txBody>
      </p:sp>
      <p:pic>
        <p:nvPicPr>
          <p:cNvPr id="11" name="Picture 10">
            <a:extLst>
              <a:ext uri="{FF2B5EF4-FFF2-40B4-BE49-F238E27FC236}">
                <a16:creationId xmlns:a16="http://schemas.microsoft.com/office/drawing/2014/main" id="{ADCC511D-0C5D-44A0-AE14-3BFC4977B646}"/>
              </a:ext>
            </a:extLst>
          </p:cNvPr>
          <p:cNvPicPr>
            <a:picLocks noChangeAspect="1"/>
          </p:cNvPicPr>
          <p:nvPr/>
        </p:nvPicPr>
        <p:blipFill>
          <a:blip r:embed="rId4"/>
          <a:stretch>
            <a:fillRect/>
          </a:stretch>
        </p:blipFill>
        <p:spPr>
          <a:xfrm>
            <a:off x="8781393" y="6092641"/>
            <a:ext cx="1797269" cy="591938"/>
          </a:xfrm>
          <a:prstGeom prst="rect">
            <a:avLst/>
          </a:prstGeom>
        </p:spPr>
      </p:pic>
    </p:spTree>
    <p:extLst>
      <p:ext uri="{BB962C8B-B14F-4D97-AF65-F5344CB8AC3E}">
        <p14:creationId xmlns:p14="http://schemas.microsoft.com/office/powerpoint/2010/main" val="2990734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7261DF9-F136-194C-888A-295E95C14021}"/>
              </a:ext>
            </a:extLst>
          </p:cNvPr>
          <p:cNvGraphicFramePr>
            <a:graphicFrameLocks noGrp="1"/>
          </p:cNvGraphicFramePr>
          <p:nvPr>
            <p:extLst>
              <p:ext uri="{D42A27DB-BD31-4B8C-83A1-F6EECF244321}">
                <p14:modId xmlns:p14="http://schemas.microsoft.com/office/powerpoint/2010/main" val="1008819453"/>
              </p:ext>
            </p:extLst>
          </p:nvPr>
        </p:nvGraphicFramePr>
        <p:xfrm>
          <a:off x="-119017" y="119921"/>
          <a:ext cx="12100347" cy="7116132"/>
        </p:xfrm>
        <a:graphic>
          <a:graphicData uri="http://schemas.openxmlformats.org/drawingml/2006/table">
            <a:tbl>
              <a:tblPr>
                <a:effectLst/>
                <a:tableStyleId>{5C22544A-7EE6-4342-B048-85BDC9FD1C3A}</a:tableStyleId>
              </a:tblPr>
              <a:tblGrid>
                <a:gridCol w="8172614">
                  <a:extLst>
                    <a:ext uri="{9D8B030D-6E8A-4147-A177-3AD203B41FA5}">
                      <a16:colId xmlns:a16="http://schemas.microsoft.com/office/drawing/2014/main" val="1031637976"/>
                    </a:ext>
                  </a:extLst>
                </a:gridCol>
                <a:gridCol w="3927733">
                  <a:extLst>
                    <a:ext uri="{9D8B030D-6E8A-4147-A177-3AD203B41FA5}">
                      <a16:colId xmlns:a16="http://schemas.microsoft.com/office/drawing/2014/main" val="655879346"/>
                    </a:ext>
                  </a:extLst>
                </a:gridCol>
              </a:tblGrid>
              <a:tr h="701489">
                <a:tc gridSpan="2">
                  <a:txBody>
                    <a:bodyPr/>
                    <a:lstStyle/>
                    <a:p>
                      <a:pPr lvl="1" algn="r"/>
                      <a:r>
                        <a:rPr lang="ar-SA" sz="3200" b="1" i="0" u="none" strike="noStrike" kern="1200" dirty="0">
                          <a:solidFill>
                            <a:srgbClr val="00B0F0"/>
                          </a:solidFill>
                          <a:effectLst/>
                          <a:latin typeface="+mn-lt"/>
                          <a:ea typeface="+mn-ea"/>
                          <a:cs typeface="+mn-cs"/>
                        </a:rPr>
                        <a:t>ستكهولم </a:t>
                      </a:r>
                      <a:r>
                        <a:rPr lang="ar-LB" sz="3200" b="1" i="0" u="none" strike="noStrike" kern="1200" dirty="0">
                          <a:solidFill>
                            <a:srgbClr val="00B0F0"/>
                          </a:solidFill>
                          <a:effectLst/>
                          <a:latin typeface="+mn-lt"/>
                          <a:ea typeface="+mn-ea"/>
                          <a:cs typeface="+mn-cs"/>
                        </a:rPr>
                        <a:t> بعد 50 عاما</a:t>
                      </a:r>
                      <a:r>
                        <a:rPr lang="ar-SA" sz="3200" b="1" i="0" u="none" strike="noStrike" kern="1200" dirty="0">
                          <a:solidFill>
                            <a:srgbClr val="00B0F0"/>
                          </a:solidFill>
                          <a:effectLst/>
                          <a:latin typeface="+mn-lt"/>
                          <a:ea typeface="+mn-ea"/>
                          <a:cs typeface="+mn-cs"/>
                        </a:rPr>
                        <a:t>: "فرصتنا التنفيذية" للأعوام ال٥٠ القادمة</a:t>
                      </a:r>
                      <a:endParaRPr lang="en-US" sz="3200" b="1" dirty="0">
                        <a:solidFill>
                          <a:srgbClr val="00B0F0"/>
                        </a:solidFill>
                      </a:endParaRPr>
                    </a:p>
                  </a:txBody>
                  <a:tcPr>
                    <a:lnL w="12700" cmpd="sng">
                      <a:noFill/>
                    </a:lnL>
                    <a:lnR w="12700" cmpd="sng">
                      <a:noFill/>
                    </a:lnR>
                    <a:lnT w="12700" cmpd="sng">
                      <a:noFill/>
                    </a:lnT>
                    <a:lnB w="12700" cap="flat" cmpd="sng" algn="ctr">
                      <a:noFill/>
                      <a:prstDash val="solid"/>
                      <a:round/>
                      <a:headEnd type="none" w="med" len="med"/>
                      <a:tailEnd type="none" w="med" len="med"/>
                    </a:lnB>
                    <a:noFill/>
                  </a:tcPr>
                </a:tc>
                <a:tc hMerge="1">
                  <a:txBody>
                    <a:bodyPr/>
                    <a:lstStyle/>
                    <a:p>
                      <a:endParaRPr lang="en-US">
                        <a:solidFill>
                          <a:schemeClr val="bg1"/>
                        </a:solidFill>
                      </a:endParaRPr>
                    </a:p>
                  </a:txBody>
                  <a:tcPr>
                    <a:lnL w="12700" cmpd="sng">
                      <a:noFill/>
                    </a:lnL>
                    <a:lnR w="12700" cmpd="sng">
                      <a:noFill/>
                    </a:lnR>
                    <a:lnT w="12700" cmpd="sng">
                      <a:noFill/>
                    </a:lnT>
                    <a:lnB w="38100" cmpd="sng">
                      <a:noFill/>
                    </a:lnB>
                    <a:noFill/>
                  </a:tcPr>
                </a:tc>
                <a:extLst>
                  <a:ext uri="{0D108BD9-81ED-4DB2-BD59-A6C34878D82A}">
                    <a16:rowId xmlns:a16="http://schemas.microsoft.com/office/drawing/2014/main" val="1412377598"/>
                  </a:ext>
                </a:extLst>
              </a:tr>
              <a:tr h="666427">
                <a:tc gridSpan="2">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ar-SA" sz="2000" dirty="0"/>
                        <a:t>المسارات نحو كوكب صحي من أجل ازدهار الجميع</a:t>
                      </a:r>
                    </a:p>
                    <a:p>
                      <a:pPr marL="457200" marR="0" lvl="1" indent="0" algn="r" defTabSz="914400" rtl="0" eaLnBrk="1" fontAlgn="auto" latinLnBrk="0" hangingPunct="1">
                        <a:lnSpc>
                          <a:spcPct val="100000"/>
                        </a:lnSpc>
                        <a:spcBef>
                          <a:spcPts val="0"/>
                        </a:spcBef>
                        <a:spcAft>
                          <a:spcPts val="0"/>
                        </a:spcAft>
                        <a:buClrTx/>
                        <a:buSzTx/>
                        <a:buFontTx/>
                        <a:buNone/>
                        <a:tabLst/>
                        <a:defRPr/>
                      </a:pPr>
                      <a:endParaRPr lang="en-GB" sz="1800" i="1" dirty="0">
                        <a:latin typeface="Roboto"/>
                        <a:ea typeface="Roboto"/>
                        <a:cs typeface="Calibri"/>
                      </a:endParaRPr>
                    </a:p>
                    <a:p>
                      <a:pPr lvl="1" algn="r"/>
                      <a:endParaRPr lang="en-US" sz="1800" b="0" dirty="0">
                        <a:solidFill>
                          <a:schemeClr val="tx1"/>
                        </a:solidFill>
                        <a:latin typeface="Roboto" panose="02000000000000000000" pitchFamily="2" charset="0"/>
                        <a:ea typeface="Roboto" panose="02000000000000000000" pitchFamily="2"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10609846"/>
                  </a:ext>
                </a:extLst>
              </a:tr>
              <a:tr h="4570079">
                <a:tc gridSpan="2">
                  <a:txBody>
                    <a:bodyPr/>
                    <a:lstStyle/>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tab pos="898525" algn="l"/>
                        </a:tabLst>
                        <a:defRPr/>
                      </a:pPr>
                      <a:endParaRPr lang="en-US" sz="2400" dirty="0">
                        <a:solidFill>
                          <a:schemeClr val="tx1"/>
                        </a:solidFill>
                        <a:latin typeface="Roboto" panose="02000000000000000000" pitchFamily="2" charset="0"/>
                        <a:ea typeface="Roboto" panose="02000000000000000000" pitchFamily="2" charset="0"/>
                      </a:endParaRPr>
                    </a:p>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tab pos="898525" algn="l"/>
                        </a:tabLst>
                        <a:defRPr/>
                      </a:pPr>
                      <a:endParaRPr lang="en-US" sz="2400" dirty="0">
                        <a:solidFill>
                          <a:schemeClr val="tx1"/>
                        </a:solidFill>
                        <a:latin typeface="Roboto" panose="02000000000000000000" pitchFamily="2" charset="0"/>
                        <a:ea typeface="Roboto" panose="02000000000000000000" pitchFamily="2" charset="0"/>
                      </a:endParaRPr>
                    </a:p>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tab pos="898525" algn="l"/>
                        </a:tabLst>
                        <a:defRPr/>
                      </a:pPr>
                      <a:endParaRPr lang="en-US" sz="2400" dirty="0">
                        <a:solidFill>
                          <a:schemeClr val="tx1"/>
                        </a:solidFill>
                        <a:latin typeface="Roboto" panose="02000000000000000000" pitchFamily="2" charset="0"/>
                        <a:ea typeface="Roboto" panose="02000000000000000000" pitchFamily="2" charset="0"/>
                      </a:endParaRPr>
                    </a:p>
                  </a:txBody>
                  <a:tcPr marR="1800000" anchor="ctr">
                    <a:lnL w="12700" cmpd="sng">
                      <a:noFill/>
                    </a:lnL>
                    <a:lnR w="12700" cmpd="sng">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558981"/>
                  </a:ext>
                </a:extLst>
              </a:tr>
              <a:tr h="899684">
                <a:tc>
                  <a:txBody>
                    <a:bodyPr/>
                    <a:lstStyle/>
                    <a:p>
                      <a:pPr lvl="1" algn="r"/>
                      <a:endParaRPr lang="en-US" sz="1800" dirty="0">
                        <a:solidFill>
                          <a:schemeClr val="tx1"/>
                        </a:solidFill>
                        <a:latin typeface="Roboto" panose="02000000000000000000" pitchFamily="2" charset="0"/>
                        <a:ea typeface="Roboto" panose="02000000000000000000" pitchFamily="2" charset="0"/>
                      </a:endParaRPr>
                    </a:p>
                    <a:p>
                      <a:pPr lvl="1" algn="r"/>
                      <a:endParaRPr lang="en-US" sz="1100" dirty="0">
                        <a:solidFill>
                          <a:schemeClr val="tx1"/>
                        </a:solidFill>
                      </a:endParaRPr>
                    </a:p>
                  </a:txBody>
                  <a:tcPr>
                    <a:lnL w="12700" cmpd="sng">
                      <a:noFill/>
                    </a:lnL>
                    <a:lnR w="12700" cmpd="sng">
                      <a:noFill/>
                    </a:lnR>
                    <a:lnT w="12700" cap="flat" cmpd="sng" algn="ctr">
                      <a:solidFill>
                        <a:srgbClr val="00B0F0"/>
                      </a:solidFill>
                      <a:prstDash val="solid"/>
                      <a:round/>
                      <a:headEnd type="none" w="med" len="med"/>
                      <a:tailEnd type="none" w="med" len="med"/>
                    </a:lnT>
                    <a:lnB w="12700" cmpd="sng">
                      <a:noFill/>
                    </a:lnB>
                    <a:noFill/>
                  </a:tcPr>
                </a:tc>
                <a:tc>
                  <a:txBody>
                    <a:bodyPr/>
                    <a:lstStyle/>
                    <a:p>
                      <a:pPr algn="r"/>
                      <a:endParaRPr lang="en-US" dirty="0">
                        <a:solidFill>
                          <a:schemeClr val="tx1"/>
                        </a:solidFill>
                      </a:endParaRPr>
                    </a:p>
                  </a:txBody>
                  <a:tcPr>
                    <a:lnL w="12700" cmpd="sng">
                      <a:noFill/>
                    </a:lnL>
                    <a:lnR w="12700" cmpd="sng">
                      <a:noFill/>
                    </a:lnR>
                    <a:lnT w="12700" cap="flat" cmpd="sng" algn="ctr">
                      <a:solidFill>
                        <a:srgbClr val="00B0F0"/>
                      </a:solidFill>
                      <a:prstDash val="solid"/>
                      <a:round/>
                      <a:headEnd type="none" w="med" len="med"/>
                      <a:tailEnd type="none" w="med" len="med"/>
                    </a:lnT>
                    <a:lnB w="12700" cmpd="sng">
                      <a:noFill/>
                    </a:lnB>
                    <a:noFill/>
                  </a:tcPr>
                </a:tc>
                <a:extLst>
                  <a:ext uri="{0D108BD9-81ED-4DB2-BD59-A6C34878D82A}">
                    <a16:rowId xmlns:a16="http://schemas.microsoft.com/office/drawing/2014/main" val="3271212888"/>
                  </a:ext>
                </a:extLst>
              </a:tr>
            </a:tbl>
          </a:graphicData>
        </a:graphic>
      </p:graphicFrame>
      <p:sp>
        <p:nvSpPr>
          <p:cNvPr id="10" name="Tekstvak 9">
            <a:extLst>
              <a:ext uri="{FF2B5EF4-FFF2-40B4-BE49-F238E27FC236}">
                <a16:creationId xmlns:a16="http://schemas.microsoft.com/office/drawing/2014/main" id="{8B22A8F5-B321-45B1-943B-87382FA8D67B}"/>
              </a:ext>
            </a:extLst>
          </p:cNvPr>
          <p:cNvSpPr txBox="1"/>
          <p:nvPr/>
        </p:nvSpPr>
        <p:spPr>
          <a:xfrm>
            <a:off x="235683" y="1762863"/>
            <a:ext cx="11720634" cy="5097999"/>
          </a:xfrm>
          <a:prstGeom prst="rect">
            <a:avLst/>
          </a:prstGeom>
          <a:noFill/>
        </p:spPr>
        <p:txBody>
          <a:bodyPr wrap="square" lIns="91440" tIns="45720" rIns="91440" bIns="45720" anchor="t">
            <a:spAutoFit/>
          </a:bodyPr>
          <a:lstStyle/>
          <a:p>
            <a:pPr algn="r">
              <a:lnSpc>
                <a:spcPts val="2400"/>
              </a:lnSpc>
              <a:spcAft>
                <a:spcPts val="1800"/>
              </a:spcAft>
            </a:pPr>
            <a:r>
              <a:rPr lang="ar-SA" sz="3200" b="1" dirty="0">
                <a:solidFill>
                  <a:srgbClr val="00B050"/>
                </a:solidFill>
              </a:rPr>
              <a:t>-</a:t>
            </a:r>
            <a:r>
              <a:rPr lang="ar-SA" sz="2400" dirty="0"/>
              <a:t> </a:t>
            </a:r>
            <a:r>
              <a:rPr lang="ar-SA" sz="3200" b="1" dirty="0">
                <a:solidFill>
                  <a:srgbClr val="00B050"/>
                </a:solidFill>
              </a:rPr>
              <a:t>التجدد: </a:t>
            </a:r>
            <a:r>
              <a:rPr lang="ar-SA" sz="2400" dirty="0"/>
              <a:t>الطبيعة والنظم البيئية ، والمرونة الاجتماعية والمجتمعية ، ومؤسسات التضامن  </a:t>
            </a:r>
            <a:endParaRPr lang="en-US" sz="2400" dirty="0"/>
          </a:p>
          <a:p>
            <a:pPr algn="r">
              <a:lnSpc>
                <a:spcPts val="2400"/>
              </a:lnSpc>
              <a:spcAft>
                <a:spcPts val="1800"/>
              </a:spcAft>
            </a:pPr>
            <a:r>
              <a:rPr lang="ar-SA" sz="3200" b="1" dirty="0">
                <a:solidFill>
                  <a:srgbClr val="00B050"/>
                </a:solidFill>
              </a:rPr>
              <a:t>- التعافي: </a:t>
            </a:r>
            <a:r>
              <a:rPr lang="ar-SA" sz="2400" dirty="0"/>
              <a:t>من وباء الكورونا العجز الاجتماعي والبيئي والتنفيذي ، ومن فقدان الوظائف والدخل ، من خلال تعزيز القدرة والتمويل ؛ ومن خلال فرص بناء المهارات للشباب والسكان المستضعفين ؛</a:t>
            </a:r>
            <a:r>
              <a:rPr lang="ar-SA" sz="2400" b="1" dirty="0">
                <a:effectLst/>
                <a:latin typeface="Roboto"/>
                <a:ea typeface="Roboto"/>
                <a:cs typeface="Calibri"/>
              </a:rPr>
              <a:t> </a:t>
            </a:r>
            <a:endParaRPr lang="en-US" sz="2400" b="1" dirty="0">
              <a:effectLst/>
              <a:latin typeface="Roboto"/>
              <a:ea typeface="Roboto"/>
              <a:cs typeface="Calibri"/>
            </a:endParaRPr>
          </a:p>
          <a:p>
            <a:pPr algn="r">
              <a:lnSpc>
                <a:spcPts val="2400"/>
              </a:lnSpc>
              <a:spcAft>
                <a:spcPts val="1800"/>
              </a:spcAft>
            </a:pPr>
            <a:r>
              <a:rPr lang="ar-SA" sz="3200" b="1" dirty="0">
                <a:solidFill>
                  <a:srgbClr val="00B050"/>
                </a:solidFill>
              </a:rPr>
              <a:t>إعادة التوازن: </a:t>
            </a:r>
            <a:r>
              <a:rPr lang="ar-SA" sz="2400" dirty="0"/>
              <a:t>العلاقات مع الطبيعة ، واستخدام الموارد والوصول إليها ، والتفاوت في آثار الأقدام والوصول إلى الدخل ، وإعادة إعانات الدعم ، ومواءمة التمويل والبيئة ؛</a:t>
            </a:r>
            <a:endParaRPr lang="en-US" sz="2400" dirty="0"/>
          </a:p>
          <a:p>
            <a:pPr algn="r">
              <a:lnSpc>
                <a:spcPts val="2400"/>
              </a:lnSpc>
              <a:spcAft>
                <a:spcPts val="1800"/>
              </a:spcAft>
            </a:pPr>
            <a:r>
              <a:rPr lang="ar-SA" sz="3200" b="1" dirty="0">
                <a:solidFill>
                  <a:srgbClr val="00B050"/>
                </a:solidFill>
              </a:rPr>
              <a:t>تجديد</a:t>
            </a:r>
            <a:r>
              <a:rPr lang="ar-SA" sz="2400" dirty="0"/>
              <a:t>: تعددية أقوى ؛ التركيز على المواءمة بين الأجندات الخاصة والعامة بما في ذلك المالية والاقتصادية والمعيارية وغيرها ؛ التفكير في المنافع العامة العالمية</a:t>
            </a:r>
          </a:p>
          <a:p>
            <a:pPr algn="r">
              <a:lnSpc>
                <a:spcPts val="2400"/>
              </a:lnSpc>
              <a:spcAft>
                <a:spcPts val="1800"/>
              </a:spcAft>
            </a:pPr>
            <a:r>
              <a:rPr lang="ar-SA" sz="3200" b="1" dirty="0">
                <a:solidFill>
                  <a:srgbClr val="00B050"/>
                </a:solidFill>
              </a:rPr>
              <a:t>إعادة تصوير: </a:t>
            </a:r>
            <a:r>
              <a:rPr lang="ar-SA" sz="2400" dirty="0"/>
              <a:t>مستقبل مشترك من خلال الاستماع والاستجابة لأصوات الأجيال الحالية والمقبلة.</a:t>
            </a:r>
            <a:endParaRPr lang="en-US" sz="2400" dirty="0"/>
          </a:p>
          <a:p>
            <a:pPr>
              <a:lnSpc>
                <a:spcPts val="2400"/>
              </a:lnSpc>
              <a:spcAft>
                <a:spcPts val="1800"/>
              </a:spcAft>
            </a:pPr>
            <a:r>
              <a:rPr lang="en-US" sz="1600" dirty="0"/>
              <a:t>5 Rs are suggested to help frame the Leadership Dialogues and consultations.</a:t>
            </a:r>
          </a:p>
          <a:p>
            <a:pPr>
              <a:lnSpc>
                <a:spcPts val="2400"/>
              </a:lnSpc>
              <a:spcAft>
                <a:spcPts val="1800"/>
              </a:spcAft>
            </a:pPr>
            <a:r>
              <a:rPr lang="en-US" sz="1600" dirty="0"/>
              <a:t> These are: Regeneration, Recovery, Rebalance, Renewal and Reimagine. </a:t>
            </a:r>
          </a:p>
          <a:p>
            <a:pPr marL="342900" indent="-342900" algn="r">
              <a:lnSpc>
                <a:spcPts val="2400"/>
              </a:lnSpc>
              <a:spcAft>
                <a:spcPts val="1800"/>
              </a:spcAft>
              <a:buFontTx/>
              <a:buChar char="-"/>
            </a:pPr>
            <a:endParaRPr lang="en-US" sz="2400" dirty="0"/>
          </a:p>
        </p:txBody>
      </p:sp>
      <p:pic>
        <p:nvPicPr>
          <p:cNvPr id="6" name="Afbeelding 5">
            <a:extLst>
              <a:ext uri="{FF2B5EF4-FFF2-40B4-BE49-F238E27FC236}">
                <a16:creationId xmlns:a16="http://schemas.microsoft.com/office/drawing/2014/main" id="{8CAA8F46-E484-44E2-89DD-95162073D952}"/>
              </a:ext>
            </a:extLst>
          </p:cNvPr>
          <p:cNvPicPr>
            <a:picLocks noChangeAspect="1"/>
          </p:cNvPicPr>
          <p:nvPr/>
        </p:nvPicPr>
        <p:blipFill>
          <a:blip r:embed="rId3"/>
          <a:stretch>
            <a:fillRect/>
          </a:stretch>
        </p:blipFill>
        <p:spPr>
          <a:xfrm>
            <a:off x="10479743" y="5998980"/>
            <a:ext cx="1501587" cy="730732"/>
          </a:xfrm>
          <a:prstGeom prst="rect">
            <a:avLst/>
          </a:prstGeom>
        </p:spPr>
      </p:pic>
      <p:pic>
        <p:nvPicPr>
          <p:cNvPr id="11" name="Picture 10">
            <a:extLst>
              <a:ext uri="{FF2B5EF4-FFF2-40B4-BE49-F238E27FC236}">
                <a16:creationId xmlns:a16="http://schemas.microsoft.com/office/drawing/2014/main" id="{ADCC511D-0C5D-44A0-AE14-3BFC4977B646}"/>
              </a:ext>
            </a:extLst>
          </p:cNvPr>
          <p:cNvPicPr>
            <a:picLocks noChangeAspect="1"/>
          </p:cNvPicPr>
          <p:nvPr/>
        </p:nvPicPr>
        <p:blipFill>
          <a:blip r:embed="rId4"/>
          <a:stretch>
            <a:fillRect/>
          </a:stretch>
        </p:blipFill>
        <p:spPr>
          <a:xfrm>
            <a:off x="8781393" y="6092641"/>
            <a:ext cx="1797269" cy="591938"/>
          </a:xfrm>
          <a:prstGeom prst="rect">
            <a:avLst/>
          </a:prstGeom>
        </p:spPr>
      </p:pic>
    </p:spTree>
    <p:extLst>
      <p:ext uri="{BB962C8B-B14F-4D97-AF65-F5344CB8AC3E}">
        <p14:creationId xmlns:p14="http://schemas.microsoft.com/office/powerpoint/2010/main" val="229902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7261DF9-F136-194C-888A-295E95C14021}"/>
              </a:ext>
            </a:extLst>
          </p:cNvPr>
          <p:cNvGraphicFramePr>
            <a:graphicFrameLocks noGrp="1"/>
          </p:cNvGraphicFramePr>
          <p:nvPr>
            <p:extLst>
              <p:ext uri="{D42A27DB-BD31-4B8C-83A1-F6EECF244321}">
                <p14:modId xmlns:p14="http://schemas.microsoft.com/office/powerpoint/2010/main" val="1085309365"/>
              </p:ext>
            </p:extLst>
          </p:nvPr>
        </p:nvGraphicFramePr>
        <p:xfrm>
          <a:off x="-107500" y="-184216"/>
          <a:ext cx="9271000" cy="7042216"/>
        </p:xfrm>
        <a:graphic>
          <a:graphicData uri="http://schemas.openxmlformats.org/drawingml/2006/table">
            <a:tbl>
              <a:tblPr>
                <a:effectLst/>
                <a:tableStyleId>{5C22544A-7EE6-4342-B048-85BDC9FD1C3A}</a:tableStyleId>
              </a:tblPr>
              <a:tblGrid>
                <a:gridCol w="6180667">
                  <a:extLst>
                    <a:ext uri="{9D8B030D-6E8A-4147-A177-3AD203B41FA5}">
                      <a16:colId xmlns:a16="http://schemas.microsoft.com/office/drawing/2014/main" val="1031637976"/>
                    </a:ext>
                  </a:extLst>
                </a:gridCol>
                <a:gridCol w="3090333">
                  <a:extLst>
                    <a:ext uri="{9D8B030D-6E8A-4147-A177-3AD203B41FA5}">
                      <a16:colId xmlns:a16="http://schemas.microsoft.com/office/drawing/2014/main" val="655879346"/>
                    </a:ext>
                  </a:extLst>
                </a:gridCol>
              </a:tblGrid>
              <a:tr h="525810">
                <a:tc gridSpan="2">
                  <a:txBody>
                    <a:bodyPr/>
                    <a:lstStyle/>
                    <a:p>
                      <a:pPr lvl="1" algn="r"/>
                      <a:endParaRPr lang="en-US" sz="2800" b="0" dirty="0">
                        <a:solidFill>
                          <a:srgbClr val="00B0F0"/>
                        </a:solidFill>
                      </a:endParaRPr>
                    </a:p>
                  </a:txBody>
                  <a:tcPr>
                    <a:lnL w="12700" cmpd="sng">
                      <a:noFill/>
                    </a:lnL>
                    <a:lnR w="12700" cmpd="sng">
                      <a:noFill/>
                    </a:lnR>
                    <a:lnT w="12700" cmpd="sng">
                      <a:noFill/>
                    </a:lnT>
                    <a:lnB w="12700" cap="flat" cmpd="sng" algn="ctr">
                      <a:noFill/>
                      <a:prstDash val="solid"/>
                      <a:round/>
                      <a:headEnd type="none" w="med" len="med"/>
                      <a:tailEnd type="none" w="med" len="med"/>
                    </a:lnB>
                    <a:noFill/>
                  </a:tcPr>
                </a:tc>
                <a:tc hMerge="1">
                  <a:txBody>
                    <a:bodyPr/>
                    <a:lstStyle/>
                    <a:p>
                      <a:endParaRPr lang="en-US" dirty="0">
                        <a:solidFill>
                          <a:schemeClr val="bg1"/>
                        </a:solidFill>
                      </a:endParaRPr>
                    </a:p>
                  </a:txBody>
                  <a:tcPr>
                    <a:lnL w="12700" cmpd="sng">
                      <a:noFill/>
                    </a:lnL>
                    <a:lnR w="12700" cmpd="sng">
                      <a:noFill/>
                    </a:lnR>
                    <a:lnT w="12700" cmpd="sng">
                      <a:noFill/>
                    </a:lnT>
                    <a:lnB w="38100" cmpd="sng">
                      <a:noFill/>
                    </a:lnB>
                    <a:noFill/>
                  </a:tcPr>
                </a:tc>
                <a:extLst>
                  <a:ext uri="{0D108BD9-81ED-4DB2-BD59-A6C34878D82A}">
                    <a16:rowId xmlns:a16="http://schemas.microsoft.com/office/drawing/2014/main" val="1412377598"/>
                  </a:ext>
                </a:extLst>
              </a:tr>
              <a:tr h="619444">
                <a:tc gridSpan="2">
                  <a:txBody>
                    <a:bodyPr/>
                    <a:lstStyle/>
                    <a:p>
                      <a:pPr lvl="1" algn="r"/>
                      <a:r>
                        <a:rPr lang="ar-SA" sz="3200" b="1" i="0" u="none" strike="noStrike" kern="1200" dirty="0">
                          <a:solidFill>
                            <a:srgbClr val="00B0F0"/>
                          </a:solidFill>
                          <a:effectLst/>
                          <a:latin typeface="+mn-lt"/>
                          <a:ea typeface="+mn-ea"/>
                          <a:cs typeface="+mn-cs"/>
                        </a:rPr>
                        <a:t>النتائج العملية ا</a:t>
                      </a:r>
                      <a:r>
                        <a:rPr lang="ar-LB" sz="3200" b="1" i="0" u="none" strike="noStrike" kern="1200" dirty="0">
                          <a:solidFill>
                            <a:srgbClr val="00B0F0"/>
                          </a:solidFill>
                          <a:effectLst/>
                          <a:latin typeface="+mn-lt"/>
                          <a:ea typeface="+mn-ea"/>
                          <a:cs typeface="+mn-cs"/>
                        </a:rPr>
                        <a:t>لمتوقعة من </a:t>
                      </a:r>
                      <a:r>
                        <a:rPr lang="ar-SA" sz="3200" b="1" i="0" u="none" strike="noStrike" kern="1200" dirty="0">
                          <a:solidFill>
                            <a:srgbClr val="00B0F0"/>
                          </a:solidFill>
                          <a:effectLst/>
                          <a:latin typeface="+mn-lt"/>
                          <a:ea typeface="+mn-ea"/>
                          <a:cs typeface="+mn-cs"/>
                        </a:rPr>
                        <a:t>مؤتمر استكهولم + 50</a:t>
                      </a:r>
                      <a:endParaRPr lang="en-US" sz="3200" b="1" dirty="0">
                        <a:solidFill>
                          <a:srgbClr val="00B0F0"/>
                        </a:solidFill>
                        <a:latin typeface="Roboto" panose="02000000000000000000" pitchFamily="2" charset="0"/>
                        <a:ea typeface="Roboto" panose="02000000000000000000" pitchFamily="2"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10609846"/>
                  </a:ext>
                </a:extLst>
              </a:tr>
              <a:tr h="5093774">
                <a:tc gridSpan="2">
                  <a:txBody>
                    <a:bodyPr/>
                    <a:lstStyle/>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ar-SA" sz="2400" b="1" i="0" u="none" strike="noStrike" kern="1200" dirty="0">
                          <a:solidFill>
                            <a:schemeClr val="dk1"/>
                          </a:solidFill>
                          <a:effectLst/>
                          <a:latin typeface="+mn-lt"/>
                          <a:ea typeface="+mn-ea"/>
                          <a:cs typeface="+mn-cs"/>
                        </a:rPr>
                        <a:t>-</a:t>
                      </a:r>
                      <a:r>
                        <a:rPr lang="ar-SA" sz="2400" b="0" i="0" u="none" strike="noStrike" kern="1200" dirty="0">
                          <a:solidFill>
                            <a:schemeClr val="dk1"/>
                          </a:solidFill>
                          <a:effectLst/>
                          <a:latin typeface="+mn-lt"/>
                          <a:ea typeface="+mn-ea"/>
                          <a:cs typeface="+mn-cs"/>
                        </a:rPr>
                        <a:t> تسليط الضوء على الإجراءات الرئيسية التي يمكن للحكومات وغيرها من أصحاب المصلحة اتخاذها لتنفيذ جدول أعمال عام 2030 وما بعده </a:t>
                      </a:r>
                      <a:br>
                        <a:rPr lang="en-US" sz="2400" b="0" dirty="0">
                          <a:solidFill>
                            <a:schemeClr val="tx1"/>
                          </a:solidFill>
                          <a:latin typeface="Roboto" panose="02000000000000000000" pitchFamily="2" charset="0"/>
                          <a:ea typeface="Roboto" panose="02000000000000000000" pitchFamily="2" charset="0"/>
                        </a:rPr>
                      </a:br>
                      <a:endParaRPr lang="en-US" sz="2400" b="0" dirty="0">
                        <a:solidFill>
                          <a:schemeClr val="tx1"/>
                        </a:solidFill>
                        <a:latin typeface="Roboto" panose="02000000000000000000" pitchFamily="2" charset="0"/>
                        <a:ea typeface="Roboto" panose="02000000000000000000" pitchFamily="2" charset="0"/>
                      </a:endParaRPr>
                    </a:p>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ar-SA" sz="2400" b="1" i="0" u="none" strike="noStrike" kern="1200" dirty="0">
                          <a:solidFill>
                            <a:schemeClr val="dk1"/>
                          </a:solidFill>
                          <a:effectLst/>
                          <a:latin typeface="+mn-lt"/>
                          <a:ea typeface="+mn-ea"/>
                          <a:cs typeface="+mn-cs"/>
                        </a:rPr>
                        <a:t>-</a:t>
                      </a:r>
                      <a:r>
                        <a:rPr lang="ar-SA" sz="2400" b="0" i="0" u="none" strike="noStrike" kern="1200" dirty="0">
                          <a:solidFill>
                            <a:schemeClr val="dk1"/>
                          </a:solidFill>
                          <a:effectLst/>
                          <a:latin typeface="+mn-lt"/>
                          <a:ea typeface="+mn-ea"/>
                          <a:cs typeface="+mn-cs"/>
                        </a:rPr>
                        <a:t> </a:t>
                      </a:r>
                      <a:r>
                        <a:rPr lang="ar-LB" sz="2400" b="0" i="0" u="none" strike="noStrike" kern="1200" dirty="0">
                          <a:solidFill>
                            <a:schemeClr val="dk1"/>
                          </a:solidFill>
                          <a:effectLst/>
                          <a:latin typeface="+mn-lt"/>
                          <a:ea typeface="+mn-ea"/>
                          <a:cs typeface="+mn-cs"/>
                        </a:rPr>
                        <a:t>تحفيز</a:t>
                      </a:r>
                      <a:r>
                        <a:rPr lang="ar-SA" sz="2400" b="0" i="0" u="none" strike="noStrike" kern="1200" dirty="0">
                          <a:solidFill>
                            <a:schemeClr val="dk1"/>
                          </a:solidFill>
                          <a:effectLst/>
                          <a:latin typeface="+mn-lt"/>
                          <a:ea typeface="+mn-ea"/>
                          <a:cs typeface="+mn-cs"/>
                        </a:rPr>
                        <a:t> المجتمع </a:t>
                      </a:r>
                      <a:r>
                        <a:rPr lang="ar-LB" sz="2400" b="0" i="0" u="none" strike="noStrike" kern="1200" dirty="0">
                          <a:solidFill>
                            <a:schemeClr val="dk1"/>
                          </a:solidFill>
                          <a:effectLst/>
                          <a:latin typeface="+mn-lt"/>
                          <a:ea typeface="+mn-ea"/>
                          <a:cs typeface="+mn-cs"/>
                        </a:rPr>
                        <a:t>الدولي</a:t>
                      </a:r>
                      <a:r>
                        <a:rPr lang="ar-SA" sz="2400" b="0" i="0" u="none" strike="noStrike" kern="1200" dirty="0">
                          <a:solidFill>
                            <a:schemeClr val="dk1"/>
                          </a:solidFill>
                          <a:effectLst/>
                          <a:latin typeface="+mn-lt"/>
                          <a:ea typeface="+mn-ea"/>
                          <a:cs typeface="+mn-cs"/>
                        </a:rPr>
                        <a:t> من أجل تعزيز التعاون والإسراع باتخاذ إجراءات ابتكارية بشأن الأهداف العالمية</a:t>
                      </a:r>
                      <a:br>
                        <a:rPr lang="en-US" sz="2400" b="0" dirty="0">
                          <a:solidFill>
                            <a:schemeClr val="tx1"/>
                          </a:solidFill>
                          <a:latin typeface="Roboto" panose="02000000000000000000" pitchFamily="2" charset="0"/>
                          <a:ea typeface="Roboto" panose="02000000000000000000" pitchFamily="2" charset="0"/>
                        </a:rPr>
                      </a:br>
                      <a:endParaRPr lang="en-US" sz="2400" b="0" dirty="0">
                        <a:solidFill>
                          <a:schemeClr val="tx1"/>
                        </a:solidFill>
                        <a:latin typeface="Roboto" panose="02000000000000000000" pitchFamily="2" charset="0"/>
                        <a:ea typeface="Roboto" panose="02000000000000000000" pitchFamily="2" charset="0"/>
                      </a:endParaRPr>
                    </a:p>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ar-SA" sz="2400" b="1" i="0" u="none" strike="noStrike" kern="1200" dirty="0">
                          <a:solidFill>
                            <a:schemeClr val="dk1"/>
                          </a:solidFill>
                          <a:effectLst/>
                          <a:latin typeface="+mn-lt"/>
                          <a:ea typeface="+mn-ea"/>
                          <a:cs typeface="+mn-cs"/>
                        </a:rPr>
                        <a:t>-</a:t>
                      </a:r>
                      <a:r>
                        <a:rPr lang="ar-SA" sz="2400" b="0" i="0" u="none" strike="noStrike" kern="1200" dirty="0">
                          <a:solidFill>
                            <a:schemeClr val="dk1"/>
                          </a:solidFill>
                          <a:effectLst/>
                          <a:latin typeface="+mn-lt"/>
                          <a:ea typeface="+mn-ea"/>
                          <a:cs typeface="+mn-cs"/>
                        </a:rPr>
                        <a:t> خلاصة الاجتماع والخطوط العريضة مع التوصيات على المدى </a:t>
                      </a:r>
                    </a:p>
                    <a:p>
                      <a:pPr marL="457200"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ar-SA" sz="2400" b="0" i="0" u="none" strike="noStrike" kern="1200" dirty="0">
                          <a:solidFill>
                            <a:schemeClr val="dk1"/>
                          </a:solidFill>
                          <a:effectLst/>
                          <a:latin typeface="+mn-lt"/>
                          <a:ea typeface="+mn-ea"/>
                          <a:cs typeface="+mn-cs"/>
                        </a:rPr>
                        <a:t>القصير وعلى نطاق أوسع للمنظومة من</a:t>
                      </a:r>
                      <a:r>
                        <a:rPr lang="ar-SA" sz="2400" b="0" i="0" u="none" strike="noStrike" kern="1200" baseline="0" dirty="0">
                          <a:solidFill>
                            <a:schemeClr val="dk1"/>
                          </a:solidFill>
                          <a:effectLst/>
                          <a:latin typeface="+mn-lt"/>
                          <a:ea typeface="+mn-ea"/>
                          <a:cs typeface="+mn-cs"/>
                        </a:rPr>
                        <a:t> </a:t>
                      </a:r>
                      <a:r>
                        <a:rPr lang="ar-SA" sz="2400" b="0" i="0" u="none" strike="noStrike" kern="1200" dirty="0">
                          <a:solidFill>
                            <a:schemeClr val="dk1"/>
                          </a:solidFill>
                          <a:effectLst/>
                          <a:latin typeface="+mn-lt"/>
                          <a:ea typeface="+mn-ea"/>
                          <a:cs typeface="+mn-cs"/>
                        </a:rPr>
                        <a:t>المتوقع أن تؤدي</a:t>
                      </a:r>
                      <a:r>
                        <a:rPr lang="ar-SA" sz="2400" b="0" i="0" u="none" strike="noStrike" kern="1200" baseline="0" dirty="0">
                          <a:solidFill>
                            <a:schemeClr val="dk1"/>
                          </a:solidFill>
                          <a:effectLst/>
                          <a:latin typeface="+mn-lt"/>
                          <a:ea typeface="+mn-ea"/>
                          <a:cs typeface="+mn-cs"/>
                        </a:rPr>
                        <a:t> هذه</a:t>
                      </a:r>
                      <a:r>
                        <a:rPr lang="ar-SA" sz="2400" b="0" i="0" u="none" strike="noStrike" kern="1200" dirty="0">
                          <a:solidFill>
                            <a:schemeClr val="dk1"/>
                          </a:solidFill>
                          <a:effectLst/>
                          <a:latin typeface="+mn-lt"/>
                          <a:ea typeface="+mn-ea"/>
                          <a:cs typeface="+mn-cs"/>
                        </a:rPr>
                        <a:t> الحوارات القيادية إلى توصيات ورسائل واضحة وملموسة للعمل على جميع المستويات.</a:t>
                      </a:r>
                      <a:br>
                        <a:rPr lang="en-US" sz="2400" b="0" dirty="0">
                          <a:solidFill>
                            <a:schemeClr val="tx1"/>
                          </a:solidFill>
                          <a:latin typeface="Roboto" panose="02000000000000000000" pitchFamily="2" charset="0"/>
                          <a:ea typeface="Roboto" panose="02000000000000000000" pitchFamily="2" charset="0"/>
                        </a:rPr>
                      </a:br>
                      <a:endParaRPr lang="en-US" sz="2400" b="0" dirty="0">
                        <a:solidFill>
                          <a:schemeClr val="tx1"/>
                        </a:solidFill>
                        <a:latin typeface="Roboto" panose="02000000000000000000" pitchFamily="2" charset="0"/>
                        <a:ea typeface="Roboto" panose="02000000000000000000" pitchFamily="2" charset="0"/>
                      </a:endParaRPr>
                    </a:p>
                  </a:txBody>
                  <a:tcPr marR="1800000" anchor="ctr">
                    <a:lnL w="12700" cmpd="sng">
                      <a:noFill/>
                    </a:lnL>
                    <a:lnR w="12700" cmpd="sng">
                      <a:noFill/>
                    </a:lnR>
                    <a:lnT w="1270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558981"/>
                  </a:ext>
                </a:extLst>
              </a:tr>
              <a:tr h="803188">
                <a:tc>
                  <a:txBody>
                    <a:bodyPr/>
                    <a:lstStyle/>
                    <a:p>
                      <a:pPr lvl="1" algn="r"/>
                      <a:endParaRPr lang="en-US" sz="1050"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1212888"/>
                  </a:ext>
                </a:extLst>
              </a:tr>
            </a:tbl>
          </a:graphicData>
        </a:graphic>
      </p:graphicFrame>
      <p:pic>
        <p:nvPicPr>
          <p:cNvPr id="3" name="Picture 2">
            <a:extLst>
              <a:ext uri="{FF2B5EF4-FFF2-40B4-BE49-F238E27FC236}">
                <a16:creationId xmlns:a16="http://schemas.microsoft.com/office/drawing/2014/main" id="{874EB6BE-7652-43E3-96AE-561BA89EF07C}"/>
              </a:ext>
            </a:extLst>
          </p:cNvPr>
          <p:cNvPicPr>
            <a:picLocks noChangeAspect="1"/>
          </p:cNvPicPr>
          <p:nvPr/>
        </p:nvPicPr>
        <p:blipFill>
          <a:blip r:embed="rId3"/>
          <a:stretch>
            <a:fillRect/>
          </a:stretch>
        </p:blipFill>
        <p:spPr>
          <a:xfrm>
            <a:off x="8797159" y="6092641"/>
            <a:ext cx="1797269" cy="591938"/>
          </a:xfrm>
          <a:prstGeom prst="rect">
            <a:avLst/>
          </a:prstGeom>
        </p:spPr>
      </p:pic>
      <p:sp>
        <p:nvSpPr>
          <p:cNvPr id="5" name="Oval 4">
            <a:extLst>
              <a:ext uri="{FF2B5EF4-FFF2-40B4-BE49-F238E27FC236}">
                <a16:creationId xmlns:a16="http://schemas.microsoft.com/office/drawing/2014/main" id="{B2319EFB-3788-4054-B243-A61A24EE2FD1}"/>
              </a:ext>
            </a:extLst>
          </p:cNvPr>
          <p:cNvSpPr/>
          <p:nvPr/>
        </p:nvSpPr>
        <p:spPr>
          <a:xfrm>
            <a:off x="10120407" y="689482"/>
            <a:ext cx="1887187" cy="1887187"/>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6" name="Rectangle 5" descr="Group">
            <a:extLst>
              <a:ext uri="{FF2B5EF4-FFF2-40B4-BE49-F238E27FC236}">
                <a16:creationId xmlns:a16="http://schemas.microsoft.com/office/drawing/2014/main" id="{AC0876ED-21B1-4FC7-9CD4-68144BAD5015}"/>
              </a:ext>
            </a:extLst>
          </p:cNvPr>
          <p:cNvSpPr/>
          <p:nvPr/>
        </p:nvSpPr>
        <p:spPr>
          <a:xfrm>
            <a:off x="10455210" y="1091670"/>
            <a:ext cx="1082812" cy="108281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7" name="Oval 6">
            <a:extLst>
              <a:ext uri="{FF2B5EF4-FFF2-40B4-BE49-F238E27FC236}">
                <a16:creationId xmlns:a16="http://schemas.microsoft.com/office/drawing/2014/main" id="{30404F13-ADAD-4116-AF69-46DCFED2B5E3}"/>
              </a:ext>
            </a:extLst>
          </p:cNvPr>
          <p:cNvSpPr/>
          <p:nvPr/>
        </p:nvSpPr>
        <p:spPr>
          <a:xfrm>
            <a:off x="8327170" y="2104872"/>
            <a:ext cx="1887187" cy="1887187"/>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8" name="Rectangle 7" descr="Light Bulb and Gear">
            <a:extLst>
              <a:ext uri="{FF2B5EF4-FFF2-40B4-BE49-F238E27FC236}">
                <a16:creationId xmlns:a16="http://schemas.microsoft.com/office/drawing/2014/main" id="{85C7634C-5B29-4A07-82B8-872F48AEF83A}"/>
              </a:ext>
            </a:extLst>
          </p:cNvPr>
          <p:cNvSpPr/>
          <p:nvPr/>
        </p:nvSpPr>
        <p:spPr>
          <a:xfrm>
            <a:off x="8729357" y="2507060"/>
            <a:ext cx="1082812" cy="108281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9" name="Oval 8">
            <a:extLst>
              <a:ext uri="{FF2B5EF4-FFF2-40B4-BE49-F238E27FC236}">
                <a16:creationId xmlns:a16="http://schemas.microsoft.com/office/drawing/2014/main" id="{3680A749-361A-40EA-8902-B1EC2A3EC585}"/>
              </a:ext>
            </a:extLst>
          </p:cNvPr>
          <p:cNvSpPr/>
          <p:nvPr/>
        </p:nvSpPr>
        <p:spPr>
          <a:xfrm>
            <a:off x="10053023" y="3891397"/>
            <a:ext cx="1887187" cy="1887187"/>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0" name="Rectangle 9" descr="Handshake">
            <a:extLst>
              <a:ext uri="{FF2B5EF4-FFF2-40B4-BE49-F238E27FC236}">
                <a16:creationId xmlns:a16="http://schemas.microsoft.com/office/drawing/2014/main" id="{64749638-D559-4EA8-A12B-8C97E386B16D}"/>
              </a:ext>
            </a:extLst>
          </p:cNvPr>
          <p:cNvSpPr/>
          <p:nvPr/>
        </p:nvSpPr>
        <p:spPr>
          <a:xfrm>
            <a:off x="10455211" y="4293585"/>
            <a:ext cx="1082812" cy="108281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1" name="TextBox 10">
            <a:extLst>
              <a:ext uri="{FF2B5EF4-FFF2-40B4-BE49-F238E27FC236}">
                <a16:creationId xmlns:a16="http://schemas.microsoft.com/office/drawing/2014/main" id="{F3298BCA-C264-4EA6-BA70-9E9F966A5E9F}"/>
              </a:ext>
            </a:extLst>
          </p:cNvPr>
          <p:cNvSpPr txBox="1"/>
          <p:nvPr/>
        </p:nvSpPr>
        <p:spPr>
          <a:xfrm>
            <a:off x="7718001" y="1242676"/>
            <a:ext cx="2616782" cy="341632"/>
          </a:xfrm>
          <a:prstGeom prst="rect">
            <a:avLst/>
          </a:prstGeom>
          <a:noFill/>
        </p:spPr>
        <p:txBody>
          <a:bodyPr wrap="square">
            <a:spAutoFit/>
          </a:bodyPr>
          <a:lstStyle/>
          <a:p>
            <a:pPr marL="0" lvl="0" indent="0" algn="ctr" defTabSz="755650">
              <a:lnSpc>
                <a:spcPct val="90000"/>
              </a:lnSpc>
              <a:spcBef>
                <a:spcPct val="0"/>
              </a:spcBef>
              <a:spcAft>
                <a:spcPct val="35000"/>
              </a:spcAft>
              <a:buNone/>
              <a:defRPr cap="all"/>
            </a:pPr>
            <a:r>
              <a:rPr lang="ar-LB" sz="1800" b="1" kern="1200" dirty="0"/>
              <a:t>المسؤولية بين الأجيال</a:t>
            </a:r>
            <a:endParaRPr lang="en-US" sz="1800" kern="1200" dirty="0"/>
          </a:p>
        </p:txBody>
      </p:sp>
      <p:sp>
        <p:nvSpPr>
          <p:cNvPr id="13" name="TextBox 12">
            <a:extLst>
              <a:ext uri="{FF2B5EF4-FFF2-40B4-BE49-F238E27FC236}">
                <a16:creationId xmlns:a16="http://schemas.microsoft.com/office/drawing/2014/main" id="{6C6F96AD-DC3B-41BA-96C3-44122C45F984}"/>
              </a:ext>
            </a:extLst>
          </p:cNvPr>
          <p:cNvSpPr txBox="1"/>
          <p:nvPr/>
        </p:nvSpPr>
        <p:spPr>
          <a:xfrm>
            <a:off x="10301827" y="2856436"/>
            <a:ext cx="1725853" cy="369332"/>
          </a:xfrm>
          <a:prstGeom prst="rect">
            <a:avLst/>
          </a:prstGeom>
          <a:noFill/>
        </p:spPr>
        <p:txBody>
          <a:bodyPr wrap="square">
            <a:spAutoFit/>
          </a:bodyPr>
          <a:lstStyle/>
          <a:p>
            <a:r>
              <a:rPr lang="ar-LB" sz="1800" b="1" kern="1200" dirty="0"/>
              <a:t>تنفيذ الفرصة</a:t>
            </a:r>
            <a:endParaRPr lang="en-US" dirty="0"/>
          </a:p>
        </p:txBody>
      </p:sp>
      <p:sp>
        <p:nvSpPr>
          <p:cNvPr id="15" name="TextBox 14">
            <a:extLst>
              <a:ext uri="{FF2B5EF4-FFF2-40B4-BE49-F238E27FC236}">
                <a16:creationId xmlns:a16="http://schemas.microsoft.com/office/drawing/2014/main" id="{9A13121C-C683-488E-BFD8-3A0CBE9870E5}"/>
              </a:ext>
            </a:extLst>
          </p:cNvPr>
          <p:cNvSpPr txBox="1"/>
          <p:nvPr/>
        </p:nvSpPr>
        <p:spPr>
          <a:xfrm>
            <a:off x="8113621" y="4700718"/>
            <a:ext cx="2140496" cy="341632"/>
          </a:xfrm>
          <a:prstGeom prst="rect">
            <a:avLst/>
          </a:prstGeom>
          <a:noFill/>
        </p:spPr>
        <p:txBody>
          <a:bodyPr wrap="square">
            <a:spAutoFit/>
          </a:bodyPr>
          <a:lstStyle/>
          <a:p>
            <a:pPr marL="0" lvl="0" indent="0" algn="ctr" defTabSz="755650">
              <a:lnSpc>
                <a:spcPct val="90000"/>
              </a:lnSpc>
              <a:spcBef>
                <a:spcPct val="0"/>
              </a:spcBef>
              <a:spcAft>
                <a:spcPct val="35000"/>
              </a:spcAft>
              <a:buNone/>
              <a:defRPr cap="all"/>
            </a:pPr>
            <a:r>
              <a:rPr lang="ar-LB" sz="1800" b="1" kern="1200" dirty="0"/>
              <a:t>مترابطة وشاملة</a:t>
            </a:r>
            <a:endParaRPr lang="en-US" sz="1800" kern="1200" dirty="0"/>
          </a:p>
        </p:txBody>
      </p:sp>
    </p:spTree>
    <p:extLst>
      <p:ext uri="{BB962C8B-B14F-4D97-AF65-F5344CB8AC3E}">
        <p14:creationId xmlns:p14="http://schemas.microsoft.com/office/powerpoint/2010/main" val="2324169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B4D33D-2D41-4F28-A4C8-E7BC8F770FEB}"/>
              </a:ext>
            </a:extLst>
          </p:cNvPr>
          <p:cNvSpPr/>
          <p:nvPr/>
        </p:nvSpPr>
        <p:spPr>
          <a:xfrm>
            <a:off x="9811820" y="5760238"/>
            <a:ext cx="2380687" cy="1097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Прямоугольник: скругленные углы 28">
            <a:extLst>
              <a:ext uri="{FF2B5EF4-FFF2-40B4-BE49-F238E27FC236}">
                <a16:creationId xmlns:a16="http://schemas.microsoft.com/office/drawing/2014/main" id="{CAEC1BB2-40DA-F44A-B533-AAC48D1F67C9}"/>
              </a:ext>
            </a:extLst>
          </p:cNvPr>
          <p:cNvSpPr/>
          <p:nvPr/>
        </p:nvSpPr>
        <p:spPr>
          <a:xfrm>
            <a:off x="278746" y="4825594"/>
            <a:ext cx="10846763" cy="249487"/>
          </a:xfrm>
          <a:prstGeom prst="roundRect">
            <a:avLst>
              <a:gd name="adj" fmla="val 50000"/>
            </a:avLst>
          </a:prstGeom>
          <a:solidFill>
            <a:srgbClr val="B1C3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x-none"/>
          </a:p>
        </p:txBody>
      </p:sp>
      <p:sp>
        <p:nvSpPr>
          <p:cNvPr id="11" name="TextBox 10">
            <a:extLst>
              <a:ext uri="{FF2B5EF4-FFF2-40B4-BE49-F238E27FC236}">
                <a16:creationId xmlns:a16="http://schemas.microsoft.com/office/drawing/2014/main" id="{AC9D98D1-4E45-EE4E-9EFD-7020132DC96B}"/>
              </a:ext>
            </a:extLst>
          </p:cNvPr>
          <p:cNvSpPr txBox="1"/>
          <p:nvPr/>
        </p:nvSpPr>
        <p:spPr>
          <a:xfrm>
            <a:off x="8490" y="1240540"/>
            <a:ext cx="1339908" cy="307777"/>
          </a:xfrm>
          <a:prstGeom prst="rect">
            <a:avLst/>
          </a:prstGeom>
          <a:noFill/>
        </p:spPr>
        <p:txBody>
          <a:bodyPr wrap="square" rtlCol="0">
            <a:spAutoFit/>
          </a:bodyPr>
          <a:lstStyle/>
          <a:p>
            <a:pPr algn="ctr"/>
            <a:r>
              <a:rPr lang="ar-SA" sz="1400" b="1" dirty="0">
                <a:solidFill>
                  <a:srgbClr val="0070C0"/>
                </a:solidFill>
                <a:latin typeface="Roboto" panose="02000000000000000000" pitchFamily="2" charset="0"/>
                <a:ea typeface="Roboto" panose="02000000000000000000" pitchFamily="2" charset="0"/>
                <a:cs typeface="Roboto" panose="02000000000000000000" pitchFamily="2" charset="0"/>
              </a:rPr>
              <a:t>سبتمبر ٢٠٢١</a:t>
            </a:r>
            <a:endParaRPr lang="en-US" sz="1400" b="1" dirty="0">
              <a:solidFill>
                <a:srgbClr val="0070C0"/>
              </a:solidFill>
              <a:latin typeface="Roboto" panose="02000000000000000000" pitchFamily="2" charset="0"/>
              <a:ea typeface="Roboto" panose="02000000000000000000" pitchFamily="2" charset="0"/>
              <a:cs typeface="Roboto" panose="02000000000000000000" pitchFamily="2" charset="0"/>
            </a:endParaRPr>
          </a:p>
        </p:txBody>
      </p:sp>
      <p:sp>
        <p:nvSpPr>
          <p:cNvPr id="70" name="TextBox 69">
            <a:extLst>
              <a:ext uri="{FF2B5EF4-FFF2-40B4-BE49-F238E27FC236}">
                <a16:creationId xmlns:a16="http://schemas.microsoft.com/office/drawing/2014/main" id="{2E2640F0-F511-CF48-9B52-5541B9279FD0}"/>
              </a:ext>
            </a:extLst>
          </p:cNvPr>
          <p:cNvSpPr txBox="1"/>
          <p:nvPr/>
        </p:nvSpPr>
        <p:spPr>
          <a:xfrm>
            <a:off x="1313969" y="1266651"/>
            <a:ext cx="1339908" cy="307777"/>
          </a:xfrm>
          <a:prstGeom prst="rect">
            <a:avLst/>
          </a:prstGeom>
          <a:noFill/>
        </p:spPr>
        <p:txBody>
          <a:bodyPr wrap="square" rtlCol="0">
            <a:spAutoFit/>
          </a:bodyPr>
          <a:lstStyle/>
          <a:p>
            <a:pPr algn="ctr"/>
            <a:r>
              <a:rPr lang="ar-SA" sz="1400" b="1" dirty="0">
                <a:solidFill>
                  <a:srgbClr val="0070C0"/>
                </a:solidFill>
                <a:latin typeface="Roboto" panose="02000000000000000000" pitchFamily="2" charset="0"/>
                <a:ea typeface="Roboto" panose="02000000000000000000" pitchFamily="2" charset="0"/>
                <a:cs typeface="Roboto" panose="02000000000000000000" pitchFamily="2" charset="0"/>
              </a:rPr>
              <a:t>أكتوبر ٢٠٢١</a:t>
            </a:r>
            <a:endParaRPr lang="en-US" sz="1400" b="1" dirty="0">
              <a:solidFill>
                <a:srgbClr val="0070C0"/>
              </a:solidFill>
              <a:latin typeface="Roboto" panose="02000000000000000000" pitchFamily="2" charset="0"/>
              <a:ea typeface="Roboto" panose="02000000000000000000" pitchFamily="2" charset="0"/>
              <a:cs typeface="Roboto" panose="02000000000000000000" pitchFamily="2" charset="0"/>
            </a:endParaRPr>
          </a:p>
        </p:txBody>
      </p:sp>
      <p:sp>
        <p:nvSpPr>
          <p:cNvPr id="74" name="TextBox 73">
            <a:extLst>
              <a:ext uri="{FF2B5EF4-FFF2-40B4-BE49-F238E27FC236}">
                <a16:creationId xmlns:a16="http://schemas.microsoft.com/office/drawing/2014/main" id="{88188115-FE48-D84B-B8ED-5FF574CBFF6B}"/>
              </a:ext>
            </a:extLst>
          </p:cNvPr>
          <p:cNvSpPr txBox="1"/>
          <p:nvPr/>
        </p:nvSpPr>
        <p:spPr>
          <a:xfrm>
            <a:off x="2476073" y="1274331"/>
            <a:ext cx="1368506" cy="523220"/>
          </a:xfrm>
          <a:prstGeom prst="rect">
            <a:avLst/>
          </a:prstGeom>
          <a:noFill/>
        </p:spPr>
        <p:txBody>
          <a:bodyPr wrap="square" rtlCol="0">
            <a:spAutoFit/>
          </a:bodyPr>
          <a:lstStyle/>
          <a:p>
            <a:pPr algn="ctr"/>
            <a:r>
              <a:rPr lang="ar-SA" sz="1400" b="1" dirty="0">
                <a:solidFill>
                  <a:srgbClr val="0070C0"/>
                </a:solidFill>
                <a:latin typeface="Roboto" panose="02000000000000000000" pitchFamily="2" charset="0"/>
                <a:ea typeface="Roboto" panose="02000000000000000000" pitchFamily="2" charset="0"/>
                <a:cs typeface="Roboto" panose="02000000000000000000" pitchFamily="2" charset="0"/>
              </a:rPr>
              <a:t>نوفمبر\ديسمبر ٢٠٢١</a:t>
            </a:r>
            <a:endParaRPr lang="en-US" sz="1400" b="1" dirty="0">
              <a:solidFill>
                <a:srgbClr val="0070C0"/>
              </a:solidFill>
              <a:latin typeface="Roboto" panose="02000000000000000000" pitchFamily="2" charset="0"/>
              <a:ea typeface="Roboto" panose="02000000000000000000" pitchFamily="2" charset="0"/>
              <a:cs typeface="Roboto" panose="02000000000000000000" pitchFamily="2" charset="0"/>
            </a:endParaRPr>
          </a:p>
        </p:txBody>
      </p:sp>
      <p:sp>
        <p:nvSpPr>
          <p:cNvPr id="76" name="TextBox 75">
            <a:extLst>
              <a:ext uri="{FF2B5EF4-FFF2-40B4-BE49-F238E27FC236}">
                <a16:creationId xmlns:a16="http://schemas.microsoft.com/office/drawing/2014/main" id="{AC78BA69-BD52-4141-9E6A-95A19841B840}"/>
              </a:ext>
            </a:extLst>
          </p:cNvPr>
          <p:cNvSpPr txBox="1"/>
          <p:nvPr/>
        </p:nvSpPr>
        <p:spPr>
          <a:xfrm>
            <a:off x="3772520" y="1272091"/>
            <a:ext cx="1165127" cy="738664"/>
          </a:xfrm>
          <a:prstGeom prst="rect">
            <a:avLst/>
          </a:prstGeom>
          <a:noFill/>
        </p:spPr>
        <p:txBody>
          <a:bodyPr wrap="square" rtlCol="0">
            <a:spAutoFit/>
          </a:bodyPr>
          <a:lstStyle/>
          <a:p>
            <a:pPr algn="ctr"/>
            <a:r>
              <a:rPr lang="ar-SA" sz="1400" b="1" dirty="0">
                <a:solidFill>
                  <a:srgbClr val="0070C0"/>
                </a:solidFill>
              </a:rPr>
              <a:t>كانون الثاني/يناير ٢٠٢٢</a:t>
            </a:r>
            <a:endParaRPr lang="en-US" sz="1400" b="1" dirty="0">
              <a:solidFill>
                <a:srgbClr val="0070C0"/>
              </a:solidFill>
              <a:latin typeface="Roboto" panose="02000000000000000000" pitchFamily="2" charset="0"/>
              <a:ea typeface="Roboto" panose="02000000000000000000" pitchFamily="2" charset="0"/>
              <a:cs typeface="Roboto" panose="02000000000000000000" pitchFamily="2" charset="0"/>
            </a:endParaRPr>
          </a:p>
        </p:txBody>
      </p:sp>
      <p:sp>
        <p:nvSpPr>
          <p:cNvPr id="78" name="TextBox 77">
            <a:extLst>
              <a:ext uri="{FF2B5EF4-FFF2-40B4-BE49-F238E27FC236}">
                <a16:creationId xmlns:a16="http://schemas.microsoft.com/office/drawing/2014/main" id="{ED912C9B-5FF3-6D41-8D29-ED7CA66F6173}"/>
              </a:ext>
            </a:extLst>
          </p:cNvPr>
          <p:cNvSpPr txBox="1"/>
          <p:nvPr/>
        </p:nvSpPr>
        <p:spPr>
          <a:xfrm>
            <a:off x="4970971" y="1143834"/>
            <a:ext cx="1079097" cy="523220"/>
          </a:xfrm>
          <a:prstGeom prst="rect">
            <a:avLst/>
          </a:prstGeom>
          <a:noFill/>
        </p:spPr>
        <p:txBody>
          <a:bodyPr wrap="square" rtlCol="0">
            <a:spAutoFit/>
          </a:bodyPr>
          <a:lstStyle/>
          <a:p>
            <a:pPr algn="ctr"/>
            <a:r>
              <a:rPr lang="ar-SA" sz="1400" b="1" dirty="0">
                <a:solidFill>
                  <a:srgbClr val="0070C0"/>
                </a:solidFill>
                <a:latin typeface="Roboto" panose="02000000000000000000" pitchFamily="2" charset="0"/>
                <a:ea typeface="Roboto" panose="02000000000000000000" pitchFamily="2" charset="0"/>
                <a:cs typeface="Roboto" panose="02000000000000000000" pitchFamily="2" charset="0"/>
              </a:rPr>
              <a:t>فبراير\مارس ٢٠٢٢</a:t>
            </a:r>
            <a:endParaRPr lang="en-US" sz="1400" b="1" dirty="0">
              <a:solidFill>
                <a:srgbClr val="0070C0"/>
              </a:solidFill>
              <a:latin typeface="Roboto" panose="02000000000000000000" pitchFamily="2" charset="0"/>
              <a:ea typeface="Roboto" panose="02000000000000000000" pitchFamily="2" charset="0"/>
              <a:cs typeface="Roboto" panose="02000000000000000000" pitchFamily="2" charset="0"/>
            </a:endParaRPr>
          </a:p>
        </p:txBody>
      </p:sp>
      <p:sp>
        <p:nvSpPr>
          <p:cNvPr id="82" name="TextBox 81">
            <a:extLst>
              <a:ext uri="{FF2B5EF4-FFF2-40B4-BE49-F238E27FC236}">
                <a16:creationId xmlns:a16="http://schemas.microsoft.com/office/drawing/2014/main" id="{7EE9EAF4-EF2C-BA4E-BABF-B090D4876821}"/>
              </a:ext>
            </a:extLst>
          </p:cNvPr>
          <p:cNvSpPr txBox="1"/>
          <p:nvPr/>
        </p:nvSpPr>
        <p:spPr>
          <a:xfrm>
            <a:off x="6238580" y="1289048"/>
            <a:ext cx="1134921" cy="738664"/>
          </a:xfrm>
          <a:prstGeom prst="rect">
            <a:avLst/>
          </a:prstGeom>
          <a:noFill/>
        </p:spPr>
        <p:txBody>
          <a:bodyPr wrap="square" rtlCol="0">
            <a:spAutoFit/>
          </a:bodyPr>
          <a:lstStyle/>
          <a:p>
            <a:pPr algn="ctr"/>
            <a:r>
              <a:rPr lang="ar-SA" sz="1400" b="1" dirty="0">
                <a:solidFill>
                  <a:srgbClr val="0070C0"/>
                </a:solidFill>
              </a:rPr>
              <a:t>نهاية مارس - أوائل </a:t>
            </a:r>
            <a:r>
              <a:rPr lang="en-US" sz="1400" b="1" dirty="0">
                <a:solidFill>
                  <a:srgbClr val="0070C0"/>
                </a:solidFill>
              </a:rPr>
              <a:t> </a:t>
            </a:r>
            <a:r>
              <a:rPr lang="ar-SA" sz="1400" b="1" dirty="0">
                <a:solidFill>
                  <a:srgbClr val="0070C0"/>
                </a:solidFill>
              </a:rPr>
              <a:t>٢٠٢٢أبريل</a:t>
            </a:r>
            <a:endParaRPr lang="en-US" sz="1400" b="1" dirty="0">
              <a:solidFill>
                <a:srgbClr val="0070C0"/>
              </a:solidFill>
              <a:latin typeface="Roboto" panose="02000000000000000000" pitchFamily="2" charset="0"/>
              <a:ea typeface="Roboto" panose="02000000000000000000" pitchFamily="2" charset="0"/>
              <a:cs typeface="Roboto" panose="02000000000000000000" pitchFamily="2" charset="0"/>
            </a:endParaRPr>
          </a:p>
        </p:txBody>
      </p:sp>
      <p:sp>
        <p:nvSpPr>
          <p:cNvPr id="84" name="TextBox 83">
            <a:extLst>
              <a:ext uri="{FF2B5EF4-FFF2-40B4-BE49-F238E27FC236}">
                <a16:creationId xmlns:a16="http://schemas.microsoft.com/office/drawing/2014/main" id="{F7F7B8F6-5AAF-BC40-A6BB-372046F78994}"/>
              </a:ext>
            </a:extLst>
          </p:cNvPr>
          <p:cNvSpPr txBox="1"/>
          <p:nvPr/>
        </p:nvSpPr>
        <p:spPr>
          <a:xfrm>
            <a:off x="7376548" y="1264297"/>
            <a:ext cx="1512650" cy="307777"/>
          </a:xfrm>
          <a:prstGeom prst="rect">
            <a:avLst/>
          </a:prstGeom>
          <a:noFill/>
        </p:spPr>
        <p:txBody>
          <a:bodyPr wrap="square" rtlCol="0">
            <a:spAutoFit/>
          </a:bodyPr>
          <a:lstStyle/>
          <a:p>
            <a:pPr algn="ctr"/>
            <a:r>
              <a:rPr lang="ar-SA" sz="1400" b="1" dirty="0">
                <a:solidFill>
                  <a:srgbClr val="0070C0"/>
                </a:solidFill>
                <a:latin typeface="Roboto" panose="02000000000000000000" pitchFamily="2" charset="0"/>
                <a:ea typeface="Roboto" panose="02000000000000000000" pitchFamily="2" charset="0"/>
                <a:cs typeface="Roboto" panose="02000000000000000000" pitchFamily="2" charset="0"/>
              </a:rPr>
              <a:t>أبريل ٢٠٢٢</a:t>
            </a:r>
            <a:endParaRPr lang="en-US" sz="1400" b="1" dirty="0">
              <a:solidFill>
                <a:srgbClr val="0070C0"/>
              </a:solidFill>
              <a:latin typeface="Roboto" panose="02000000000000000000" pitchFamily="2" charset="0"/>
              <a:ea typeface="Roboto" panose="02000000000000000000" pitchFamily="2" charset="0"/>
              <a:cs typeface="Roboto" panose="02000000000000000000" pitchFamily="2" charset="0"/>
            </a:endParaRPr>
          </a:p>
        </p:txBody>
      </p:sp>
      <p:sp>
        <p:nvSpPr>
          <p:cNvPr id="86" name="TextBox 85">
            <a:extLst>
              <a:ext uri="{FF2B5EF4-FFF2-40B4-BE49-F238E27FC236}">
                <a16:creationId xmlns:a16="http://schemas.microsoft.com/office/drawing/2014/main" id="{FB759ED5-6728-2643-8D63-BFEE390127D8}"/>
              </a:ext>
            </a:extLst>
          </p:cNvPr>
          <p:cNvSpPr txBox="1"/>
          <p:nvPr/>
        </p:nvSpPr>
        <p:spPr>
          <a:xfrm>
            <a:off x="8711746" y="1267092"/>
            <a:ext cx="1322187" cy="307777"/>
          </a:xfrm>
          <a:prstGeom prst="rect">
            <a:avLst/>
          </a:prstGeom>
          <a:noFill/>
        </p:spPr>
        <p:txBody>
          <a:bodyPr wrap="square" rtlCol="0">
            <a:spAutoFit/>
          </a:bodyPr>
          <a:lstStyle/>
          <a:p>
            <a:pPr algn="ctr"/>
            <a:r>
              <a:rPr lang="ar-SA" sz="1400" b="1" dirty="0">
                <a:solidFill>
                  <a:srgbClr val="0070C0"/>
                </a:solidFill>
                <a:latin typeface="Roboto" panose="02000000000000000000" pitchFamily="2" charset="0"/>
                <a:ea typeface="Roboto" panose="02000000000000000000" pitchFamily="2" charset="0"/>
                <a:cs typeface="Roboto" panose="02000000000000000000" pitchFamily="2" charset="0"/>
              </a:rPr>
              <a:t>مايو ٢٠٢٢</a:t>
            </a:r>
            <a:endParaRPr lang="en-US" sz="1400" b="1" dirty="0">
              <a:solidFill>
                <a:srgbClr val="0070C0"/>
              </a:solidFill>
              <a:latin typeface="Roboto" panose="02000000000000000000" pitchFamily="2" charset="0"/>
              <a:ea typeface="Roboto" panose="02000000000000000000" pitchFamily="2" charset="0"/>
              <a:cs typeface="Roboto" panose="02000000000000000000" pitchFamily="2" charset="0"/>
            </a:endParaRPr>
          </a:p>
        </p:txBody>
      </p:sp>
      <p:sp>
        <p:nvSpPr>
          <p:cNvPr id="88" name="TextBox 87">
            <a:extLst>
              <a:ext uri="{FF2B5EF4-FFF2-40B4-BE49-F238E27FC236}">
                <a16:creationId xmlns:a16="http://schemas.microsoft.com/office/drawing/2014/main" id="{BE739ECD-B60A-3142-9EE4-1F64611BCB57}"/>
              </a:ext>
            </a:extLst>
          </p:cNvPr>
          <p:cNvSpPr txBox="1"/>
          <p:nvPr/>
        </p:nvSpPr>
        <p:spPr>
          <a:xfrm>
            <a:off x="9897240" y="1236079"/>
            <a:ext cx="2170038" cy="307777"/>
          </a:xfrm>
          <a:prstGeom prst="rect">
            <a:avLst/>
          </a:prstGeom>
          <a:noFill/>
        </p:spPr>
        <p:txBody>
          <a:bodyPr wrap="square" rtlCol="0">
            <a:spAutoFit/>
          </a:bodyPr>
          <a:lstStyle/>
          <a:p>
            <a:pPr algn="ctr"/>
            <a:r>
              <a:rPr lang="ar-SA" sz="1400" b="1" dirty="0">
                <a:solidFill>
                  <a:srgbClr val="0070C0"/>
                </a:solidFill>
                <a:latin typeface="Roboto" panose="02000000000000000000" pitchFamily="2" charset="0"/>
                <a:ea typeface="Roboto" panose="02000000000000000000" pitchFamily="2" charset="0"/>
                <a:cs typeface="Roboto" panose="02000000000000000000" pitchFamily="2" charset="0"/>
              </a:rPr>
              <a:t> ٢- ٣ يونيه ٢٠٢٢ </a:t>
            </a:r>
            <a:endParaRPr lang="en-US" sz="1400" b="1" dirty="0">
              <a:solidFill>
                <a:srgbClr val="0070C0"/>
              </a:solidFill>
              <a:latin typeface="Roboto" panose="02000000000000000000" pitchFamily="2" charset="0"/>
              <a:ea typeface="Roboto" panose="02000000000000000000" pitchFamily="2" charset="0"/>
              <a:cs typeface="Roboto" panose="02000000000000000000" pitchFamily="2" charset="0"/>
            </a:endParaRPr>
          </a:p>
        </p:txBody>
      </p:sp>
      <p:sp>
        <p:nvSpPr>
          <p:cNvPr id="94" name="Rounded Rectangle 79">
            <a:extLst>
              <a:ext uri="{FF2B5EF4-FFF2-40B4-BE49-F238E27FC236}">
                <a16:creationId xmlns:a16="http://schemas.microsoft.com/office/drawing/2014/main" id="{0FBF9018-9E47-8A4A-B661-215EEC576D87}"/>
              </a:ext>
            </a:extLst>
          </p:cNvPr>
          <p:cNvSpPr/>
          <p:nvPr/>
        </p:nvSpPr>
        <p:spPr bwMode="auto">
          <a:xfrm>
            <a:off x="391887" y="84889"/>
            <a:ext cx="10730788" cy="526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800" dirty="0"/>
              <a:t>العملية الشاملة نحو ستكهولم + 50</a:t>
            </a:r>
            <a:endParaRPr lang="en-US" sz="28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5ADC3F3C-666E-DF4E-872C-F39D4FA2C39D}"/>
              </a:ext>
            </a:extLst>
          </p:cNvPr>
          <p:cNvSpPr/>
          <p:nvPr/>
        </p:nvSpPr>
        <p:spPr>
          <a:xfrm>
            <a:off x="9992246" y="1498063"/>
            <a:ext cx="1807594" cy="738664"/>
          </a:xfrm>
          <a:prstGeom prst="rect">
            <a:avLst/>
          </a:prstGeom>
          <a:solidFill>
            <a:srgbClr val="0070C0"/>
          </a:solidFill>
          <a:effectLst/>
        </p:spPr>
        <p:txBody>
          <a:bodyPr wrap="square">
            <a:spAutoFit/>
          </a:bodyPr>
          <a:lstStyle/>
          <a:p>
            <a:r>
              <a:rPr lang="ar-SA" sz="2400" dirty="0">
                <a:solidFill>
                  <a:schemeClr val="bg1"/>
                </a:solidFill>
              </a:rPr>
              <a:t>ستكهولم + 50</a:t>
            </a:r>
            <a:endParaRPr lang="en-US" sz="2400"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en-US" b="1" dirty="0">
              <a:solidFill>
                <a:schemeClr val="bg1"/>
              </a:solidFill>
              <a:latin typeface="Oswald" pitchFamily="2" charset="77"/>
            </a:endParaRPr>
          </a:p>
        </p:txBody>
      </p:sp>
      <p:sp>
        <p:nvSpPr>
          <p:cNvPr id="68" name="TextBox 115">
            <a:extLst>
              <a:ext uri="{FF2B5EF4-FFF2-40B4-BE49-F238E27FC236}">
                <a16:creationId xmlns:a16="http://schemas.microsoft.com/office/drawing/2014/main" id="{AA9EE456-BA62-484F-9236-292097685259}"/>
              </a:ext>
            </a:extLst>
          </p:cNvPr>
          <p:cNvSpPr txBox="1">
            <a:spLocks noChangeArrowheads="1"/>
          </p:cNvSpPr>
          <p:nvPr/>
        </p:nvSpPr>
        <p:spPr bwMode="auto">
          <a:xfrm>
            <a:off x="2045702" y="4340937"/>
            <a:ext cx="5529535" cy="52322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ar-SA" sz="2800" dirty="0">
                <a:solidFill>
                  <a:schemeClr val="bg1"/>
                </a:solidFill>
              </a:rPr>
              <a:t>مسارات الحوارات القيادية</a:t>
            </a:r>
            <a:endParaRPr lang="en-US" sz="28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26" name="TextBox 115">
            <a:extLst>
              <a:ext uri="{FF2B5EF4-FFF2-40B4-BE49-F238E27FC236}">
                <a16:creationId xmlns:a16="http://schemas.microsoft.com/office/drawing/2014/main" id="{4437D23C-5092-8F48-99B9-06AD770F0393}"/>
              </a:ext>
            </a:extLst>
          </p:cNvPr>
          <p:cNvSpPr txBox="1">
            <a:spLocks noChangeArrowheads="1"/>
          </p:cNvSpPr>
          <p:nvPr/>
        </p:nvSpPr>
        <p:spPr bwMode="auto">
          <a:xfrm>
            <a:off x="59933" y="1778784"/>
            <a:ext cx="12075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71450" indent="-171450">
              <a:buFont typeface="Wingdings" charset="2"/>
              <a:buChar char="ü"/>
            </a:pPr>
            <a:r>
              <a:rPr lang="ar-SA" sz="1100" dirty="0">
                <a:latin typeface="Roboto" panose="02000000000000000000" pitchFamily="2" charset="0"/>
                <a:ea typeface="Roboto" panose="02000000000000000000" pitchFamily="2" charset="0"/>
                <a:cs typeface="Roboto" panose="02000000000000000000" pitchFamily="2" charset="0"/>
              </a:rPr>
              <a:t>يُتخذ</a:t>
            </a:r>
            <a:r>
              <a:rPr lang="ar-SA" sz="1100" dirty="0">
                <a:solidFill>
                  <a:schemeClr val="dk1"/>
                </a:solidFill>
              </a:rPr>
              <a:t> قرار الطرائق</a:t>
            </a:r>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65" name="TextBox 115">
            <a:extLst>
              <a:ext uri="{FF2B5EF4-FFF2-40B4-BE49-F238E27FC236}">
                <a16:creationId xmlns:a16="http://schemas.microsoft.com/office/drawing/2014/main" id="{D8EEF6BD-A72E-5A4F-93BE-95B5F2AB251E}"/>
              </a:ext>
            </a:extLst>
          </p:cNvPr>
          <p:cNvSpPr txBox="1">
            <a:spLocks noChangeArrowheads="1"/>
          </p:cNvSpPr>
          <p:nvPr/>
        </p:nvSpPr>
        <p:spPr bwMode="auto">
          <a:xfrm>
            <a:off x="1230861" y="1768811"/>
            <a:ext cx="15719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71450" indent="-171450">
              <a:buFont typeface="Wingdings" pitchFamily="2" charset="2"/>
              <a:buChar char="ü"/>
            </a:pPr>
            <a:r>
              <a:rPr lang="ar-SA" sz="1100" dirty="0">
                <a:latin typeface="Roboto" panose="02000000000000000000" pitchFamily="2" charset="0"/>
                <a:ea typeface="Roboto" panose="02000000000000000000" pitchFamily="2" charset="0"/>
                <a:cs typeface="Roboto" panose="02000000000000000000" pitchFamily="2" charset="0"/>
              </a:rPr>
              <a:t>تم إعداد </a:t>
            </a:r>
            <a:r>
              <a:rPr lang="ar-SA" sz="1100" dirty="0" err="1">
                <a:latin typeface="Roboto" panose="02000000000000000000" pitchFamily="2" charset="0"/>
                <a:ea typeface="Roboto" panose="02000000000000000000" pitchFamily="2" charset="0"/>
                <a:cs typeface="Roboto" panose="02000000000000000000" pitchFamily="2" charset="0"/>
              </a:rPr>
              <a:t>م</a:t>
            </a:r>
            <a:r>
              <a:rPr lang="en-US" sz="1100" dirty="0" err="1">
                <a:latin typeface="Roboto" panose="02000000000000000000" pitchFamily="2" charset="0"/>
                <a:ea typeface="Roboto" panose="02000000000000000000" pitchFamily="2" charset="0"/>
                <a:cs typeface="Roboto" panose="02000000000000000000" pitchFamily="2" charset="0"/>
              </a:rPr>
              <a:t>ذ</a:t>
            </a:r>
            <a:r>
              <a:rPr lang="ar-SA" sz="1100" dirty="0">
                <a:latin typeface="Roboto" panose="02000000000000000000" pitchFamily="2" charset="0"/>
                <a:ea typeface="Roboto" panose="02000000000000000000" pitchFamily="2" charset="0"/>
                <a:cs typeface="Roboto" panose="02000000000000000000" pitchFamily="2" charset="0"/>
              </a:rPr>
              <a:t>كرة </a:t>
            </a:r>
            <a:r>
              <a:rPr lang="ar-SA" sz="1100" dirty="0" err="1">
                <a:latin typeface="Roboto" panose="02000000000000000000" pitchFamily="2" charset="0"/>
                <a:ea typeface="Roboto" panose="02000000000000000000" pitchFamily="2" charset="0"/>
                <a:cs typeface="Roboto" panose="02000000000000000000" pitchFamily="2" charset="0"/>
              </a:rPr>
              <a:t>مفأهمية</a:t>
            </a:r>
            <a:r>
              <a:rPr lang="ar-SA" sz="1100" dirty="0">
                <a:latin typeface="Roboto" panose="02000000000000000000" pitchFamily="2" charset="0"/>
                <a:ea typeface="Roboto" panose="02000000000000000000" pitchFamily="2" charset="0"/>
                <a:cs typeface="Roboto" panose="02000000000000000000" pitchFamily="2" charset="0"/>
              </a:rPr>
              <a:t> للاجتماع</a:t>
            </a:r>
          </a:p>
          <a:p>
            <a:pPr marL="171450" indent="-171450">
              <a:buFont typeface="Wingdings" pitchFamily="2" charset="2"/>
              <a:buChar char="ü"/>
            </a:pPr>
            <a:r>
              <a:rPr lang="ar-SA" sz="1100" dirty="0">
                <a:latin typeface="Roboto" panose="02000000000000000000" pitchFamily="2" charset="0"/>
                <a:ea typeface="Roboto" panose="02000000000000000000" pitchFamily="2" charset="0"/>
                <a:cs typeface="Roboto" panose="02000000000000000000" pitchFamily="2" charset="0"/>
              </a:rPr>
              <a:t>تم تعيين الأمين العام للاجتماع الدولي</a:t>
            </a:r>
            <a:endParaRPr lang="en-US" sz="1100" dirty="0">
              <a:latin typeface="Roboto" panose="02000000000000000000" pitchFamily="2" charset="0"/>
              <a:ea typeface="Roboto" panose="02000000000000000000" pitchFamily="2" charset="0"/>
              <a:cs typeface="Roboto" panose="02000000000000000000" pitchFamily="2" charset="0"/>
            </a:endParaRPr>
          </a:p>
        </p:txBody>
      </p:sp>
      <p:grpSp>
        <p:nvGrpSpPr>
          <p:cNvPr id="166" name="Группа 1">
            <a:extLst>
              <a:ext uri="{FF2B5EF4-FFF2-40B4-BE49-F238E27FC236}">
                <a16:creationId xmlns:a16="http://schemas.microsoft.com/office/drawing/2014/main" id="{F30D5206-2859-7248-BA20-D0B97329E1F5}"/>
              </a:ext>
            </a:extLst>
          </p:cNvPr>
          <p:cNvGrpSpPr>
            <a:grpSpLocks/>
          </p:cNvGrpSpPr>
          <p:nvPr/>
        </p:nvGrpSpPr>
        <p:grpSpPr bwMode="auto">
          <a:xfrm>
            <a:off x="2712394" y="1669399"/>
            <a:ext cx="1027765" cy="2659280"/>
            <a:chOff x="1147763" y="2007836"/>
            <a:chExt cx="2868137" cy="4308827"/>
          </a:xfrm>
        </p:grpSpPr>
        <p:sp>
          <p:nvSpPr>
            <p:cNvPr id="167" name="Freeform 116">
              <a:extLst>
                <a:ext uri="{FF2B5EF4-FFF2-40B4-BE49-F238E27FC236}">
                  <a16:creationId xmlns:a16="http://schemas.microsoft.com/office/drawing/2014/main" id="{2B1274B9-33FF-9441-9FE0-BCC8EED30300}"/>
                </a:ext>
              </a:extLst>
            </p:cNvPr>
            <p:cNvSpPr>
              <a:spLocks/>
            </p:cNvSpPr>
            <p:nvPr/>
          </p:nvSpPr>
          <p:spPr bwMode="auto">
            <a:xfrm>
              <a:off x="1147763" y="2144713"/>
              <a:ext cx="2844800" cy="4171950"/>
            </a:xfrm>
            <a:custGeom>
              <a:avLst/>
              <a:gdLst>
                <a:gd name="T0" fmla="*/ 2147483647 w 259"/>
                <a:gd name="T1" fmla="*/ 2147483647 h 378"/>
                <a:gd name="T2" fmla="*/ 2147483647 w 259"/>
                <a:gd name="T3" fmla="*/ 2147483647 h 378"/>
                <a:gd name="T4" fmla="*/ 2147483647 w 259"/>
                <a:gd name="T5" fmla="*/ 2147483647 h 378"/>
                <a:gd name="T6" fmla="*/ 2147483647 w 259"/>
                <a:gd name="T7" fmla="*/ 2147483647 h 378"/>
                <a:gd name="T8" fmla="*/ 2147483647 w 259"/>
                <a:gd name="T9" fmla="*/ 0 h 378"/>
                <a:gd name="T10" fmla="*/ 2147483647 w 259"/>
                <a:gd name="T11" fmla="*/ 0 h 378"/>
                <a:gd name="T12" fmla="*/ 0 w 259"/>
                <a:gd name="T13" fmla="*/ 2147483647 h 378"/>
                <a:gd name="T14" fmla="*/ 0 w 259"/>
                <a:gd name="T15" fmla="*/ 2147483647 h 378"/>
                <a:gd name="T16" fmla="*/ 2147483647 w 259"/>
                <a:gd name="T17" fmla="*/ 2147483647 h 3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9"/>
                <a:gd name="T28" fmla="*/ 0 h 378"/>
                <a:gd name="T29" fmla="*/ 259 w 259"/>
                <a:gd name="T30" fmla="*/ 378 h 3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9" h="378">
                  <a:moveTo>
                    <a:pt x="20" y="378"/>
                  </a:moveTo>
                  <a:cubicBezTo>
                    <a:pt x="238" y="378"/>
                    <a:pt x="238" y="378"/>
                    <a:pt x="238" y="378"/>
                  </a:cubicBezTo>
                  <a:cubicBezTo>
                    <a:pt x="249" y="378"/>
                    <a:pt x="259" y="369"/>
                    <a:pt x="259" y="358"/>
                  </a:cubicBezTo>
                  <a:cubicBezTo>
                    <a:pt x="259" y="20"/>
                    <a:pt x="259" y="20"/>
                    <a:pt x="259" y="20"/>
                  </a:cubicBezTo>
                  <a:cubicBezTo>
                    <a:pt x="259" y="9"/>
                    <a:pt x="249" y="0"/>
                    <a:pt x="238" y="0"/>
                  </a:cubicBezTo>
                  <a:cubicBezTo>
                    <a:pt x="20" y="0"/>
                    <a:pt x="20" y="0"/>
                    <a:pt x="20" y="0"/>
                  </a:cubicBezTo>
                  <a:cubicBezTo>
                    <a:pt x="9" y="0"/>
                    <a:pt x="0" y="9"/>
                    <a:pt x="0" y="20"/>
                  </a:cubicBezTo>
                  <a:cubicBezTo>
                    <a:pt x="0" y="358"/>
                    <a:pt x="0" y="358"/>
                    <a:pt x="0" y="358"/>
                  </a:cubicBezTo>
                  <a:cubicBezTo>
                    <a:pt x="0" y="369"/>
                    <a:pt x="9" y="378"/>
                    <a:pt x="20" y="3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71450" indent="-171450">
                <a:buFont typeface="Wingdings" charset="2"/>
                <a:buChar char="ü"/>
              </a:pPr>
              <a:r>
                <a:rPr lang="ar-SA" sz="1100" dirty="0">
                  <a:latin typeface="Roboto" panose="02000000000000000000" pitchFamily="2" charset="0"/>
                  <a:ea typeface="Roboto" panose="02000000000000000000" pitchFamily="2" charset="0"/>
                  <a:cs typeface="Roboto" panose="02000000000000000000" pitchFamily="2" charset="0"/>
                </a:rPr>
                <a:t>اجتماع افتراضي لثلاثة أفرقة عاملة وغير رسمية</a:t>
              </a:r>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69" name="TextBox 115">
              <a:extLst>
                <a:ext uri="{FF2B5EF4-FFF2-40B4-BE49-F238E27FC236}">
                  <a16:creationId xmlns:a16="http://schemas.microsoft.com/office/drawing/2014/main" id="{2DEDBD6C-15C2-674D-BF6C-3745C8277E75}"/>
                </a:ext>
              </a:extLst>
            </p:cNvPr>
            <p:cNvSpPr txBox="1">
              <a:spLocks noChangeArrowheads="1"/>
            </p:cNvSpPr>
            <p:nvPr/>
          </p:nvSpPr>
          <p:spPr bwMode="auto">
            <a:xfrm>
              <a:off x="1589666" y="2007836"/>
              <a:ext cx="2426234" cy="42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sz="1100" dirty="0">
                <a:latin typeface="Roboto" panose="02000000000000000000" pitchFamily="2" charset="0"/>
                <a:ea typeface="Roboto" panose="02000000000000000000" pitchFamily="2" charset="0"/>
                <a:cs typeface="Roboto" panose="02000000000000000000" pitchFamily="2" charset="0"/>
              </a:endParaRPr>
            </a:p>
          </p:txBody>
        </p:sp>
      </p:grpSp>
      <p:sp>
        <p:nvSpPr>
          <p:cNvPr id="173" name="TextBox 115">
            <a:extLst>
              <a:ext uri="{FF2B5EF4-FFF2-40B4-BE49-F238E27FC236}">
                <a16:creationId xmlns:a16="http://schemas.microsoft.com/office/drawing/2014/main" id="{A780D084-8903-FD49-BB46-7430A4F16B78}"/>
              </a:ext>
            </a:extLst>
          </p:cNvPr>
          <p:cNvSpPr txBox="1">
            <a:spLocks noChangeArrowheads="1"/>
          </p:cNvSpPr>
          <p:nvPr/>
        </p:nvSpPr>
        <p:spPr bwMode="auto">
          <a:xfrm>
            <a:off x="3819634" y="1954277"/>
            <a:ext cx="12075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71450" indent="-171450">
              <a:buFont typeface="Wingdings" pitchFamily="2" charset="2"/>
              <a:buChar char="ü"/>
            </a:pPr>
            <a:r>
              <a:rPr lang="ar-SA" sz="1100" dirty="0">
                <a:latin typeface="Roboto" panose="02000000000000000000" pitchFamily="2" charset="0"/>
                <a:ea typeface="Roboto" panose="02000000000000000000" pitchFamily="2" charset="0"/>
                <a:cs typeface="Roboto" panose="02000000000000000000" pitchFamily="2" charset="0"/>
              </a:rPr>
              <a:t>اجتماع افتراضي لثلاثة أفرقة عاملة وغير رسمية</a:t>
            </a:r>
            <a:endParaRPr lang="en-US" sz="1100" dirty="0">
              <a:latin typeface="Roboto" panose="02000000000000000000" pitchFamily="2" charset="0"/>
              <a:ea typeface="Roboto" panose="02000000000000000000" pitchFamily="2" charset="0"/>
              <a:cs typeface="Roboto" panose="02000000000000000000" pitchFamily="2" charset="0"/>
            </a:endParaRPr>
          </a:p>
          <a:p>
            <a:pPr marL="171450" indent="-171450">
              <a:buFont typeface="Wingdings" pitchFamily="2" charset="2"/>
              <a:buChar char="ü"/>
            </a:pPr>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77" name="TextBox 115">
            <a:extLst>
              <a:ext uri="{FF2B5EF4-FFF2-40B4-BE49-F238E27FC236}">
                <a16:creationId xmlns:a16="http://schemas.microsoft.com/office/drawing/2014/main" id="{DED9CAB8-22CF-7C40-A1DA-86177C826279}"/>
              </a:ext>
            </a:extLst>
          </p:cNvPr>
          <p:cNvSpPr txBox="1">
            <a:spLocks noChangeArrowheads="1"/>
          </p:cNvSpPr>
          <p:nvPr/>
        </p:nvSpPr>
        <p:spPr bwMode="auto">
          <a:xfrm>
            <a:off x="4921988" y="1586876"/>
            <a:ext cx="137517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71450" indent="-171450">
              <a:buFont typeface="Wingdings" pitchFamily="2" charset="2"/>
              <a:buChar char="ü"/>
            </a:pPr>
            <a:r>
              <a:rPr lang="ar-SA" sz="1100" dirty="0"/>
              <a:t>مشاريع ورقات معلومات أساسية لحوارات القادة - ترد مدخلات من UNEA5.2 وبرنامج الأمم المتحدة للبيئة @ 50</a:t>
            </a:r>
          </a:p>
          <a:p>
            <a:pPr marL="171450" indent="-171450">
              <a:buFont typeface="Wingdings" pitchFamily="2" charset="2"/>
              <a:buChar char="ü"/>
            </a:pPr>
            <a:endParaRPr lang="en-US" sz="1100" dirty="0">
              <a:latin typeface="Roboto" panose="02000000000000000000" pitchFamily="2" charset="0"/>
              <a:ea typeface="Roboto" panose="02000000000000000000" pitchFamily="2" charset="0"/>
              <a:cs typeface="Roboto" panose="02000000000000000000" pitchFamily="2" charset="0"/>
            </a:endParaRPr>
          </a:p>
          <a:p>
            <a:pPr marL="171450" indent="-171450">
              <a:buFont typeface="Wingdings" pitchFamily="2" charset="2"/>
              <a:buChar char="ü"/>
            </a:pPr>
            <a:r>
              <a:rPr lang="ar-SA" sz="1100" dirty="0"/>
              <a:t>الاستعراض النهائي الذي تجريه الهيئة الفرعية للمشورة العلمية والتكنولوجية</a:t>
            </a:r>
            <a:endParaRPr lang="en-US" sz="1100" dirty="0">
              <a:latin typeface="Roboto" panose="02000000000000000000" pitchFamily="2" charset="0"/>
              <a:ea typeface="Roboto" panose="02000000000000000000" pitchFamily="2" charset="0"/>
              <a:cs typeface="Roboto" panose="02000000000000000000" pitchFamily="2" charset="0"/>
            </a:endParaRPr>
          </a:p>
          <a:p>
            <a:endParaRPr lang="en-US" sz="1100" dirty="0">
              <a:latin typeface="Roboto" panose="02000000000000000000" pitchFamily="2" charset="0"/>
              <a:ea typeface="Roboto" panose="02000000000000000000" pitchFamily="2" charset="0"/>
              <a:cs typeface="Roboto" panose="02000000000000000000" pitchFamily="2" charset="0"/>
            </a:endParaRPr>
          </a:p>
          <a:p>
            <a:pPr marL="171450" indent="-171450">
              <a:buFont typeface="Wingdings" charset="2"/>
              <a:buChar char="ü"/>
            </a:pPr>
            <a:r>
              <a:rPr lang="ar-SA" sz="1100" dirty="0"/>
              <a:t>تعميم الاجتماع التحضيري</a:t>
            </a:r>
            <a:r>
              <a:rPr lang="en-US" sz="1100" dirty="0">
                <a:latin typeface="Roboto" panose="02000000000000000000" pitchFamily="2" charset="0"/>
                <a:ea typeface="Roboto" panose="02000000000000000000" pitchFamily="2" charset="0"/>
                <a:cs typeface="Roboto" panose="02000000000000000000" pitchFamily="2" charset="0"/>
              </a:rPr>
              <a:t> </a:t>
            </a:r>
          </a:p>
          <a:p>
            <a:r>
              <a:rPr lang="en-US" sz="1100" dirty="0">
                <a:latin typeface="Roboto" panose="02000000000000000000" pitchFamily="2" charset="0"/>
                <a:ea typeface="Roboto" panose="02000000000000000000" pitchFamily="2" charset="0"/>
                <a:cs typeface="Roboto" panose="02000000000000000000" pitchFamily="2" charset="0"/>
              </a:rPr>
              <a:t> </a:t>
            </a:r>
          </a:p>
        </p:txBody>
      </p:sp>
      <p:grpSp>
        <p:nvGrpSpPr>
          <p:cNvPr id="178" name="Группа 1">
            <a:extLst>
              <a:ext uri="{FF2B5EF4-FFF2-40B4-BE49-F238E27FC236}">
                <a16:creationId xmlns:a16="http://schemas.microsoft.com/office/drawing/2014/main" id="{95D8CE4D-6A1E-EF41-8235-9EB320597B3C}"/>
              </a:ext>
            </a:extLst>
          </p:cNvPr>
          <p:cNvGrpSpPr>
            <a:grpSpLocks/>
          </p:cNvGrpSpPr>
          <p:nvPr/>
        </p:nvGrpSpPr>
        <p:grpSpPr bwMode="auto">
          <a:xfrm>
            <a:off x="5632421" y="2129190"/>
            <a:ext cx="1942816" cy="2109701"/>
            <a:chOff x="-133852" y="1880485"/>
            <a:chExt cx="4418646" cy="4436178"/>
          </a:xfrm>
        </p:grpSpPr>
        <p:sp>
          <p:nvSpPr>
            <p:cNvPr id="179" name="Freeform 116">
              <a:extLst>
                <a:ext uri="{FF2B5EF4-FFF2-40B4-BE49-F238E27FC236}">
                  <a16:creationId xmlns:a16="http://schemas.microsoft.com/office/drawing/2014/main" id="{41A36911-CC8F-B744-8505-0A514AE3F744}"/>
                </a:ext>
              </a:extLst>
            </p:cNvPr>
            <p:cNvSpPr>
              <a:spLocks/>
            </p:cNvSpPr>
            <p:nvPr/>
          </p:nvSpPr>
          <p:spPr bwMode="auto">
            <a:xfrm>
              <a:off x="1147763" y="2144713"/>
              <a:ext cx="2844800" cy="4171950"/>
            </a:xfrm>
            <a:custGeom>
              <a:avLst/>
              <a:gdLst>
                <a:gd name="T0" fmla="*/ 2147483647 w 259"/>
                <a:gd name="T1" fmla="*/ 2147483647 h 378"/>
                <a:gd name="T2" fmla="*/ 2147483647 w 259"/>
                <a:gd name="T3" fmla="*/ 2147483647 h 378"/>
                <a:gd name="T4" fmla="*/ 2147483647 w 259"/>
                <a:gd name="T5" fmla="*/ 2147483647 h 378"/>
                <a:gd name="T6" fmla="*/ 2147483647 w 259"/>
                <a:gd name="T7" fmla="*/ 2147483647 h 378"/>
                <a:gd name="T8" fmla="*/ 2147483647 w 259"/>
                <a:gd name="T9" fmla="*/ 0 h 378"/>
                <a:gd name="T10" fmla="*/ 2147483647 w 259"/>
                <a:gd name="T11" fmla="*/ 0 h 378"/>
                <a:gd name="T12" fmla="*/ 0 w 259"/>
                <a:gd name="T13" fmla="*/ 2147483647 h 378"/>
                <a:gd name="T14" fmla="*/ 0 w 259"/>
                <a:gd name="T15" fmla="*/ 2147483647 h 378"/>
                <a:gd name="T16" fmla="*/ 2147483647 w 259"/>
                <a:gd name="T17" fmla="*/ 2147483647 h 3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9"/>
                <a:gd name="T28" fmla="*/ 0 h 378"/>
                <a:gd name="T29" fmla="*/ 259 w 259"/>
                <a:gd name="T30" fmla="*/ 378 h 3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9" h="378">
                  <a:moveTo>
                    <a:pt x="20" y="378"/>
                  </a:moveTo>
                  <a:cubicBezTo>
                    <a:pt x="238" y="378"/>
                    <a:pt x="238" y="378"/>
                    <a:pt x="238" y="378"/>
                  </a:cubicBezTo>
                  <a:cubicBezTo>
                    <a:pt x="249" y="378"/>
                    <a:pt x="259" y="369"/>
                    <a:pt x="259" y="358"/>
                  </a:cubicBezTo>
                  <a:cubicBezTo>
                    <a:pt x="259" y="20"/>
                    <a:pt x="259" y="20"/>
                    <a:pt x="259" y="20"/>
                  </a:cubicBezTo>
                  <a:cubicBezTo>
                    <a:pt x="259" y="9"/>
                    <a:pt x="249" y="0"/>
                    <a:pt x="238" y="0"/>
                  </a:cubicBezTo>
                  <a:cubicBezTo>
                    <a:pt x="20" y="0"/>
                    <a:pt x="20" y="0"/>
                    <a:pt x="20" y="0"/>
                  </a:cubicBezTo>
                  <a:cubicBezTo>
                    <a:pt x="9" y="0"/>
                    <a:pt x="0" y="9"/>
                    <a:pt x="0" y="20"/>
                  </a:cubicBezTo>
                  <a:cubicBezTo>
                    <a:pt x="0" y="358"/>
                    <a:pt x="0" y="358"/>
                    <a:pt x="0" y="358"/>
                  </a:cubicBezTo>
                  <a:cubicBezTo>
                    <a:pt x="0" y="369"/>
                    <a:pt x="9" y="378"/>
                    <a:pt x="20" y="3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100">
                <a:latin typeface="Roboto" panose="02000000000000000000" pitchFamily="2" charset="0"/>
                <a:ea typeface="Roboto" panose="02000000000000000000" pitchFamily="2" charset="0"/>
                <a:cs typeface="Roboto" panose="02000000000000000000" pitchFamily="2" charset="0"/>
              </a:endParaRPr>
            </a:p>
          </p:txBody>
        </p:sp>
        <p:sp>
          <p:nvSpPr>
            <p:cNvPr id="181" name="TextBox 115">
              <a:extLst>
                <a:ext uri="{FF2B5EF4-FFF2-40B4-BE49-F238E27FC236}">
                  <a16:creationId xmlns:a16="http://schemas.microsoft.com/office/drawing/2014/main" id="{0C25CEFB-4E12-964B-B36C-110F610ECBA0}"/>
                </a:ext>
              </a:extLst>
            </p:cNvPr>
            <p:cNvSpPr txBox="1">
              <a:spLocks noChangeArrowheads="1"/>
            </p:cNvSpPr>
            <p:nvPr/>
          </p:nvSpPr>
          <p:spPr bwMode="auto">
            <a:xfrm>
              <a:off x="-133852" y="1880485"/>
              <a:ext cx="4418646" cy="115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914400" lvl="1" indent="-171450">
                <a:buFont typeface="Wingdings" pitchFamily="2" charset="2"/>
                <a:buChar char="ü"/>
              </a:pPr>
              <a:r>
                <a:rPr lang="ar-SA" sz="1100" dirty="0">
                  <a:latin typeface="Roboto" panose="02000000000000000000" pitchFamily="2" charset="0"/>
                  <a:ea typeface="Roboto" panose="02000000000000000000" pitchFamily="2" charset="0"/>
                  <a:cs typeface="Roboto" panose="02000000000000000000" pitchFamily="2" charset="0"/>
                </a:rPr>
                <a:t>اجتماع تحضيري (مارس ٢٨\٢٩) </a:t>
              </a:r>
              <a:r>
                <a:rPr lang="ar-SA" sz="1100" dirty="0"/>
                <a:t>نيويورك</a:t>
              </a:r>
              <a:endParaRPr lang="en-US" sz="1100" dirty="0">
                <a:latin typeface="Roboto" panose="02000000000000000000" pitchFamily="2" charset="0"/>
                <a:ea typeface="Roboto" panose="02000000000000000000" pitchFamily="2" charset="0"/>
                <a:cs typeface="Roboto" panose="02000000000000000000" pitchFamily="2" charset="0"/>
              </a:endParaRPr>
            </a:p>
          </p:txBody>
        </p:sp>
      </p:grpSp>
      <p:grpSp>
        <p:nvGrpSpPr>
          <p:cNvPr id="182" name="Группа 1">
            <a:extLst>
              <a:ext uri="{FF2B5EF4-FFF2-40B4-BE49-F238E27FC236}">
                <a16:creationId xmlns:a16="http://schemas.microsoft.com/office/drawing/2014/main" id="{EB7A30F4-1884-2F4B-BD0D-18284CBDA645}"/>
              </a:ext>
            </a:extLst>
          </p:cNvPr>
          <p:cNvGrpSpPr>
            <a:grpSpLocks/>
          </p:cNvGrpSpPr>
          <p:nvPr/>
        </p:nvGrpSpPr>
        <p:grpSpPr bwMode="auto">
          <a:xfrm>
            <a:off x="7527512" y="1619478"/>
            <a:ext cx="1485588" cy="2574804"/>
            <a:chOff x="1066603" y="2144713"/>
            <a:chExt cx="3378749" cy="4171950"/>
          </a:xfrm>
        </p:grpSpPr>
        <p:sp>
          <p:nvSpPr>
            <p:cNvPr id="183" name="Freeform 116">
              <a:extLst>
                <a:ext uri="{FF2B5EF4-FFF2-40B4-BE49-F238E27FC236}">
                  <a16:creationId xmlns:a16="http://schemas.microsoft.com/office/drawing/2014/main" id="{8D16F1D6-117F-1940-8E4B-6ADC6A129A9B}"/>
                </a:ext>
              </a:extLst>
            </p:cNvPr>
            <p:cNvSpPr>
              <a:spLocks/>
            </p:cNvSpPr>
            <p:nvPr/>
          </p:nvSpPr>
          <p:spPr bwMode="auto">
            <a:xfrm>
              <a:off x="1147763" y="2144713"/>
              <a:ext cx="2844800" cy="4171950"/>
            </a:xfrm>
            <a:custGeom>
              <a:avLst/>
              <a:gdLst>
                <a:gd name="T0" fmla="*/ 2147483647 w 259"/>
                <a:gd name="T1" fmla="*/ 2147483647 h 378"/>
                <a:gd name="T2" fmla="*/ 2147483647 w 259"/>
                <a:gd name="T3" fmla="*/ 2147483647 h 378"/>
                <a:gd name="T4" fmla="*/ 2147483647 w 259"/>
                <a:gd name="T5" fmla="*/ 2147483647 h 378"/>
                <a:gd name="T6" fmla="*/ 2147483647 w 259"/>
                <a:gd name="T7" fmla="*/ 2147483647 h 378"/>
                <a:gd name="T8" fmla="*/ 2147483647 w 259"/>
                <a:gd name="T9" fmla="*/ 0 h 378"/>
                <a:gd name="T10" fmla="*/ 2147483647 w 259"/>
                <a:gd name="T11" fmla="*/ 0 h 378"/>
                <a:gd name="T12" fmla="*/ 0 w 259"/>
                <a:gd name="T13" fmla="*/ 2147483647 h 378"/>
                <a:gd name="T14" fmla="*/ 0 w 259"/>
                <a:gd name="T15" fmla="*/ 2147483647 h 378"/>
                <a:gd name="T16" fmla="*/ 2147483647 w 259"/>
                <a:gd name="T17" fmla="*/ 2147483647 h 3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9"/>
                <a:gd name="T28" fmla="*/ 0 h 378"/>
                <a:gd name="T29" fmla="*/ 259 w 259"/>
                <a:gd name="T30" fmla="*/ 378 h 3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9" h="378">
                  <a:moveTo>
                    <a:pt x="20" y="378"/>
                  </a:moveTo>
                  <a:cubicBezTo>
                    <a:pt x="238" y="378"/>
                    <a:pt x="238" y="378"/>
                    <a:pt x="238" y="378"/>
                  </a:cubicBezTo>
                  <a:cubicBezTo>
                    <a:pt x="249" y="378"/>
                    <a:pt x="259" y="369"/>
                    <a:pt x="259" y="358"/>
                  </a:cubicBezTo>
                  <a:cubicBezTo>
                    <a:pt x="259" y="20"/>
                    <a:pt x="259" y="20"/>
                    <a:pt x="259" y="20"/>
                  </a:cubicBezTo>
                  <a:cubicBezTo>
                    <a:pt x="259" y="9"/>
                    <a:pt x="249" y="0"/>
                    <a:pt x="238" y="0"/>
                  </a:cubicBezTo>
                  <a:cubicBezTo>
                    <a:pt x="20" y="0"/>
                    <a:pt x="20" y="0"/>
                    <a:pt x="20" y="0"/>
                  </a:cubicBezTo>
                  <a:cubicBezTo>
                    <a:pt x="9" y="0"/>
                    <a:pt x="0" y="9"/>
                    <a:pt x="0" y="20"/>
                  </a:cubicBezTo>
                  <a:cubicBezTo>
                    <a:pt x="0" y="358"/>
                    <a:pt x="0" y="358"/>
                    <a:pt x="0" y="358"/>
                  </a:cubicBezTo>
                  <a:cubicBezTo>
                    <a:pt x="0" y="369"/>
                    <a:pt x="9" y="378"/>
                    <a:pt x="20" y="3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100">
                <a:latin typeface="Roboto" panose="02000000000000000000" pitchFamily="2" charset="0"/>
                <a:ea typeface="Roboto" panose="02000000000000000000" pitchFamily="2" charset="0"/>
                <a:cs typeface="Roboto" panose="02000000000000000000" pitchFamily="2" charset="0"/>
              </a:endParaRPr>
            </a:p>
          </p:txBody>
        </p:sp>
        <p:sp>
          <p:nvSpPr>
            <p:cNvPr id="185" name="TextBox 115">
              <a:extLst>
                <a:ext uri="{FF2B5EF4-FFF2-40B4-BE49-F238E27FC236}">
                  <a16:creationId xmlns:a16="http://schemas.microsoft.com/office/drawing/2014/main" id="{D97B7CCE-E41A-BC42-A050-761E4218F6BB}"/>
                </a:ext>
              </a:extLst>
            </p:cNvPr>
            <p:cNvSpPr txBox="1">
              <a:spLocks noChangeArrowheads="1"/>
            </p:cNvSpPr>
            <p:nvPr/>
          </p:nvSpPr>
          <p:spPr bwMode="auto">
            <a:xfrm>
              <a:off x="1066603" y="2194843"/>
              <a:ext cx="3378749" cy="261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71450" indent="-171450">
                <a:buFont typeface="Wingdings" pitchFamily="2" charset="2"/>
                <a:buChar char="ü"/>
              </a:pPr>
              <a:r>
                <a:rPr lang="ar-SA" sz="1100" dirty="0"/>
                <a:t> وضع الصيغة النهائية للمشاريع الأساسية وأخ</a:t>
              </a:r>
              <a:r>
                <a:rPr lang="en-US" sz="1100" dirty="0" err="1"/>
                <a:t>ذ</a:t>
              </a:r>
              <a:r>
                <a:rPr lang="ar-SA" sz="1100" dirty="0"/>
                <a:t> بعين </a:t>
              </a:r>
              <a:r>
                <a:rPr lang="ar-SA" sz="1100" dirty="0" err="1"/>
                <a:t>الإعتبار</a:t>
              </a:r>
              <a:r>
                <a:rPr lang="ar-SA" sz="1100" dirty="0"/>
                <a:t> الحوار مع القيادات ، والنظر في المناقشات خلال الاجتماع التحضيري</a:t>
              </a:r>
            </a:p>
            <a:p>
              <a:pPr marL="171450" indent="-171450">
                <a:buFont typeface="Wingdings" pitchFamily="2" charset="2"/>
                <a:buChar char="ü"/>
              </a:pPr>
              <a:endParaRPr lang="ar-SA" sz="1100" dirty="0"/>
            </a:p>
            <a:p>
              <a:pPr marL="171450" indent="-171450">
                <a:buFont typeface="Wingdings" pitchFamily="2" charset="2"/>
                <a:buChar char="ü"/>
              </a:pPr>
              <a:r>
                <a:rPr lang="ar-SA" sz="1100" dirty="0"/>
                <a:t>تحضير الأوراق لتترجمها الأمانة التنفيذية</a:t>
              </a:r>
            </a:p>
          </p:txBody>
        </p:sp>
      </p:grpSp>
      <p:sp>
        <p:nvSpPr>
          <p:cNvPr id="189" name="TextBox 115">
            <a:extLst>
              <a:ext uri="{FF2B5EF4-FFF2-40B4-BE49-F238E27FC236}">
                <a16:creationId xmlns:a16="http://schemas.microsoft.com/office/drawing/2014/main" id="{17A47E2D-7D78-804C-94C9-B03B1EAA6478}"/>
              </a:ext>
            </a:extLst>
          </p:cNvPr>
          <p:cNvSpPr txBox="1">
            <a:spLocks noChangeArrowheads="1"/>
          </p:cNvSpPr>
          <p:nvPr/>
        </p:nvSpPr>
        <p:spPr bwMode="auto">
          <a:xfrm>
            <a:off x="8912797" y="1620700"/>
            <a:ext cx="120754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71450" indent="-171450">
              <a:buFont typeface="Wingdings" pitchFamily="2" charset="2"/>
              <a:buChar char="ü"/>
            </a:pPr>
            <a:r>
              <a:rPr lang="ar-SA" sz="1100" dirty="0">
                <a:latin typeface="Roboto" panose="02000000000000000000" pitchFamily="2" charset="0"/>
                <a:ea typeface="Roboto" panose="02000000000000000000" pitchFamily="2" charset="0"/>
                <a:cs typeface="Roboto" panose="02000000000000000000" pitchFamily="2" charset="0"/>
              </a:rPr>
              <a:t>تحميل المذكرة </a:t>
            </a:r>
            <a:r>
              <a:rPr lang="ar-SA" sz="1100" dirty="0" err="1">
                <a:latin typeface="Roboto" panose="02000000000000000000" pitchFamily="2" charset="0"/>
                <a:ea typeface="Roboto" panose="02000000000000000000" pitchFamily="2" charset="0"/>
                <a:cs typeface="Roboto" panose="02000000000000000000" pitchFamily="2" charset="0"/>
              </a:rPr>
              <a:t>المفاهيمية</a:t>
            </a:r>
            <a:r>
              <a:rPr lang="ar-SA" sz="1100" dirty="0">
                <a:latin typeface="Roboto" panose="02000000000000000000" pitchFamily="2" charset="0"/>
                <a:ea typeface="Roboto" panose="02000000000000000000" pitchFamily="2" charset="0"/>
                <a:cs typeface="Roboto" panose="02000000000000000000" pitchFamily="2" charset="0"/>
              </a:rPr>
              <a:t> والأوراق المعلوماتية على موقع </a:t>
            </a:r>
            <a:r>
              <a:rPr lang="ar-SA" sz="1100" dirty="0" err="1">
                <a:latin typeface="Roboto" panose="02000000000000000000" pitchFamily="2" charset="0"/>
                <a:ea typeface="Roboto" panose="02000000000000000000" pitchFamily="2" charset="0"/>
                <a:cs typeface="Roboto" panose="02000000000000000000" pitchFamily="2" charset="0"/>
              </a:rPr>
              <a:t>المؤتمر</a:t>
            </a:r>
            <a:r>
              <a:rPr lang="ar-SA" sz="1100" dirty="0" err="1"/>
              <a:t>على</a:t>
            </a:r>
            <a:r>
              <a:rPr lang="ar-SA" sz="1100" dirty="0"/>
              <a:t> الإنترنت بجميع اللغات الرسمية الستة للأمم المتحدة</a:t>
            </a:r>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93" name="TextBox 192">
            <a:extLst>
              <a:ext uri="{FF2B5EF4-FFF2-40B4-BE49-F238E27FC236}">
                <a16:creationId xmlns:a16="http://schemas.microsoft.com/office/drawing/2014/main" id="{EE5CB5D3-1B99-184E-A979-10F4C9E3D711}"/>
              </a:ext>
            </a:extLst>
          </p:cNvPr>
          <p:cNvSpPr txBox="1"/>
          <p:nvPr/>
        </p:nvSpPr>
        <p:spPr>
          <a:xfrm>
            <a:off x="8871573" y="5438198"/>
            <a:ext cx="4068971" cy="307777"/>
          </a:xfrm>
          <a:prstGeom prst="rect">
            <a:avLst/>
          </a:prstGeom>
          <a:noFill/>
        </p:spPr>
        <p:txBody>
          <a:bodyPr wrap="square" rtlCol="0">
            <a:spAutoFit/>
          </a:bodyPr>
          <a:lstStyle/>
          <a:p>
            <a:pPr algn="ctr"/>
            <a:r>
              <a:rPr lang="en-US" sz="1400" b="1" dirty="0">
                <a:solidFill>
                  <a:srgbClr val="0070C0"/>
                </a:solidFill>
                <a:latin typeface="Roboto" panose="02000000000000000000" pitchFamily="2" charset="0"/>
                <a:ea typeface="Roboto" panose="02000000000000000000" pitchFamily="2" charset="0"/>
                <a:cs typeface="Roboto" panose="02000000000000000000" pitchFamily="2" charset="0"/>
              </a:rPr>
              <a:t>2-3 June 2022</a:t>
            </a:r>
          </a:p>
        </p:txBody>
      </p:sp>
      <p:sp>
        <p:nvSpPr>
          <p:cNvPr id="198" name="Rectangle 197">
            <a:extLst>
              <a:ext uri="{FF2B5EF4-FFF2-40B4-BE49-F238E27FC236}">
                <a16:creationId xmlns:a16="http://schemas.microsoft.com/office/drawing/2014/main" id="{71362B72-8056-BF42-B189-FC7BD7EA301B}"/>
              </a:ext>
            </a:extLst>
          </p:cNvPr>
          <p:cNvSpPr/>
          <p:nvPr/>
        </p:nvSpPr>
        <p:spPr>
          <a:xfrm>
            <a:off x="10336890" y="5310262"/>
            <a:ext cx="1290738" cy="646331"/>
          </a:xfrm>
          <a:prstGeom prst="rect">
            <a:avLst/>
          </a:prstGeom>
          <a:solidFill>
            <a:srgbClr val="0070C0"/>
          </a:solidFill>
          <a:effectLst/>
        </p:spPr>
        <p:txBody>
          <a:bodyPr wrap="none">
            <a:spAutoFit/>
          </a:bodyPr>
          <a:lstStyle/>
          <a:p>
            <a:r>
              <a:rPr lang="ar-SA" dirty="0">
                <a:solidFill>
                  <a:schemeClr val="bg1"/>
                </a:solidFill>
              </a:rPr>
              <a:t>ستكهولم + 50</a:t>
            </a:r>
            <a:endParaRPr lang="en-US"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en-US" b="1" dirty="0">
              <a:solidFill>
                <a:schemeClr val="bg1"/>
              </a:solidFill>
              <a:latin typeface="Oswald" pitchFamily="2" charset="77"/>
            </a:endParaRPr>
          </a:p>
        </p:txBody>
      </p:sp>
      <p:sp>
        <p:nvSpPr>
          <p:cNvPr id="69" name="Прямоугольник: скругленные углы 28">
            <a:extLst>
              <a:ext uri="{FF2B5EF4-FFF2-40B4-BE49-F238E27FC236}">
                <a16:creationId xmlns:a16="http://schemas.microsoft.com/office/drawing/2014/main" id="{F547473C-ADE8-4C4B-B7E3-EB1A2462357E}"/>
              </a:ext>
            </a:extLst>
          </p:cNvPr>
          <p:cNvSpPr/>
          <p:nvPr/>
        </p:nvSpPr>
        <p:spPr>
          <a:xfrm>
            <a:off x="236936" y="882213"/>
            <a:ext cx="11835781" cy="188592"/>
          </a:xfrm>
          <a:prstGeom prst="roundRect">
            <a:avLst>
              <a:gd name="adj" fmla="val 50000"/>
            </a:avLst>
          </a:prstGeom>
          <a:solidFill>
            <a:srgbClr val="B1C3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x-none"/>
          </a:p>
        </p:txBody>
      </p:sp>
      <p:sp>
        <p:nvSpPr>
          <p:cNvPr id="73" name="Овал 51">
            <a:extLst>
              <a:ext uri="{FF2B5EF4-FFF2-40B4-BE49-F238E27FC236}">
                <a16:creationId xmlns:a16="http://schemas.microsoft.com/office/drawing/2014/main" id="{454EC866-A8C1-864A-840E-E6535C4E706A}"/>
              </a:ext>
            </a:extLst>
          </p:cNvPr>
          <p:cNvSpPr/>
          <p:nvPr/>
        </p:nvSpPr>
        <p:spPr>
          <a:xfrm>
            <a:off x="512184" y="758581"/>
            <a:ext cx="425050" cy="425051"/>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x-none"/>
          </a:p>
        </p:txBody>
      </p:sp>
      <p:sp>
        <p:nvSpPr>
          <p:cNvPr id="77" name="Овал 51">
            <a:extLst>
              <a:ext uri="{FF2B5EF4-FFF2-40B4-BE49-F238E27FC236}">
                <a16:creationId xmlns:a16="http://schemas.microsoft.com/office/drawing/2014/main" id="{35A31D54-41F3-8C44-BB55-977F8B6803EE}"/>
              </a:ext>
            </a:extLst>
          </p:cNvPr>
          <p:cNvSpPr/>
          <p:nvPr/>
        </p:nvSpPr>
        <p:spPr>
          <a:xfrm>
            <a:off x="1713835" y="769543"/>
            <a:ext cx="425050" cy="425051"/>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x-none"/>
          </a:p>
        </p:txBody>
      </p:sp>
      <p:sp>
        <p:nvSpPr>
          <p:cNvPr id="81" name="Овал 51">
            <a:extLst>
              <a:ext uri="{FF2B5EF4-FFF2-40B4-BE49-F238E27FC236}">
                <a16:creationId xmlns:a16="http://schemas.microsoft.com/office/drawing/2014/main" id="{822CCC16-98A2-5A43-989F-50D2BBB8A767}"/>
              </a:ext>
            </a:extLst>
          </p:cNvPr>
          <p:cNvSpPr/>
          <p:nvPr/>
        </p:nvSpPr>
        <p:spPr>
          <a:xfrm>
            <a:off x="2928727" y="759876"/>
            <a:ext cx="425050" cy="425051"/>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x-none"/>
          </a:p>
        </p:txBody>
      </p:sp>
      <p:sp>
        <p:nvSpPr>
          <p:cNvPr id="83" name="Овал 51">
            <a:extLst>
              <a:ext uri="{FF2B5EF4-FFF2-40B4-BE49-F238E27FC236}">
                <a16:creationId xmlns:a16="http://schemas.microsoft.com/office/drawing/2014/main" id="{DEB03034-EA7A-A847-A3BE-CEB3533CC0E4}"/>
              </a:ext>
            </a:extLst>
          </p:cNvPr>
          <p:cNvSpPr/>
          <p:nvPr/>
        </p:nvSpPr>
        <p:spPr>
          <a:xfrm>
            <a:off x="4142537" y="774841"/>
            <a:ext cx="425050" cy="425051"/>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x-none"/>
          </a:p>
        </p:txBody>
      </p:sp>
      <p:sp>
        <p:nvSpPr>
          <p:cNvPr id="85" name="Овал 51">
            <a:extLst>
              <a:ext uri="{FF2B5EF4-FFF2-40B4-BE49-F238E27FC236}">
                <a16:creationId xmlns:a16="http://schemas.microsoft.com/office/drawing/2014/main" id="{E1444EA4-C5A7-6243-8049-03B8645029C8}"/>
              </a:ext>
            </a:extLst>
          </p:cNvPr>
          <p:cNvSpPr/>
          <p:nvPr/>
        </p:nvSpPr>
        <p:spPr>
          <a:xfrm>
            <a:off x="5319799" y="770725"/>
            <a:ext cx="425050" cy="425051"/>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x-none"/>
          </a:p>
        </p:txBody>
      </p:sp>
      <p:sp>
        <p:nvSpPr>
          <p:cNvPr id="87" name="Овал 51">
            <a:extLst>
              <a:ext uri="{FF2B5EF4-FFF2-40B4-BE49-F238E27FC236}">
                <a16:creationId xmlns:a16="http://schemas.microsoft.com/office/drawing/2014/main" id="{5974B750-15F8-3A4A-A433-DC0F3AB2D5D6}"/>
              </a:ext>
            </a:extLst>
          </p:cNvPr>
          <p:cNvSpPr/>
          <p:nvPr/>
        </p:nvSpPr>
        <p:spPr>
          <a:xfrm>
            <a:off x="6594456" y="758581"/>
            <a:ext cx="425050" cy="425051"/>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x-none"/>
          </a:p>
        </p:txBody>
      </p:sp>
      <p:sp>
        <p:nvSpPr>
          <p:cNvPr id="89" name="Овал 51">
            <a:extLst>
              <a:ext uri="{FF2B5EF4-FFF2-40B4-BE49-F238E27FC236}">
                <a16:creationId xmlns:a16="http://schemas.microsoft.com/office/drawing/2014/main" id="{A2445368-36E3-DE44-AAF5-6078DEC2BC28}"/>
              </a:ext>
            </a:extLst>
          </p:cNvPr>
          <p:cNvSpPr/>
          <p:nvPr/>
        </p:nvSpPr>
        <p:spPr>
          <a:xfrm>
            <a:off x="7976081" y="783906"/>
            <a:ext cx="425050" cy="425051"/>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x-none"/>
          </a:p>
        </p:txBody>
      </p:sp>
      <p:sp>
        <p:nvSpPr>
          <p:cNvPr id="90" name="Овал 51">
            <a:extLst>
              <a:ext uri="{FF2B5EF4-FFF2-40B4-BE49-F238E27FC236}">
                <a16:creationId xmlns:a16="http://schemas.microsoft.com/office/drawing/2014/main" id="{074EB460-A898-0847-AC6F-E704481CB4F3}"/>
              </a:ext>
            </a:extLst>
          </p:cNvPr>
          <p:cNvSpPr/>
          <p:nvPr/>
        </p:nvSpPr>
        <p:spPr>
          <a:xfrm>
            <a:off x="9250738" y="769543"/>
            <a:ext cx="425050" cy="425051"/>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x-none"/>
          </a:p>
        </p:txBody>
      </p:sp>
      <p:sp>
        <p:nvSpPr>
          <p:cNvPr id="92" name="Freeform 45">
            <a:extLst>
              <a:ext uri="{FF2B5EF4-FFF2-40B4-BE49-F238E27FC236}">
                <a16:creationId xmlns:a16="http://schemas.microsoft.com/office/drawing/2014/main" id="{A7A7E550-E7CE-084C-B46D-7183E2D3DC45}"/>
              </a:ext>
            </a:extLst>
          </p:cNvPr>
          <p:cNvSpPr>
            <a:spLocks/>
          </p:cNvSpPr>
          <p:nvPr/>
        </p:nvSpPr>
        <p:spPr bwMode="auto">
          <a:xfrm>
            <a:off x="10721263" y="800928"/>
            <a:ext cx="438899" cy="493700"/>
          </a:xfrm>
          <a:custGeom>
            <a:avLst/>
            <a:gdLst>
              <a:gd name="T0" fmla="*/ 2147483647 w 59"/>
              <a:gd name="T1" fmla="*/ 2147483647 h 114"/>
              <a:gd name="T2" fmla="*/ 813297926 w 59"/>
              <a:gd name="T3" fmla="*/ 2147483647 h 114"/>
              <a:gd name="T4" fmla="*/ 2147483647 w 59"/>
              <a:gd name="T5" fmla="*/ 0 h 114"/>
              <a:gd name="T6" fmla="*/ 2147483647 w 59"/>
              <a:gd name="T7" fmla="*/ 2147483647 h 114"/>
              <a:gd name="T8" fmla="*/ 2147483647 w 59"/>
              <a:gd name="T9" fmla="*/ 2147483647 h 114"/>
              <a:gd name="T10" fmla="*/ 0 60000 65536"/>
              <a:gd name="T11" fmla="*/ 0 60000 65536"/>
              <a:gd name="T12" fmla="*/ 0 60000 65536"/>
              <a:gd name="T13" fmla="*/ 0 60000 65536"/>
              <a:gd name="T14" fmla="*/ 0 60000 65536"/>
              <a:gd name="T15" fmla="*/ 0 w 59"/>
              <a:gd name="T16" fmla="*/ 0 h 114"/>
              <a:gd name="T17" fmla="*/ 59 w 59"/>
              <a:gd name="T18" fmla="*/ 114 h 114"/>
            </a:gdLst>
            <a:ahLst/>
            <a:cxnLst>
              <a:cxn ang="T10">
                <a:pos x="T0" y="T1"/>
              </a:cxn>
              <a:cxn ang="T11">
                <a:pos x="T2" y="T3"/>
              </a:cxn>
              <a:cxn ang="T12">
                <a:pos x="T4" y="T5"/>
              </a:cxn>
              <a:cxn ang="T13">
                <a:pos x="T6" y="T7"/>
              </a:cxn>
              <a:cxn ang="T14">
                <a:pos x="T8" y="T9"/>
              </a:cxn>
            </a:cxnLst>
            <a:rect l="T15" t="T16" r="T17" b="T18"/>
            <a:pathLst>
              <a:path w="59" h="114">
                <a:moveTo>
                  <a:pt x="30" y="114"/>
                </a:moveTo>
                <a:cubicBezTo>
                  <a:pt x="5" y="34"/>
                  <a:pt x="5" y="34"/>
                  <a:pt x="5" y="34"/>
                </a:cubicBezTo>
                <a:cubicBezTo>
                  <a:pt x="0" y="17"/>
                  <a:pt x="12" y="0"/>
                  <a:pt x="30" y="0"/>
                </a:cubicBezTo>
                <a:cubicBezTo>
                  <a:pt x="47" y="0"/>
                  <a:pt x="59" y="17"/>
                  <a:pt x="54" y="34"/>
                </a:cubicBezTo>
                <a:lnTo>
                  <a:pt x="30" y="114"/>
                </a:lnTo>
                <a:close/>
              </a:path>
            </a:pathLst>
          </a:custGeom>
          <a:solidFill>
            <a:srgbClr val="FFFF00"/>
          </a:solidFill>
          <a:ln w="25400">
            <a:solidFill>
              <a:schemeClr val="tx1"/>
            </a:solidFill>
          </a:ln>
        </p:spPr>
        <p:txBody>
          <a:bodyPr/>
          <a:lstStyle/>
          <a:p>
            <a:endParaRPr lang="en-US"/>
          </a:p>
        </p:txBody>
      </p:sp>
      <p:sp>
        <p:nvSpPr>
          <p:cNvPr id="96" name="TextBox 115">
            <a:extLst>
              <a:ext uri="{FF2B5EF4-FFF2-40B4-BE49-F238E27FC236}">
                <a16:creationId xmlns:a16="http://schemas.microsoft.com/office/drawing/2014/main" id="{A457462B-3233-8248-A217-93085CA14452}"/>
              </a:ext>
            </a:extLst>
          </p:cNvPr>
          <p:cNvSpPr txBox="1">
            <a:spLocks noChangeArrowheads="1"/>
          </p:cNvSpPr>
          <p:nvPr/>
        </p:nvSpPr>
        <p:spPr bwMode="auto">
          <a:xfrm rot="5400000">
            <a:off x="9035199" y="3793759"/>
            <a:ext cx="5784463" cy="338554"/>
          </a:xfrm>
          <a:prstGeom prst="rect">
            <a:avLst/>
          </a:prstGeom>
          <a:solidFill>
            <a:schemeClr val="accent6">
              <a:lumMod val="75000"/>
            </a:schemeClr>
          </a:solidFill>
          <a:ln>
            <a:noFill/>
          </a:ln>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ar-LB" sz="1600" b="1" cap="all" dirty="0">
                <a:solidFill>
                  <a:schemeClr val="bg1"/>
                </a:solidFill>
                <a:latin typeface="Roboto" panose="02000000000000000000" pitchFamily="2" charset="0"/>
                <a:ea typeface="Roboto" panose="02000000000000000000" pitchFamily="2" charset="0"/>
                <a:cs typeface="Roboto" panose="02000000000000000000" pitchFamily="2" charset="0"/>
              </a:rPr>
              <a:t>الاتصالات والتواصل</a:t>
            </a:r>
            <a:endParaRPr lang="en-US" sz="1600" b="1" cap="all"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04" name="Freeform 45">
            <a:extLst>
              <a:ext uri="{FF2B5EF4-FFF2-40B4-BE49-F238E27FC236}">
                <a16:creationId xmlns:a16="http://schemas.microsoft.com/office/drawing/2014/main" id="{6095C74F-6EE9-B748-9F80-22980730921C}"/>
              </a:ext>
            </a:extLst>
          </p:cNvPr>
          <p:cNvSpPr>
            <a:spLocks/>
          </p:cNvSpPr>
          <p:nvPr/>
        </p:nvSpPr>
        <p:spPr bwMode="auto">
          <a:xfrm>
            <a:off x="10762810" y="4826721"/>
            <a:ext cx="438899" cy="493700"/>
          </a:xfrm>
          <a:custGeom>
            <a:avLst/>
            <a:gdLst>
              <a:gd name="T0" fmla="*/ 2147483647 w 59"/>
              <a:gd name="T1" fmla="*/ 2147483647 h 114"/>
              <a:gd name="T2" fmla="*/ 813297926 w 59"/>
              <a:gd name="T3" fmla="*/ 2147483647 h 114"/>
              <a:gd name="T4" fmla="*/ 2147483647 w 59"/>
              <a:gd name="T5" fmla="*/ 0 h 114"/>
              <a:gd name="T6" fmla="*/ 2147483647 w 59"/>
              <a:gd name="T7" fmla="*/ 2147483647 h 114"/>
              <a:gd name="T8" fmla="*/ 2147483647 w 59"/>
              <a:gd name="T9" fmla="*/ 2147483647 h 114"/>
              <a:gd name="T10" fmla="*/ 0 60000 65536"/>
              <a:gd name="T11" fmla="*/ 0 60000 65536"/>
              <a:gd name="T12" fmla="*/ 0 60000 65536"/>
              <a:gd name="T13" fmla="*/ 0 60000 65536"/>
              <a:gd name="T14" fmla="*/ 0 60000 65536"/>
              <a:gd name="T15" fmla="*/ 0 w 59"/>
              <a:gd name="T16" fmla="*/ 0 h 114"/>
              <a:gd name="T17" fmla="*/ 59 w 59"/>
              <a:gd name="T18" fmla="*/ 114 h 114"/>
            </a:gdLst>
            <a:ahLst/>
            <a:cxnLst>
              <a:cxn ang="T10">
                <a:pos x="T0" y="T1"/>
              </a:cxn>
              <a:cxn ang="T11">
                <a:pos x="T2" y="T3"/>
              </a:cxn>
              <a:cxn ang="T12">
                <a:pos x="T4" y="T5"/>
              </a:cxn>
              <a:cxn ang="T13">
                <a:pos x="T6" y="T7"/>
              </a:cxn>
              <a:cxn ang="T14">
                <a:pos x="T8" y="T9"/>
              </a:cxn>
            </a:cxnLst>
            <a:rect l="T15" t="T16" r="T17" b="T18"/>
            <a:pathLst>
              <a:path w="59" h="114">
                <a:moveTo>
                  <a:pt x="30" y="114"/>
                </a:moveTo>
                <a:cubicBezTo>
                  <a:pt x="5" y="34"/>
                  <a:pt x="5" y="34"/>
                  <a:pt x="5" y="34"/>
                </a:cubicBezTo>
                <a:cubicBezTo>
                  <a:pt x="0" y="17"/>
                  <a:pt x="12" y="0"/>
                  <a:pt x="30" y="0"/>
                </a:cubicBezTo>
                <a:cubicBezTo>
                  <a:pt x="47" y="0"/>
                  <a:pt x="59" y="17"/>
                  <a:pt x="54" y="34"/>
                </a:cubicBezTo>
                <a:lnTo>
                  <a:pt x="30" y="114"/>
                </a:lnTo>
                <a:close/>
              </a:path>
            </a:pathLst>
          </a:custGeom>
          <a:solidFill>
            <a:srgbClr val="FFFF00"/>
          </a:solidFill>
          <a:ln w="25400">
            <a:solidFill>
              <a:schemeClr val="tx1"/>
            </a:solidFill>
          </a:ln>
        </p:spPr>
        <p:txBody>
          <a:bodyPr/>
          <a:lstStyle/>
          <a:p>
            <a:endParaRPr lang="en-US"/>
          </a:p>
        </p:txBody>
      </p:sp>
      <p:sp>
        <p:nvSpPr>
          <p:cNvPr id="108" name="TextBox 115">
            <a:extLst>
              <a:ext uri="{FF2B5EF4-FFF2-40B4-BE49-F238E27FC236}">
                <a16:creationId xmlns:a16="http://schemas.microsoft.com/office/drawing/2014/main" id="{701B99C9-9E9B-9443-B44B-A751D3364298}"/>
              </a:ext>
            </a:extLst>
          </p:cNvPr>
          <p:cNvSpPr txBox="1">
            <a:spLocks noChangeArrowheads="1"/>
          </p:cNvSpPr>
          <p:nvPr/>
        </p:nvSpPr>
        <p:spPr bwMode="auto">
          <a:xfrm>
            <a:off x="391887" y="4876323"/>
            <a:ext cx="8129813" cy="307777"/>
          </a:xfrm>
          <a:prstGeom prst="rect">
            <a:avLst/>
          </a:prstGeom>
          <a:solidFill>
            <a:schemeClr val="tx2">
              <a:lumMod val="75000"/>
            </a:schemeClr>
          </a:solidFill>
          <a:ln>
            <a:noFill/>
          </a:ln>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lgn="ctr"/>
            <a:r>
              <a:rPr lang="en-US" sz="110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ar-SA" sz="1400" dirty="0">
                <a:solidFill>
                  <a:schemeClr val="bg1"/>
                </a:solidFill>
              </a:rPr>
              <a:t>المشاورات الإقليمية والوطنية للاستفادة من وثيقة المعلومات الأساسية</a:t>
            </a:r>
            <a:endParaRPr lang="en-US" sz="1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06" name="TextBox 115">
            <a:extLst>
              <a:ext uri="{FF2B5EF4-FFF2-40B4-BE49-F238E27FC236}">
                <a16:creationId xmlns:a16="http://schemas.microsoft.com/office/drawing/2014/main" id="{841D0080-307E-B649-BBEE-1CF8795DF5DA}"/>
              </a:ext>
            </a:extLst>
          </p:cNvPr>
          <p:cNvSpPr txBox="1">
            <a:spLocks noChangeArrowheads="1"/>
          </p:cNvSpPr>
          <p:nvPr/>
        </p:nvSpPr>
        <p:spPr bwMode="auto">
          <a:xfrm>
            <a:off x="289944" y="4883701"/>
            <a:ext cx="1608819" cy="430887"/>
          </a:xfrm>
          <a:prstGeom prst="rect">
            <a:avLst/>
          </a:prstGeom>
          <a:solidFill>
            <a:schemeClr val="tx2">
              <a:lumMod val="75000"/>
            </a:schemeClr>
          </a:solidFill>
          <a:ln>
            <a:noFill/>
          </a:ln>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lgn="ctr"/>
            <a:r>
              <a:rPr lang="ar-SA" sz="1100" b="1" dirty="0">
                <a:solidFill>
                  <a:schemeClr val="bg1"/>
                </a:solidFill>
              </a:rPr>
              <a:t>المبادئ التوجيهية للمشاورة الوطنية والإقليمية</a:t>
            </a:r>
            <a:endParaRPr lang="en-US" sz="11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07" name="TextBox 115">
            <a:extLst>
              <a:ext uri="{FF2B5EF4-FFF2-40B4-BE49-F238E27FC236}">
                <a16:creationId xmlns:a16="http://schemas.microsoft.com/office/drawing/2014/main" id="{81E0DEB3-56B3-0248-BB35-1A3D8FA137B4}"/>
              </a:ext>
            </a:extLst>
          </p:cNvPr>
          <p:cNvSpPr txBox="1">
            <a:spLocks noChangeArrowheads="1"/>
          </p:cNvSpPr>
          <p:nvPr/>
        </p:nvSpPr>
        <p:spPr bwMode="auto">
          <a:xfrm>
            <a:off x="1898763" y="4885592"/>
            <a:ext cx="1353325" cy="307777"/>
          </a:xfrm>
          <a:prstGeom prst="rect">
            <a:avLst/>
          </a:prstGeom>
          <a:solidFill>
            <a:schemeClr val="tx2">
              <a:lumMod val="75000"/>
            </a:schemeClr>
          </a:solidFill>
          <a:ln>
            <a:noFill/>
          </a:ln>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lgn="ctr"/>
            <a:r>
              <a:rPr lang="ar-SA" sz="1100" b="1" dirty="0">
                <a:solidFill>
                  <a:schemeClr val="bg1"/>
                </a:solidFill>
                <a:latin typeface="Roboto" panose="02000000000000000000" pitchFamily="2" charset="0"/>
                <a:ea typeface="Roboto" panose="02000000000000000000" pitchFamily="2" charset="0"/>
                <a:cs typeface="Roboto" panose="02000000000000000000" pitchFamily="2" charset="0"/>
              </a:rPr>
              <a:t>مؤتمر </a:t>
            </a:r>
            <a:r>
              <a:rPr lang="ar-SA" sz="1400" b="1" dirty="0">
                <a:solidFill>
                  <a:schemeClr val="bg1"/>
                </a:solidFill>
                <a:latin typeface="Roboto" panose="02000000000000000000" pitchFamily="2" charset="0"/>
                <a:ea typeface="Roboto" panose="02000000000000000000" pitchFamily="2" charset="0"/>
                <a:cs typeface="Roboto" panose="02000000000000000000" pitchFamily="2" charset="0"/>
              </a:rPr>
              <a:t>ستكهولم</a:t>
            </a:r>
            <a:r>
              <a:rPr lang="ar-SA" sz="1100" b="1" dirty="0">
                <a:solidFill>
                  <a:schemeClr val="bg1"/>
                </a:solidFill>
                <a:latin typeface="Roboto" panose="02000000000000000000" pitchFamily="2" charset="0"/>
                <a:ea typeface="Roboto" panose="02000000000000000000" pitchFamily="2" charset="0"/>
                <a:cs typeface="Roboto" panose="02000000000000000000" pitchFamily="2" charset="0"/>
              </a:rPr>
              <a:t> ٤٩</a:t>
            </a:r>
            <a:endParaRPr lang="en-US" sz="11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4" name="TextBox 115">
            <a:extLst>
              <a:ext uri="{FF2B5EF4-FFF2-40B4-BE49-F238E27FC236}">
                <a16:creationId xmlns:a16="http://schemas.microsoft.com/office/drawing/2014/main" id="{2CCDAC2C-2969-0441-9F5F-FA02F05B045D}"/>
              </a:ext>
            </a:extLst>
          </p:cNvPr>
          <p:cNvSpPr txBox="1">
            <a:spLocks noChangeArrowheads="1"/>
          </p:cNvSpPr>
          <p:nvPr/>
        </p:nvSpPr>
        <p:spPr bwMode="auto">
          <a:xfrm>
            <a:off x="291446" y="5722159"/>
            <a:ext cx="11072514" cy="261610"/>
          </a:xfrm>
          <a:prstGeom prst="rect">
            <a:avLst/>
          </a:prstGeom>
          <a:solidFill>
            <a:schemeClr val="accent1">
              <a:lumMod val="50000"/>
            </a:schemeClr>
          </a:solidFill>
          <a:ln>
            <a:noFill/>
          </a:ln>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sz="1100" dirty="0">
                <a:solidFill>
                  <a:schemeClr val="bg1"/>
                </a:solidFill>
                <a:latin typeface="Roboto" panose="02000000000000000000" pitchFamily="2" charset="0"/>
                <a:ea typeface="Roboto" panose="02000000000000000000" pitchFamily="2" charset="0"/>
                <a:cs typeface="Roboto" panose="02000000000000000000" pitchFamily="2" charset="0"/>
              </a:rPr>
              <a:t>UN engagement (EMG</a:t>
            </a:r>
            <a:r>
              <a:rPr lang="ar-SA" sz="1100" dirty="0">
                <a:solidFill>
                  <a:schemeClr val="bg1"/>
                </a:solidFill>
                <a:latin typeface="Roboto" panose="02000000000000000000" pitchFamily="2" charset="0"/>
                <a:ea typeface="Roboto" panose="02000000000000000000" pitchFamily="2" charset="0"/>
                <a:cs typeface="Roboto" panose="02000000000000000000" pitchFamily="2" charset="0"/>
              </a:rPr>
              <a:t>(</a:t>
            </a:r>
            <a:endParaRPr lang="en-US" sz="11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9" name="TextBox 115">
            <a:extLst>
              <a:ext uri="{FF2B5EF4-FFF2-40B4-BE49-F238E27FC236}">
                <a16:creationId xmlns:a16="http://schemas.microsoft.com/office/drawing/2014/main" id="{7684D61D-A444-4312-8EFD-5D9CA4DA1FF9}"/>
              </a:ext>
            </a:extLst>
          </p:cNvPr>
          <p:cNvSpPr txBox="1">
            <a:spLocks noChangeArrowheads="1"/>
          </p:cNvSpPr>
          <p:nvPr/>
        </p:nvSpPr>
        <p:spPr bwMode="auto">
          <a:xfrm>
            <a:off x="289944" y="5993360"/>
            <a:ext cx="11061316" cy="261610"/>
          </a:xfrm>
          <a:prstGeom prst="rect">
            <a:avLst/>
          </a:prstGeom>
          <a:solidFill>
            <a:schemeClr val="tx2">
              <a:lumMod val="60000"/>
              <a:lumOff val="40000"/>
            </a:schemeClr>
          </a:solidFill>
          <a:ln>
            <a:noFill/>
          </a:ln>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sz="1100" dirty="0">
                <a:solidFill>
                  <a:schemeClr val="bg1"/>
                </a:solidFill>
                <a:latin typeface="Roboto" panose="02000000000000000000" pitchFamily="2" charset="0"/>
                <a:ea typeface="Roboto" panose="02000000000000000000" pitchFamily="2" charset="0"/>
                <a:cs typeface="Roboto" panose="02000000000000000000" pitchFamily="2" charset="0"/>
              </a:rPr>
              <a:t>Youth Engagement</a:t>
            </a:r>
            <a:r>
              <a:rPr lang="ar-LB" sz="1100" dirty="0">
                <a:solidFill>
                  <a:schemeClr val="bg1"/>
                </a:solidFill>
                <a:latin typeface="Roboto" panose="02000000000000000000" pitchFamily="2" charset="0"/>
                <a:ea typeface="Roboto" panose="02000000000000000000" pitchFamily="2" charset="0"/>
                <a:cs typeface="Roboto" panose="02000000000000000000" pitchFamily="2" charset="0"/>
              </a:rPr>
              <a:t>|</a:t>
            </a:r>
            <a:r>
              <a:rPr lang="en-US" sz="110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ar-SA" sz="1100" dirty="0">
                <a:solidFill>
                  <a:schemeClr val="bg1"/>
                </a:solidFill>
                <a:latin typeface="Roboto" panose="02000000000000000000" pitchFamily="2" charset="0"/>
                <a:ea typeface="Roboto" panose="02000000000000000000" pitchFamily="2" charset="0"/>
                <a:cs typeface="Roboto" panose="02000000000000000000" pitchFamily="2" charset="0"/>
              </a:rPr>
              <a:t>مشاركة الشباب</a:t>
            </a:r>
            <a:endParaRPr lang="en-US" sz="11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0" name="TextBox 115">
            <a:extLst>
              <a:ext uri="{FF2B5EF4-FFF2-40B4-BE49-F238E27FC236}">
                <a16:creationId xmlns:a16="http://schemas.microsoft.com/office/drawing/2014/main" id="{18A47B28-6FE4-437E-B769-FEC8B859C130}"/>
              </a:ext>
            </a:extLst>
          </p:cNvPr>
          <p:cNvSpPr txBox="1">
            <a:spLocks noChangeArrowheads="1"/>
          </p:cNvSpPr>
          <p:nvPr/>
        </p:nvSpPr>
        <p:spPr bwMode="auto">
          <a:xfrm>
            <a:off x="289944" y="6263458"/>
            <a:ext cx="11061316" cy="261610"/>
          </a:xfrm>
          <a:prstGeom prst="rect">
            <a:avLst/>
          </a:prstGeom>
          <a:solidFill>
            <a:schemeClr val="tx1">
              <a:lumMod val="65000"/>
              <a:lumOff val="35000"/>
            </a:schemeClr>
          </a:solidFill>
          <a:ln>
            <a:noFill/>
          </a:ln>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sz="1100" dirty="0">
                <a:solidFill>
                  <a:schemeClr val="bg1"/>
                </a:solidFill>
                <a:latin typeface="Roboto" panose="02000000000000000000" pitchFamily="2" charset="0"/>
                <a:ea typeface="Roboto" panose="02000000000000000000" pitchFamily="2" charset="0"/>
                <a:cs typeface="Roboto" panose="02000000000000000000" pitchFamily="2" charset="0"/>
              </a:rPr>
              <a:t>Major Groups and stakeholders engagement</a:t>
            </a:r>
            <a:r>
              <a:rPr lang="ar-SA" sz="1100" dirty="0">
                <a:solidFill>
                  <a:schemeClr val="bg1"/>
                </a:solidFill>
                <a:latin typeface="Roboto" panose="02000000000000000000" pitchFamily="2" charset="0"/>
                <a:ea typeface="Roboto" panose="02000000000000000000" pitchFamily="2" charset="0"/>
                <a:cs typeface="Roboto" panose="02000000000000000000" pitchFamily="2" charset="0"/>
              </a:rPr>
              <a:t>|</a:t>
            </a:r>
            <a:r>
              <a:rPr lang="ar-SA" sz="1100" dirty="0">
                <a:solidFill>
                  <a:schemeClr val="bg1"/>
                </a:solidFill>
              </a:rPr>
              <a:t>مشاركة المجموعات الرئيسية وأصحاب المصلحة|</a:t>
            </a:r>
            <a:endParaRPr lang="en-US" sz="11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09" name="TextBox 115">
            <a:extLst>
              <a:ext uri="{FF2B5EF4-FFF2-40B4-BE49-F238E27FC236}">
                <a16:creationId xmlns:a16="http://schemas.microsoft.com/office/drawing/2014/main" id="{C41D948B-3A38-2A40-B766-0EAC5AB0C440}"/>
              </a:ext>
            </a:extLst>
          </p:cNvPr>
          <p:cNvSpPr txBox="1">
            <a:spLocks noChangeArrowheads="1"/>
          </p:cNvSpPr>
          <p:nvPr/>
        </p:nvSpPr>
        <p:spPr bwMode="auto">
          <a:xfrm>
            <a:off x="289944" y="5468536"/>
            <a:ext cx="8504887" cy="261610"/>
          </a:xfrm>
          <a:prstGeom prst="rect">
            <a:avLst/>
          </a:prstGeom>
          <a:solidFill>
            <a:srgbClr val="00B050"/>
          </a:solidFill>
          <a:ln>
            <a:noFill/>
          </a:ln>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sz="1100" dirty="0">
                <a:solidFill>
                  <a:schemeClr val="bg1"/>
                </a:solidFill>
                <a:latin typeface="Roboto" panose="02000000000000000000" pitchFamily="2" charset="0"/>
                <a:ea typeface="Roboto" panose="02000000000000000000" pitchFamily="2" charset="0"/>
                <a:cs typeface="Roboto" panose="02000000000000000000" pitchFamily="2" charset="0"/>
              </a:rPr>
              <a:t> إعداد تقارير</a:t>
            </a:r>
            <a:r>
              <a:rPr lang="en-US" sz="1100" dirty="0">
                <a:solidFill>
                  <a:schemeClr val="bg1"/>
                </a:solidFill>
                <a:latin typeface="Roboto" panose="02000000000000000000" pitchFamily="2" charset="0"/>
                <a:ea typeface="Roboto" panose="02000000000000000000" pitchFamily="2" charset="0"/>
                <a:cs typeface="Roboto" panose="02000000000000000000" pitchFamily="2" charset="0"/>
              </a:rPr>
              <a:t>SEI/CEEW</a:t>
            </a:r>
          </a:p>
        </p:txBody>
      </p:sp>
      <p:sp>
        <p:nvSpPr>
          <p:cNvPr id="62" name="Rectangle 61">
            <a:extLst>
              <a:ext uri="{FF2B5EF4-FFF2-40B4-BE49-F238E27FC236}">
                <a16:creationId xmlns:a16="http://schemas.microsoft.com/office/drawing/2014/main" id="{1CA9D65F-8266-4AD6-AC92-06F96AE339C0}"/>
              </a:ext>
            </a:extLst>
          </p:cNvPr>
          <p:cNvSpPr/>
          <p:nvPr/>
        </p:nvSpPr>
        <p:spPr>
          <a:xfrm>
            <a:off x="278746" y="6526995"/>
            <a:ext cx="11072514" cy="261610"/>
          </a:xfrm>
          <a:prstGeom prst="rect">
            <a:avLst/>
          </a:prstGeom>
          <a:solidFill>
            <a:schemeClr val="bg2">
              <a:lumMod val="25000"/>
            </a:schemeClr>
          </a:solidFill>
        </p:spPr>
        <p:txBody>
          <a:bodyPr wrap="square">
            <a:spAutoFit/>
          </a:bodyPr>
          <a:lstStyle/>
          <a:p>
            <a:pPr lvl="0" algn="ctr"/>
            <a:r>
              <a:rPr lang="en-US" sz="1100" dirty="0">
                <a:solidFill>
                  <a:schemeClr val="bg1"/>
                </a:solidFill>
                <a:latin typeface="Roboto" panose="02000000000000000000" pitchFamily="2" charset="0"/>
                <a:ea typeface="Roboto" panose="02000000000000000000" pitchFamily="2" charset="0"/>
                <a:cs typeface="Roboto" panose="02000000000000000000" pitchFamily="2" charset="0"/>
              </a:rPr>
              <a:t>Private sector engagement| </a:t>
            </a:r>
            <a:r>
              <a:rPr lang="ar-SA" sz="1100" dirty="0">
                <a:solidFill>
                  <a:schemeClr val="bg1"/>
                </a:solidFill>
              </a:rPr>
              <a:t>مشاركة القطاع الخاص</a:t>
            </a:r>
            <a:r>
              <a:rPr lang="en-US" sz="1100" dirty="0">
                <a:solidFill>
                  <a:schemeClr val="bg1"/>
                </a:solidFill>
              </a:rPr>
              <a:t>|</a:t>
            </a:r>
            <a:endParaRPr lang="en-US" sz="11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512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8"/>
                                        </p:tgtEl>
                                        <p:attrNameLst>
                                          <p:attrName>style.visibility</p:attrName>
                                        </p:attrNameLst>
                                      </p:cBhvr>
                                      <p:to>
                                        <p:strVal val="visible"/>
                                      </p:to>
                                    </p:set>
                                    <p:anim calcmode="lin" valueType="num">
                                      <p:cBhvr>
                                        <p:cTn id="11" dur="500" fill="hold"/>
                                        <p:tgtEl>
                                          <p:spTgt spid="178"/>
                                        </p:tgtEl>
                                        <p:attrNameLst>
                                          <p:attrName>ppt_w</p:attrName>
                                        </p:attrNameLst>
                                      </p:cBhvr>
                                      <p:tavLst>
                                        <p:tav tm="0">
                                          <p:val>
                                            <p:fltVal val="0"/>
                                          </p:val>
                                        </p:tav>
                                        <p:tav tm="100000">
                                          <p:val>
                                            <p:strVal val="#ppt_w"/>
                                          </p:val>
                                        </p:tav>
                                      </p:tavLst>
                                    </p:anim>
                                    <p:anim calcmode="lin" valueType="num">
                                      <p:cBhvr>
                                        <p:cTn id="12" dur="500" fill="hold"/>
                                        <p:tgtEl>
                                          <p:spTgt spid="17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82"/>
                                        </p:tgtEl>
                                        <p:attrNameLst>
                                          <p:attrName>style.visibility</p:attrName>
                                        </p:attrNameLst>
                                      </p:cBhvr>
                                      <p:to>
                                        <p:strVal val="visible"/>
                                      </p:to>
                                    </p:set>
                                    <p:anim calcmode="lin" valueType="num">
                                      <p:cBhvr>
                                        <p:cTn id="15" dur="500" fill="hold"/>
                                        <p:tgtEl>
                                          <p:spTgt spid="182"/>
                                        </p:tgtEl>
                                        <p:attrNameLst>
                                          <p:attrName>ppt_w</p:attrName>
                                        </p:attrNameLst>
                                      </p:cBhvr>
                                      <p:tavLst>
                                        <p:tav tm="0">
                                          <p:val>
                                            <p:fltVal val="0"/>
                                          </p:val>
                                        </p:tav>
                                        <p:tav tm="100000">
                                          <p:val>
                                            <p:strVal val="#ppt_w"/>
                                          </p:val>
                                        </p:tav>
                                      </p:tavLst>
                                    </p:anim>
                                    <p:anim calcmode="lin" valueType="num">
                                      <p:cBhvr>
                                        <p:cTn id="16" dur="500" fill="hold"/>
                                        <p:tgtEl>
                                          <p:spTgt spid="182"/>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p:cTn id="20" dur="500" fill="hold"/>
                                        <p:tgtEl>
                                          <p:spTgt spid="69"/>
                                        </p:tgtEl>
                                        <p:attrNameLst>
                                          <p:attrName>ppt_w</p:attrName>
                                        </p:attrNameLst>
                                      </p:cBhvr>
                                      <p:tavLst>
                                        <p:tav tm="0">
                                          <p:val>
                                            <p:fltVal val="0"/>
                                          </p:val>
                                        </p:tav>
                                        <p:tav tm="100000">
                                          <p:val>
                                            <p:strVal val="#ppt_w"/>
                                          </p:val>
                                        </p:tav>
                                      </p:tavLst>
                                    </p:anim>
                                    <p:anim calcmode="lin" valueType="num">
                                      <p:cBhvr>
                                        <p:cTn id="21" dur="500" fill="hold"/>
                                        <p:tgtEl>
                                          <p:spTgt spid="69"/>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500"/>
                                  </p:stCondLst>
                                  <p:childTnLst>
                                    <p:set>
                                      <p:cBhvr>
                                        <p:cTn id="23" dur="1" fill="hold">
                                          <p:stCondLst>
                                            <p:cond delay="0"/>
                                          </p:stCondLst>
                                        </p:cTn>
                                        <p:tgtEl>
                                          <p:spTgt spid="73"/>
                                        </p:tgtEl>
                                        <p:attrNameLst>
                                          <p:attrName>style.visibility</p:attrName>
                                        </p:attrNameLst>
                                      </p:cBhvr>
                                      <p:to>
                                        <p:strVal val="visible"/>
                                      </p:to>
                                    </p:set>
                                    <p:anim calcmode="lin" valueType="num">
                                      <p:cBhvr>
                                        <p:cTn id="24" dur="500" fill="hold"/>
                                        <p:tgtEl>
                                          <p:spTgt spid="73"/>
                                        </p:tgtEl>
                                        <p:attrNameLst>
                                          <p:attrName>ppt_w</p:attrName>
                                        </p:attrNameLst>
                                      </p:cBhvr>
                                      <p:tavLst>
                                        <p:tav tm="0">
                                          <p:val>
                                            <p:fltVal val="0"/>
                                          </p:val>
                                        </p:tav>
                                        <p:tav tm="100000">
                                          <p:val>
                                            <p:strVal val="#ppt_w"/>
                                          </p:val>
                                        </p:tav>
                                      </p:tavLst>
                                    </p:anim>
                                    <p:anim calcmode="lin" valueType="num">
                                      <p:cBhvr>
                                        <p:cTn id="25" dur="500" fill="hold"/>
                                        <p:tgtEl>
                                          <p:spTgt spid="73"/>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500"/>
                                  </p:stCondLst>
                                  <p:childTnLst>
                                    <p:set>
                                      <p:cBhvr>
                                        <p:cTn id="27" dur="1" fill="hold">
                                          <p:stCondLst>
                                            <p:cond delay="0"/>
                                          </p:stCondLst>
                                        </p:cTn>
                                        <p:tgtEl>
                                          <p:spTgt spid="77"/>
                                        </p:tgtEl>
                                        <p:attrNameLst>
                                          <p:attrName>style.visibility</p:attrName>
                                        </p:attrNameLst>
                                      </p:cBhvr>
                                      <p:to>
                                        <p:strVal val="visible"/>
                                      </p:to>
                                    </p:set>
                                    <p:anim calcmode="lin" valueType="num">
                                      <p:cBhvr>
                                        <p:cTn id="28" dur="500" fill="hold"/>
                                        <p:tgtEl>
                                          <p:spTgt spid="77"/>
                                        </p:tgtEl>
                                        <p:attrNameLst>
                                          <p:attrName>ppt_w</p:attrName>
                                        </p:attrNameLst>
                                      </p:cBhvr>
                                      <p:tavLst>
                                        <p:tav tm="0">
                                          <p:val>
                                            <p:fltVal val="0"/>
                                          </p:val>
                                        </p:tav>
                                        <p:tav tm="100000">
                                          <p:val>
                                            <p:strVal val="#ppt_w"/>
                                          </p:val>
                                        </p:tav>
                                      </p:tavLst>
                                    </p:anim>
                                    <p:anim calcmode="lin" valueType="num">
                                      <p:cBhvr>
                                        <p:cTn id="29" dur="500" fill="hold"/>
                                        <p:tgtEl>
                                          <p:spTgt spid="77"/>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500"/>
                                  </p:stCondLst>
                                  <p:childTnLst>
                                    <p:set>
                                      <p:cBhvr>
                                        <p:cTn id="31" dur="1" fill="hold">
                                          <p:stCondLst>
                                            <p:cond delay="0"/>
                                          </p:stCondLst>
                                        </p:cTn>
                                        <p:tgtEl>
                                          <p:spTgt spid="81"/>
                                        </p:tgtEl>
                                        <p:attrNameLst>
                                          <p:attrName>style.visibility</p:attrName>
                                        </p:attrNameLst>
                                      </p:cBhvr>
                                      <p:to>
                                        <p:strVal val="visible"/>
                                      </p:to>
                                    </p:set>
                                    <p:anim calcmode="lin" valueType="num">
                                      <p:cBhvr>
                                        <p:cTn id="32" dur="500" fill="hold"/>
                                        <p:tgtEl>
                                          <p:spTgt spid="81"/>
                                        </p:tgtEl>
                                        <p:attrNameLst>
                                          <p:attrName>ppt_w</p:attrName>
                                        </p:attrNameLst>
                                      </p:cBhvr>
                                      <p:tavLst>
                                        <p:tav tm="0">
                                          <p:val>
                                            <p:fltVal val="0"/>
                                          </p:val>
                                        </p:tav>
                                        <p:tav tm="100000">
                                          <p:val>
                                            <p:strVal val="#ppt_w"/>
                                          </p:val>
                                        </p:tav>
                                      </p:tavLst>
                                    </p:anim>
                                    <p:anim calcmode="lin" valueType="num">
                                      <p:cBhvr>
                                        <p:cTn id="33" dur="500" fill="hold"/>
                                        <p:tgtEl>
                                          <p:spTgt spid="81"/>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50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500"/>
                                  </p:stCondLst>
                                  <p:childTnLst>
                                    <p:set>
                                      <p:cBhvr>
                                        <p:cTn id="39" dur="1" fill="hold">
                                          <p:stCondLst>
                                            <p:cond delay="0"/>
                                          </p:stCondLst>
                                        </p:cTn>
                                        <p:tgtEl>
                                          <p:spTgt spid="85"/>
                                        </p:tgtEl>
                                        <p:attrNameLst>
                                          <p:attrName>style.visibility</p:attrName>
                                        </p:attrNameLst>
                                      </p:cBhvr>
                                      <p:to>
                                        <p:strVal val="visible"/>
                                      </p:to>
                                    </p:set>
                                    <p:anim calcmode="lin" valueType="num">
                                      <p:cBhvr>
                                        <p:cTn id="40" dur="500" fill="hold"/>
                                        <p:tgtEl>
                                          <p:spTgt spid="85"/>
                                        </p:tgtEl>
                                        <p:attrNameLst>
                                          <p:attrName>ppt_w</p:attrName>
                                        </p:attrNameLst>
                                      </p:cBhvr>
                                      <p:tavLst>
                                        <p:tav tm="0">
                                          <p:val>
                                            <p:fltVal val="0"/>
                                          </p:val>
                                        </p:tav>
                                        <p:tav tm="100000">
                                          <p:val>
                                            <p:strVal val="#ppt_w"/>
                                          </p:val>
                                        </p:tav>
                                      </p:tavLst>
                                    </p:anim>
                                    <p:anim calcmode="lin" valueType="num">
                                      <p:cBhvr>
                                        <p:cTn id="41" dur="500" fill="hold"/>
                                        <p:tgtEl>
                                          <p:spTgt spid="8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500"/>
                                  </p:stCondLst>
                                  <p:childTnLst>
                                    <p:set>
                                      <p:cBhvr>
                                        <p:cTn id="43" dur="1" fill="hold">
                                          <p:stCondLst>
                                            <p:cond delay="0"/>
                                          </p:stCondLst>
                                        </p:cTn>
                                        <p:tgtEl>
                                          <p:spTgt spid="87"/>
                                        </p:tgtEl>
                                        <p:attrNameLst>
                                          <p:attrName>style.visibility</p:attrName>
                                        </p:attrNameLst>
                                      </p:cBhvr>
                                      <p:to>
                                        <p:strVal val="visible"/>
                                      </p:to>
                                    </p:set>
                                    <p:anim calcmode="lin" valueType="num">
                                      <p:cBhvr>
                                        <p:cTn id="44" dur="500" fill="hold"/>
                                        <p:tgtEl>
                                          <p:spTgt spid="87"/>
                                        </p:tgtEl>
                                        <p:attrNameLst>
                                          <p:attrName>ppt_w</p:attrName>
                                        </p:attrNameLst>
                                      </p:cBhvr>
                                      <p:tavLst>
                                        <p:tav tm="0">
                                          <p:val>
                                            <p:fltVal val="0"/>
                                          </p:val>
                                        </p:tav>
                                        <p:tav tm="100000">
                                          <p:val>
                                            <p:strVal val="#ppt_w"/>
                                          </p:val>
                                        </p:tav>
                                      </p:tavLst>
                                    </p:anim>
                                    <p:anim calcmode="lin" valueType="num">
                                      <p:cBhvr>
                                        <p:cTn id="45" dur="500" fill="hold"/>
                                        <p:tgtEl>
                                          <p:spTgt spid="87"/>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500"/>
                                  </p:stCondLst>
                                  <p:childTnLst>
                                    <p:set>
                                      <p:cBhvr>
                                        <p:cTn id="47" dur="1" fill="hold">
                                          <p:stCondLst>
                                            <p:cond delay="0"/>
                                          </p:stCondLst>
                                        </p:cTn>
                                        <p:tgtEl>
                                          <p:spTgt spid="89"/>
                                        </p:tgtEl>
                                        <p:attrNameLst>
                                          <p:attrName>style.visibility</p:attrName>
                                        </p:attrNameLst>
                                      </p:cBhvr>
                                      <p:to>
                                        <p:strVal val="visible"/>
                                      </p:to>
                                    </p:set>
                                    <p:anim calcmode="lin" valueType="num">
                                      <p:cBhvr>
                                        <p:cTn id="48" dur="500" fill="hold"/>
                                        <p:tgtEl>
                                          <p:spTgt spid="89"/>
                                        </p:tgtEl>
                                        <p:attrNameLst>
                                          <p:attrName>ppt_w</p:attrName>
                                        </p:attrNameLst>
                                      </p:cBhvr>
                                      <p:tavLst>
                                        <p:tav tm="0">
                                          <p:val>
                                            <p:fltVal val="0"/>
                                          </p:val>
                                        </p:tav>
                                        <p:tav tm="100000">
                                          <p:val>
                                            <p:strVal val="#ppt_w"/>
                                          </p:val>
                                        </p:tav>
                                      </p:tavLst>
                                    </p:anim>
                                    <p:anim calcmode="lin" valueType="num">
                                      <p:cBhvr>
                                        <p:cTn id="49" dur="500" fill="hold"/>
                                        <p:tgtEl>
                                          <p:spTgt spid="89"/>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500"/>
                                  </p:stCondLst>
                                  <p:childTnLst>
                                    <p:set>
                                      <p:cBhvr>
                                        <p:cTn id="51" dur="1" fill="hold">
                                          <p:stCondLst>
                                            <p:cond delay="0"/>
                                          </p:stCondLst>
                                        </p:cTn>
                                        <p:tgtEl>
                                          <p:spTgt spid="90"/>
                                        </p:tgtEl>
                                        <p:attrNameLst>
                                          <p:attrName>style.visibility</p:attrName>
                                        </p:attrNameLst>
                                      </p:cBhvr>
                                      <p:to>
                                        <p:strVal val="visible"/>
                                      </p:to>
                                    </p:set>
                                    <p:anim calcmode="lin" valueType="num">
                                      <p:cBhvr>
                                        <p:cTn id="52" dur="500" fill="hold"/>
                                        <p:tgtEl>
                                          <p:spTgt spid="90"/>
                                        </p:tgtEl>
                                        <p:attrNameLst>
                                          <p:attrName>ppt_w</p:attrName>
                                        </p:attrNameLst>
                                      </p:cBhvr>
                                      <p:tavLst>
                                        <p:tav tm="0">
                                          <p:val>
                                            <p:fltVal val="0"/>
                                          </p:val>
                                        </p:tav>
                                        <p:tav tm="100000">
                                          <p:val>
                                            <p:strVal val="#ppt_w"/>
                                          </p:val>
                                        </p:tav>
                                      </p:tavLst>
                                    </p:anim>
                                    <p:anim calcmode="lin" valueType="num">
                                      <p:cBhvr>
                                        <p:cTn id="53" dur="500" fill="hold"/>
                                        <p:tgtEl>
                                          <p:spTgt spid="90"/>
                                        </p:tgtEl>
                                        <p:attrNameLst>
                                          <p:attrName>ppt_h</p:attrName>
                                        </p:attrNameLst>
                                      </p:cBhvr>
                                      <p:tavLst>
                                        <p:tav tm="0">
                                          <p:val>
                                            <p:fltVal val="0"/>
                                          </p:val>
                                        </p:tav>
                                        <p:tav tm="100000">
                                          <p:val>
                                            <p:strVal val="#ppt_h"/>
                                          </p:val>
                                        </p:tav>
                                      </p:tavLst>
                                    </p:anim>
                                  </p:childTnLst>
                                </p:cTn>
                              </p:par>
                            </p:childTnLst>
                          </p:cTn>
                        </p:par>
                        <p:par>
                          <p:cTn id="54" fill="hold">
                            <p:stCondLst>
                              <p:cond delay="1500"/>
                            </p:stCondLst>
                            <p:childTnLst>
                              <p:par>
                                <p:cTn id="55" presetID="23" presetClass="entr" presetSubtype="16" fill="hold" nodeType="afterEffect">
                                  <p:stCondLst>
                                    <p:cond delay="0"/>
                                  </p:stCondLst>
                                  <p:childTnLst>
                                    <p:set>
                                      <p:cBhvr>
                                        <p:cTn id="56" dur="1" fill="hold">
                                          <p:stCondLst>
                                            <p:cond delay="0"/>
                                          </p:stCondLst>
                                        </p:cTn>
                                        <p:tgtEl>
                                          <p:spTgt spid="92"/>
                                        </p:tgtEl>
                                        <p:attrNameLst>
                                          <p:attrName>style.visibility</p:attrName>
                                        </p:attrNameLst>
                                      </p:cBhvr>
                                      <p:to>
                                        <p:strVal val="visible"/>
                                      </p:to>
                                    </p:set>
                                    <p:anim calcmode="lin" valueType="num">
                                      <p:cBhvr>
                                        <p:cTn id="57" dur="500" fill="hold"/>
                                        <p:tgtEl>
                                          <p:spTgt spid="92"/>
                                        </p:tgtEl>
                                        <p:attrNameLst>
                                          <p:attrName>ppt_w</p:attrName>
                                        </p:attrNameLst>
                                      </p:cBhvr>
                                      <p:tavLst>
                                        <p:tav tm="0">
                                          <p:val>
                                            <p:fltVal val="0"/>
                                          </p:val>
                                        </p:tav>
                                        <p:tav tm="100000">
                                          <p:val>
                                            <p:strVal val="#ppt_w"/>
                                          </p:val>
                                        </p:tav>
                                      </p:tavLst>
                                    </p:anim>
                                    <p:anim calcmode="lin" valueType="num">
                                      <p:cBhvr>
                                        <p:cTn id="58" dur="500" fill="hold"/>
                                        <p:tgtEl>
                                          <p:spTgt spid="92"/>
                                        </p:tgtEl>
                                        <p:attrNameLst>
                                          <p:attrName>ppt_h</p:attrName>
                                        </p:attrNameLst>
                                      </p:cBhvr>
                                      <p:tavLst>
                                        <p:tav tm="0">
                                          <p:val>
                                            <p:fltVal val="0"/>
                                          </p:val>
                                        </p:tav>
                                        <p:tav tm="100000">
                                          <p:val>
                                            <p:strVal val="#ppt_h"/>
                                          </p:val>
                                        </p:tav>
                                      </p:tavLst>
                                    </p:anim>
                                  </p:childTnLst>
                                </p:cTn>
                              </p:par>
                            </p:childTnLst>
                          </p:cTn>
                        </p:par>
                        <p:par>
                          <p:cTn id="59" fill="hold">
                            <p:stCondLst>
                              <p:cond delay="2000"/>
                            </p:stCondLst>
                            <p:childTnLst>
                              <p:par>
                                <p:cTn id="60" presetID="23" presetClass="entr" presetSubtype="16" fill="hold" nodeType="afterEffect">
                                  <p:stCondLst>
                                    <p:cond delay="0"/>
                                  </p:stCondLst>
                                  <p:childTnLst>
                                    <p:set>
                                      <p:cBhvr>
                                        <p:cTn id="61" dur="1" fill="hold">
                                          <p:stCondLst>
                                            <p:cond delay="0"/>
                                          </p:stCondLst>
                                        </p:cTn>
                                        <p:tgtEl>
                                          <p:spTgt spid="104"/>
                                        </p:tgtEl>
                                        <p:attrNameLst>
                                          <p:attrName>style.visibility</p:attrName>
                                        </p:attrNameLst>
                                      </p:cBhvr>
                                      <p:to>
                                        <p:strVal val="visible"/>
                                      </p:to>
                                    </p:set>
                                    <p:anim calcmode="lin" valueType="num">
                                      <p:cBhvr>
                                        <p:cTn id="62" dur="500" fill="hold"/>
                                        <p:tgtEl>
                                          <p:spTgt spid="104"/>
                                        </p:tgtEl>
                                        <p:attrNameLst>
                                          <p:attrName>ppt_w</p:attrName>
                                        </p:attrNameLst>
                                      </p:cBhvr>
                                      <p:tavLst>
                                        <p:tav tm="0">
                                          <p:val>
                                            <p:fltVal val="0"/>
                                          </p:val>
                                        </p:tav>
                                        <p:tav tm="100000">
                                          <p:val>
                                            <p:strVal val="#ppt_w"/>
                                          </p:val>
                                        </p:tav>
                                      </p:tavLst>
                                    </p:anim>
                                    <p:anim calcmode="lin" valueType="num">
                                      <p:cBhvr>
                                        <p:cTn id="63" dur="500" fill="hold"/>
                                        <p:tgtEl>
                                          <p:spTgt spid="104"/>
                                        </p:tgtEl>
                                        <p:attrNameLst>
                                          <p:attrName>ppt_h</p:attrName>
                                        </p:attrNameLst>
                                      </p:cBhvr>
                                      <p:tavLst>
                                        <p:tav tm="0">
                                          <p:val>
                                            <p:fltVal val="0"/>
                                          </p:val>
                                        </p:tav>
                                        <p:tav tm="100000">
                                          <p:val>
                                            <p:strVal val="#ppt_h"/>
                                          </p:val>
                                        </p:tav>
                                      </p:tavLst>
                                    </p:anim>
                                  </p:childTnLst>
                                </p:cTn>
                              </p:par>
                            </p:childTnLst>
                          </p:cTn>
                        </p:par>
                        <p:par>
                          <p:cTn id="64" fill="hold">
                            <p:stCondLst>
                              <p:cond delay="2500"/>
                            </p:stCondLst>
                            <p:childTnLst>
                              <p:par>
                                <p:cTn id="65" presetID="23" presetClass="entr" presetSubtype="16" fill="hold" grpId="0"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p:cTn id="67" dur="500" fill="hold"/>
                                        <p:tgtEl>
                                          <p:spTgt spid="105"/>
                                        </p:tgtEl>
                                        <p:attrNameLst>
                                          <p:attrName>ppt_w</p:attrName>
                                        </p:attrNameLst>
                                      </p:cBhvr>
                                      <p:tavLst>
                                        <p:tav tm="0">
                                          <p:val>
                                            <p:fltVal val="0"/>
                                          </p:val>
                                        </p:tav>
                                        <p:tav tm="100000">
                                          <p:val>
                                            <p:strVal val="#ppt_w"/>
                                          </p:val>
                                        </p:tav>
                                      </p:tavLst>
                                    </p:anim>
                                    <p:anim calcmode="lin" valueType="num">
                                      <p:cBhvr>
                                        <p:cTn id="68" dur="500" fill="hold"/>
                                        <p:tgtEl>
                                          <p:spTgt spid="1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69" grpId="0" animBg="1"/>
      <p:bldP spid="73" grpId="0" animBg="1"/>
      <p:bldP spid="77" grpId="0" animBg="1"/>
      <p:bldP spid="81" grpId="0" animBg="1"/>
      <p:bldP spid="83" grpId="0" animBg="1"/>
      <p:bldP spid="85" grpId="0" animBg="1"/>
      <p:bldP spid="87" grpId="0" animBg="1"/>
      <p:bldP spid="89" grpId="0" animBg="1"/>
      <p:bldP spid="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7261DF9-F136-194C-888A-295E95C14021}"/>
              </a:ext>
            </a:extLst>
          </p:cNvPr>
          <p:cNvGraphicFramePr>
            <a:graphicFrameLocks noGrp="1"/>
          </p:cNvGraphicFramePr>
          <p:nvPr>
            <p:extLst>
              <p:ext uri="{D42A27DB-BD31-4B8C-83A1-F6EECF244321}">
                <p14:modId xmlns:p14="http://schemas.microsoft.com/office/powerpoint/2010/main" val="2490982109"/>
              </p:ext>
            </p:extLst>
          </p:nvPr>
        </p:nvGraphicFramePr>
        <p:xfrm>
          <a:off x="69193" y="-362016"/>
          <a:ext cx="12192000" cy="7042216"/>
        </p:xfrm>
        <a:graphic>
          <a:graphicData uri="http://schemas.openxmlformats.org/drawingml/2006/table">
            <a:tbl>
              <a:tblPr>
                <a:effectLst/>
                <a:tableStyleId>{5C22544A-7EE6-4342-B048-85BDC9FD1C3A}</a:tableStyleId>
              </a:tblPr>
              <a:tblGrid>
                <a:gridCol w="8128000">
                  <a:extLst>
                    <a:ext uri="{9D8B030D-6E8A-4147-A177-3AD203B41FA5}">
                      <a16:colId xmlns:a16="http://schemas.microsoft.com/office/drawing/2014/main" val="1031637976"/>
                    </a:ext>
                  </a:extLst>
                </a:gridCol>
                <a:gridCol w="4064000">
                  <a:extLst>
                    <a:ext uri="{9D8B030D-6E8A-4147-A177-3AD203B41FA5}">
                      <a16:colId xmlns:a16="http://schemas.microsoft.com/office/drawing/2014/main" val="655879346"/>
                    </a:ext>
                  </a:extLst>
                </a:gridCol>
              </a:tblGrid>
              <a:tr h="525810">
                <a:tc gridSpan="2">
                  <a:txBody>
                    <a:bodyPr/>
                    <a:lstStyle/>
                    <a:p>
                      <a:pPr lvl="1"/>
                      <a:endParaRPr lang="en-US" sz="2800" b="0" dirty="0">
                        <a:solidFill>
                          <a:srgbClr val="00B0F0"/>
                        </a:solidFill>
                      </a:endParaRPr>
                    </a:p>
                  </a:txBody>
                  <a:tcPr>
                    <a:lnL w="12700" cmpd="sng">
                      <a:noFill/>
                    </a:lnL>
                    <a:lnR w="12700" cmpd="sng">
                      <a:noFill/>
                    </a:lnR>
                    <a:lnT w="12700" cmpd="sng">
                      <a:noFill/>
                    </a:lnT>
                    <a:lnB w="12700" cap="flat" cmpd="sng" algn="ctr">
                      <a:noFill/>
                      <a:prstDash val="solid"/>
                      <a:round/>
                      <a:headEnd type="none" w="med" len="med"/>
                      <a:tailEnd type="none" w="med" len="med"/>
                    </a:lnB>
                    <a:noFill/>
                  </a:tcPr>
                </a:tc>
                <a:tc hMerge="1">
                  <a:txBody>
                    <a:bodyPr/>
                    <a:lstStyle/>
                    <a:p>
                      <a:endParaRPr lang="en-US" dirty="0">
                        <a:solidFill>
                          <a:schemeClr val="bg1"/>
                        </a:solidFill>
                      </a:endParaRPr>
                    </a:p>
                  </a:txBody>
                  <a:tcPr>
                    <a:lnL w="12700" cmpd="sng">
                      <a:noFill/>
                    </a:lnL>
                    <a:lnR w="12700" cmpd="sng">
                      <a:noFill/>
                    </a:lnR>
                    <a:lnT w="12700" cmpd="sng">
                      <a:noFill/>
                    </a:lnT>
                    <a:lnB w="38100" cmpd="sng">
                      <a:noFill/>
                    </a:lnB>
                    <a:noFill/>
                  </a:tcPr>
                </a:tc>
                <a:extLst>
                  <a:ext uri="{0D108BD9-81ED-4DB2-BD59-A6C34878D82A}">
                    <a16:rowId xmlns:a16="http://schemas.microsoft.com/office/drawing/2014/main" val="1412377598"/>
                  </a:ext>
                </a:extLst>
              </a:tr>
              <a:tr h="619444">
                <a:tc gridSpan="2">
                  <a:txBody>
                    <a:bodyPr/>
                    <a:lstStyle/>
                    <a:p>
                      <a:pPr lvl="1" algn="r"/>
                      <a:r>
                        <a:rPr lang="ar-SA" sz="2800" b="1" i="0" u="none" strike="noStrike" kern="1200" dirty="0">
                          <a:solidFill>
                            <a:srgbClr val="00B0F0"/>
                          </a:solidFill>
                          <a:effectLst/>
                          <a:latin typeface="+mn-lt"/>
                          <a:ea typeface="+mn-ea"/>
                          <a:cs typeface="+mn-cs"/>
                        </a:rPr>
                        <a:t>هيكل الاجتماعات:</a:t>
                      </a:r>
                      <a:endParaRPr lang="en-US" sz="2800" b="1" dirty="0">
                        <a:solidFill>
                          <a:srgbClr val="00B0F0"/>
                        </a:solidFill>
                        <a:latin typeface="Roboto" panose="02000000000000000000" pitchFamily="2" charset="0"/>
                        <a:ea typeface="Roboto" panose="02000000000000000000" pitchFamily="2"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10609846"/>
                  </a:ext>
                </a:extLst>
              </a:tr>
              <a:tr h="5093774">
                <a:tc gridSpan="2">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1" dirty="0">
                        <a:solidFill>
                          <a:schemeClr val="tx1"/>
                        </a:solidFill>
                        <a:latin typeface="Roboto" panose="02000000000000000000" pitchFamily="2" charset="0"/>
                        <a:ea typeface="Roboto" panose="020000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Roboto" panose="02000000000000000000" pitchFamily="2" charset="0"/>
                        <a:ea typeface="Roboto" panose="020000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Roboto" panose="02000000000000000000" pitchFamily="2" charset="0"/>
                        <a:ea typeface="Roboto" panose="02000000000000000000" pitchFamily="2" charset="0"/>
                      </a:endParaRPr>
                    </a:p>
                    <a:p>
                      <a:pPr marL="1371600" marR="0" lvl="3" indent="0" algn="l" defTabSz="914400" rtl="0" eaLnBrk="1" fontAlgn="auto" latinLnBrk="0" hangingPunct="1">
                        <a:lnSpc>
                          <a:spcPct val="250000"/>
                        </a:lnSpc>
                        <a:spcBef>
                          <a:spcPts val="0"/>
                        </a:spcBef>
                        <a:spcAft>
                          <a:spcPts val="0"/>
                        </a:spcAft>
                        <a:buClrTx/>
                        <a:buSzTx/>
                        <a:buFontTx/>
                        <a:buNone/>
                        <a:tabLst/>
                        <a:defRPr/>
                      </a:pPr>
                      <a:endParaRPr lang="en-US" sz="2000" dirty="0">
                        <a:solidFill>
                          <a:schemeClr val="tx1"/>
                        </a:solidFill>
                        <a:latin typeface="Roboto Regular" pitchFamily="2" charset="0"/>
                        <a:ea typeface="Roboto Regular" pitchFamily="2" charset="0"/>
                        <a:cs typeface="Times New Roman" panose="02020603050405020304" pitchFamily="18" charset="0"/>
                      </a:endParaRPr>
                    </a:p>
                  </a:txBody>
                  <a:tcPr marR="1800000" anchor="ctr">
                    <a:lnL w="12700" cmpd="sng">
                      <a:noFill/>
                    </a:lnL>
                    <a:lnR w="12700" cmpd="sng">
                      <a:noFill/>
                    </a:lnR>
                    <a:lnT w="1270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558981"/>
                  </a:ext>
                </a:extLst>
              </a:tr>
              <a:tr h="803188">
                <a:tc>
                  <a:txBody>
                    <a:bodyPr/>
                    <a:lstStyle/>
                    <a:p>
                      <a:pPr lvl="1"/>
                      <a:endParaRPr lang="en-US" sz="1100"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1212888"/>
                  </a:ext>
                </a:extLst>
              </a:tr>
            </a:tbl>
          </a:graphicData>
        </a:graphic>
      </p:graphicFrame>
      <p:pic>
        <p:nvPicPr>
          <p:cNvPr id="3" name="Picture 2">
            <a:extLst>
              <a:ext uri="{FF2B5EF4-FFF2-40B4-BE49-F238E27FC236}">
                <a16:creationId xmlns:a16="http://schemas.microsoft.com/office/drawing/2014/main" id="{874EB6BE-7652-43E3-96AE-561BA89EF07C}"/>
              </a:ext>
            </a:extLst>
          </p:cNvPr>
          <p:cNvPicPr>
            <a:picLocks noChangeAspect="1"/>
          </p:cNvPicPr>
          <p:nvPr/>
        </p:nvPicPr>
        <p:blipFill>
          <a:blip r:embed="rId3"/>
          <a:stretch>
            <a:fillRect/>
          </a:stretch>
        </p:blipFill>
        <p:spPr>
          <a:xfrm>
            <a:off x="8797159" y="6092641"/>
            <a:ext cx="1797269" cy="591938"/>
          </a:xfrm>
          <a:prstGeom prst="rect">
            <a:avLst/>
          </a:prstGeom>
        </p:spPr>
      </p:pic>
      <p:pic>
        <p:nvPicPr>
          <p:cNvPr id="6" name="Picture 5">
            <a:extLst>
              <a:ext uri="{FF2B5EF4-FFF2-40B4-BE49-F238E27FC236}">
                <a16:creationId xmlns:a16="http://schemas.microsoft.com/office/drawing/2014/main" id="{FD139038-B40F-4513-9A14-2F189F3B95AC}"/>
              </a:ext>
            </a:extLst>
          </p:cNvPr>
          <p:cNvPicPr>
            <a:picLocks noChangeAspect="1"/>
          </p:cNvPicPr>
          <p:nvPr/>
        </p:nvPicPr>
        <p:blipFill rotWithShape="1">
          <a:blip r:embed="rId4"/>
          <a:srcRect l="50000" t="25932" r="11101" b="26239"/>
          <a:stretch/>
        </p:blipFill>
        <p:spPr>
          <a:xfrm>
            <a:off x="545563" y="305577"/>
            <a:ext cx="8251596" cy="5707029"/>
          </a:xfrm>
          <a:prstGeom prst="rect">
            <a:avLst/>
          </a:prstGeom>
        </p:spPr>
      </p:pic>
    </p:spTree>
    <p:extLst>
      <p:ext uri="{BB962C8B-B14F-4D97-AF65-F5344CB8AC3E}">
        <p14:creationId xmlns:p14="http://schemas.microsoft.com/office/powerpoint/2010/main" val="2114476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BA02E80-D97B-BB4E-9463-06AA165769A6}" vid="{5196EADF-DCBB-9C41-A65B-81DF0ACF33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674C2FC3BE80459E79162D731324B3" ma:contentTypeVersion="18" ma:contentTypeDescription="Create a new document." ma:contentTypeScope="" ma:versionID="04642c6b5ed666773851f25d2e5eacb7">
  <xsd:schema xmlns:xsd="http://www.w3.org/2001/XMLSchema" xmlns:xs="http://www.w3.org/2001/XMLSchema" xmlns:p="http://schemas.microsoft.com/office/2006/metadata/properties" xmlns:ns2="4d491935-519c-4287-bcd5-b958dfbe2be2" xmlns:ns3="d8fc921e-d04e-4f12-af46-fea02aa00e2b" targetNamespace="http://schemas.microsoft.com/office/2006/metadata/properties" ma:root="true" ma:fieldsID="c4d416e8e90562518ff63761d17efc55" ns2:_="" ns3:_="">
    <xsd:import namespace="4d491935-519c-4287-bcd5-b958dfbe2be2"/>
    <xsd:import namespace="d8fc921e-d04e-4f12-af46-fea02aa00e2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Theme" minOccurs="0"/>
                <xsd:element ref="ns2:Year" minOccurs="0"/>
                <xsd:element ref="ns2:TYPE" minOccurs="0"/>
                <xsd:element ref="ns2:Keyword" minOccurs="0"/>
                <xsd:element ref="ns2:Country"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491935-519c-4287-bcd5-b958dfbe2b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Theme" ma:index="20" nillable="true" ma:displayName="Theme " ma:description="e.g. biodiversity, climate change, land, water resources, waste etc." ma:format="Dropdown" ma:internalName="Theme">
      <xsd:complexType>
        <xsd:complexContent>
          <xsd:extension base="dms:MultiChoice">
            <xsd:sequence>
              <xsd:element name="Value" maxOccurs="unbounded" minOccurs="0" nillable="true">
                <xsd:simpleType>
                  <xsd:restriction base="dms:Choice">
                    <xsd:enumeration value="Land &amp; Soil"/>
                    <xsd:enumeration value="Biodiversity"/>
                    <xsd:enumeration value="Coastal &amp; Marine"/>
                    <xsd:enumeration value="Water Resources"/>
                    <xsd:enumeration value="Air Quality"/>
                    <xsd:enumeration value="Climate Change"/>
                    <xsd:enumeration value="Chemical &amp; Waste"/>
                    <xsd:enumeration value="cross-cutting"/>
                    <xsd:enumeration value="Resource efficiency"/>
                  </xsd:restriction>
                </xsd:simpleType>
              </xsd:element>
            </xsd:sequence>
          </xsd:extension>
        </xsd:complexContent>
      </xsd:complexType>
    </xsd:element>
    <xsd:element name="Year" ma:index="21" nillable="true" ma:displayName="Year" ma:format="Dropdown" ma:internalName="Year">
      <xsd:simpleType>
        <xsd:restriction base="dms:Text">
          <xsd:maxLength value="255"/>
        </xsd:restriction>
      </xsd:simpleType>
    </xsd:element>
    <xsd:element name="TYPE" ma:index="22" nillable="true" ma:displayName="TYPE" ma:format="Dropdown" ma:internalName="TYPE">
      <xsd:complexType>
        <xsd:complexContent>
          <xsd:extension base="dms:MultiChoice">
            <xsd:sequence>
              <xsd:element name="Value" maxOccurs="unbounded" minOccurs="0" nillable="true">
                <xsd:simpleType>
                  <xsd:restriction base="dms:Choice">
                    <xsd:enumeration value="Report"/>
                    <xsd:enumeration value="Presentation"/>
                    <xsd:enumeration value="Guide/Toolkit"/>
                    <xsd:enumeration value="Policy Brief"/>
                    <xsd:enumeration value="Academic Publication"/>
                    <xsd:enumeration value="Article"/>
                    <xsd:enumeration value="Conference Paper"/>
                    <xsd:enumeration value="Government Publication"/>
                    <xsd:enumeration value="Book"/>
                    <xsd:enumeration value="Note"/>
                    <xsd:enumeration value="Other"/>
                    <xsd:enumeration value="Bolletin"/>
                    <xsd:enumeration value="Choice 13"/>
                  </xsd:restriction>
                </xsd:simpleType>
              </xsd:element>
            </xsd:sequence>
          </xsd:extension>
        </xsd:complexContent>
      </xsd:complexType>
    </xsd:element>
    <xsd:element name="Keyword" ma:index="23" nillable="true" ma:displayName="Keywords" ma:format="Dropdown" ma:internalName="Keyword">
      <xsd:complexType>
        <xsd:complexContent>
          <xsd:extension base="dms:MultiChoice">
            <xsd:sequence>
              <xsd:element name="Value" maxOccurs="unbounded" minOccurs="0" nillable="true">
                <xsd:simpleType>
                  <xsd:restriction base="dms:Choice">
                    <xsd:enumeration value="SoE"/>
                    <xsd:enumeration value="Debris"/>
                    <xsd:enumeration value="Conflict"/>
                    <xsd:enumeration value="SDGs"/>
                    <xsd:enumeration value="Pollution"/>
                    <xsd:enumeration value="Statistics"/>
                    <xsd:enumeration value="COVID-19"/>
                    <xsd:enumeration value="CCA"/>
                    <xsd:enumeration value="VNR"/>
                    <xsd:enumeration value="Air Quality Index"/>
                    <xsd:enumeration value="Sand"/>
                    <xsd:enumeration value="SCP"/>
                    <xsd:enumeration value="Green Economy"/>
                  </xsd:restriction>
                </xsd:simpleType>
              </xsd:element>
            </xsd:sequence>
          </xsd:extension>
        </xsd:complexContent>
      </xsd:complexType>
    </xsd:element>
    <xsd:element name="Country" ma:index="24" nillable="true" ma:displayName="Country" ma:format="Dropdown" ma:internalName="Country">
      <xsd:complexType>
        <xsd:complexContent>
          <xsd:extension base="dms:MultiChoice">
            <xsd:sequence>
              <xsd:element name="Value" maxOccurs="unbounded" minOccurs="0" nillable="true">
                <xsd:simpleType>
                  <xsd:restriction base="dms:Choice">
                    <xsd:enumeration value="Bahrain"/>
                    <xsd:enumeration value="GCC"/>
                    <xsd:enumeration value="Regional"/>
                    <xsd:enumeration value="Iraq"/>
                    <xsd:enumeration value="UAE"/>
                    <xsd:enumeration value="KSA"/>
                    <xsd:enumeration value="Oman"/>
                    <xsd:enumeration value="Kuwait"/>
                    <xsd:enumeration value="Qatar"/>
                    <xsd:enumeration value="Jordan"/>
                    <xsd:enumeration value="Palestine"/>
                    <xsd:enumeration value="Lebanon"/>
                    <xsd:enumeration value="Syria"/>
                    <xsd:enumeration value="Yemen"/>
                  </xsd:restriction>
                </xsd:simpleType>
              </xsd:element>
            </xsd:sequence>
          </xsd:extension>
        </xsd:complexContent>
      </xsd:complex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fc921e-d04e-4f12-af46-fea02aa00e2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Year xmlns="4d491935-519c-4287-bcd5-b958dfbe2be2" xsi:nil="true"/>
    <TYPE xmlns="4d491935-519c-4287-bcd5-b958dfbe2be2" xsi:nil="true"/>
    <Theme xmlns="4d491935-519c-4287-bcd5-b958dfbe2be2" xsi:nil="true"/>
    <Keyword xmlns="4d491935-519c-4287-bcd5-b958dfbe2be2" xsi:nil="true"/>
    <Country xmlns="4d491935-519c-4287-bcd5-b958dfbe2be2" xsi:nil="true"/>
  </documentManagement>
</p:properties>
</file>

<file path=customXml/itemProps1.xml><?xml version="1.0" encoding="utf-8"?>
<ds:datastoreItem xmlns:ds="http://schemas.openxmlformats.org/officeDocument/2006/customXml" ds:itemID="{8D692F33-4F7F-47C0-8098-A4F00FFC5E42}">
  <ds:schemaRefs>
    <ds:schemaRef ds:uri="http://schemas.microsoft.com/sharepoint/v3/contenttype/forms"/>
  </ds:schemaRefs>
</ds:datastoreItem>
</file>

<file path=customXml/itemProps2.xml><?xml version="1.0" encoding="utf-8"?>
<ds:datastoreItem xmlns:ds="http://schemas.openxmlformats.org/officeDocument/2006/customXml" ds:itemID="{81E98AE5-E1A5-4E40-BED9-7AE0E3C8B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491935-519c-4287-bcd5-b958dfbe2be2"/>
    <ds:schemaRef ds:uri="d8fc921e-d04e-4f12-af46-fea02aa00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559256-5BDB-4917-B1AA-B46F8BC17CC0}">
  <ds:schemaRefs>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 ds:uri="d8fc921e-d04e-4f12-af46-fea02aa00e2b"/>
    <ds:schemaRef ds:uri="4d491935-519c-4287-bcd5-b958dfbe2be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1123</TotalTime>
  <Words>2421</Words>
  <Application>Microsoft Office PowerPoint</Application>
  <PresentationFormat>Widescreen</PresentationFormat>
  <Paragraphs>213</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Oswald</vt:lpstr>
      <vt:lpstr>Roboto</vt:lpstr>
      <vt:lpstr>Roboto Regular</vt:lpstr>
      <vt:lpstr>Wingdings</vt:lpstr>
      <vt:lpstr>Office Theme</vt:lpstr>
      <vt:lpstr>PowerPoint Presentation</vt:lpstr>
      <vt:lpstr>PowerPoint Presentation</vt:lpstr>
      <vt:lpstr>ستكهولم بعد 50 عاما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Viola Kup</dc:creator>
  <cp:lastModifiedBy>Sabine Sakr</cp:lastModifiedBy>
  <cp:revision>139</cp:revision>
  <cp:lastPrinted>2021-10-26T21:13:16Z</cp:lastPrinted>
  <dcterms:created xsi:type="dcterms:W3CDTF">2021-04-14T09:49:04Z</dcterms:created>
  <dcterms:modified xsi:type="dcterms:W3CDTF">2022-05-08T06:54:05Z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0x010100AE674C2FC3BE80459E79162D731324B3</vt:lpwstr>
  </property>
  <property fmtid="{D5CDD505-2E9C-101B-9397-08002B2CF9AE}" pid="3" name="Organisation">
    <vt:lpwstr/>
  </property>
  <property fmtid="{D5CDD505-2E9C-101B-9397-08002B2CF9AE}" pid="4" name="ActivityCategory">
    <vt:lpwstr/>
  </property>
  <property fmtid="{D5CDD505-2E9C-101B-9397-08002B2CF9AE}" pid="5" name="_dlc_DocIdItemGuid">
    <vt:lpwstr>d15cafb4-8c2e-423c-9da9-86d9938861c6</vt:lpwstr>
  </property>
  <property fmtid="{D5CDD505-2E9C-101B-9397-08002B2CF9AE}" pid="6" name="TaxKeyword">
    <vt:lpwstr/>
  </property>
  <property fmtid="{D5CDD505-2E9C-101B-9397-08002B2CF9AE}" pid="7" name="TaxKeywordTaxHTField">
    <vt:lpwstr/>
  </property>
</Properties>
</file>