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3"/>
  </p:notesMasterIdLst>
  <p:sldIdLst>
    <p:sldId id="256" r:id="rId2"/>
    <p:sldId id="285" r:id="rId3"/>
    <p:sldId id="287" r:id="rId4"/>
    <p:sldId id="282" r:id="rId5"/>
    <p:sldId id="283" r:id="rId6"/>
    <p:sldId id="284" r:id="rId7"/>
    <p:sldId id="288" r:id="rId8"/>
    <p:sldId id="289" r:id="rId9"/>
    <p:sldId id="290" r:id="rId10"/>
    <p:sldId id="286" r:id="rId11"/>
    <p:sldId id="28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955" autoAdjust="0"/>
    <p:restoredTop sz="87109" autoAdjust="0"/>
  </p:normalViewPr>
  <p:slideViewPr>
    <p:cSldViewPr snapToGrid="0">
      <p:cViewPr>
        <p:scale>
          <a:sx n="53" d="100"/>
          <a:sy n="53" d="100"/>
        </p:scale>
        <p:origin x="-466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CB374-A366-452A-8918-CC5E3C3D7F2C}" type="datetimeFigureOut">
              <a:rPr lang="x-none" smtClean="0"/>
              <a:pPr/>
              <a:t>13/04/2022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7C3F2-8DAB-4EC1-98D9-42A742F9996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62243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8467132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30769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49354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53799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47347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1122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56823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414741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24764828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12343450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50496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1FF38BC-3B40-4A70-8CD6-69823BC289CB}" type="slidenum">
              <a:rPr lang="x-none" smtClean="0"/>
              <a:pPr/>
              <a:t>‹#›</a:t>
            </a:fld>
            <a:endParaRPr lang="x-non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6878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10F07D-60DB-45B4-A58C-C88B0C4DC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357" y="2633867"/>
            <a:ext cx="4412974" cy="150080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</a:t>
            </a:r>
            <a:b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Rotary Club of Beau Bassin Rose Hill</a:t>
            </a:r>
            <a:endParaRPr lang="x-none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D4944F4-F3CA-4F41-B8F4-B1AA381FE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8741" y="4407697"/>
            <a:ext cx="2603742" cy="721864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F920A15-4B3D-48F3-BE40-175AF9DC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49A3E88-0B80-4FC7-B8A2-98D52A7E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1</a:t>
            </a:fld>
            <a:endParaRPr lang="x-none"/>
          </a:p>
        </p:txBody>
      </p:sp>
      <p:sp>
        <p:nvSpPr>
          <p:cNvPr id="7" name="object 3"/>
          <p:cNvSpPr txBox="1"/>
          <p:nvPr/>
        </p:nvSpPr>
        <p:spPr>
          <a:xfrm>
            <a:off x="7249918" y="5772767"/>
            <a:ext cx="465264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en-US" b="1" i="1" spc="-2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March 2022</a:t>
            </a:r>
            <a:endParaRPr b="1" i="1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8253" y="622625"/>
            <a:ext cx="1610139" cy="1610139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5208104" y="586410"/>
            <a:ext cx="5835053" cy="5059016"/>
          </a:xfrm>
          <a:prstGeom prst="rect">
            <a:avLst/>
          </a:prstGeom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38539" y="5029200"/>
            <a:ext cx="4800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“A healthy planet for the prosperity of all – our responsibility, our opportunity”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59072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11468"/>
            <a:ext cx="10541442" cy="490293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GB" sz="2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More partnering with Rotary Clubs on focused actions through locally-oriented projects.</a:t>
            </a:r>
          </a:p>
          <a:p>
            <a:pPr>
              <a:buFont typeface="Wingdings" pitchFamily="2" charset="2"/>
              <a:buChar char="v"/>
            </a:pPr>
            <a:r>
              <a:rPr lang="en-GB" sz="2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Funding from Stockholm+50 to help realise environmental (SDGS) goals and evaluate of beneficiary’s objectives through interactive websites.</a:t>
            </a:r>
          </a:p>
          <a:p>
            <a:pPr>
              <a:buFont typeface="Wingdings" pitchFamily="2" charset="2"/>
              <a:buChar char="v"/>
            </a:pPr>
            <a:r>
              <a:rPr lang="en-GB" sz="2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Create Platforms where projects of similar nature are presented, shared and recognised to enhance more project implementation .</a:t>
            </a:r>
          </a:p>
          <a:p>
            <a:pPr>
              <a:buFont typeface="Wingdings" pitchFamily="2" charset="2"/>
              <a:buChar char="v"/>
            </a:pPr>
            <a:r>
              <a:rPr lang="en-GB" sz="2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Establish pool of experts who can accompany/monitor environmental projects and ensure facilitation/guidance.</a:t>
            </a:r>
          </a:p>
          <a:p>
            <a:pPr>
              <a:buFont typeface="Wingdings" pitchFamily="2" charset="2"/>
              <a:buChar char="v"/>
            </a:pPr>
            <a:r>
              <a:rPr lang="en-GB" sz="2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Bi-annual meetings of regional/country projects realisation presentation/recognition and rewards </a:t>
            </a:r>
          </a:p>
          <a:p>
            <a:pPr>
              <a:buFont typeface="Wingdings" pitchFamily="2" charset="2"/>
              <a:buChar char="v"/>
            </a:pPr>
            <a:endParaRPr lang="en-US" sz="2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10</a:t>
            </a:fld>
            <a:endParaRPr lang="x-non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97280" y="278298"/>
            <a:ext cx="10058400" cy="693759"/>
          </a:xfrm>
        </p:spPr>
        <p:txBody>
          <a:bodyPr>
            <a:normAutofit/>
          </a:bodyPr>
          <a:lstStyle/>
          <a:p>
            <a:pPr lvl="0" algn="ctr"/>
            <a:r>
              <a:rPr lang="en-GB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Follow-up activities expected from Stockholm+50?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pic>
        <p:nvPicPr>
          <p:cNvPr id="9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14" y="350698"/>
            <a:ext cx="663099" cy="6630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75260" y="457207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BE0C1088-0D52-4F65-9FFE-29A2355A9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1"/>
            <a:ext cx="10058400" cy="4660541"/>
          </a:xfrm>
        </p:spPr>
        <p:txBody>
          <a:bodyPr anchor="ctr"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Concerns?</a:t>
            </a:r>
            <a:b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8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8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endParaRPr lang="x-none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98C324B-6126-49D6-A9BB-1E148AD7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34FDC5-51D0-470E-91A8-FD131CC54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11</a:t>
            </a:fld>
            <a:endParaRPr lang="x-none"/>
          </a:p>
        </p:txBody>
      </p:sp>
      <p:pic>
        <p:nvPicPr>
          <p:cNvPr id="1026" name="Picture 2" descr="C:\Users\Dr T.Bungshy\Pictures\800px_COLOURBOX305058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3278" y="0"/>
            <a:ext cx="2659566" cy="2659566"/>
          </a:xfrm>
          <a:prstGeom prst="rect">
            <a:avLst/>
          </a:prstGeom>
          <a:noFill/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pic>
        <p:nvPicPr>
          <p:cNvPr id="9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214" y="350698"/>
            <a:ext cx="663099" cy="6630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75260" y="457207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968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7462" y="1133062"/>
            <a:ext cx="10058400" cy="4726094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PRESENTERS</a:t>
            </a:r>
          </a:p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Names: PP Chris Bungshy and Rtn Sunil </a:t>
            </a:r>
            <a:r>
              <a:rPr lang="en-GB" sz="2400" b="1" dirty="0" err="1" smtClean="0">
                <a:latin typeface="Arial" pitchFamily="34" charset="0"/>
                <a:cs typeface="Arial" pitchFamily="34" charset="0"/>
              </a:rPr>
              <a:t>Bissoonauth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            and Rtn </a:t>
            </a:r>
            <a:r>
              <a:rPr lang="en-GB" sz="2400" b="1" dirty="0" err="1" smtClean="0">
                <a:latin typeface="Arial" pitchFamily="34" charset="0"/>
                <a:cs typeface="Arial" pitchFamily="34" charset="0"/>
              </a:rPr>
              <a:t>Ameenah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, PE  </a:t>
            </a:r>
            <a:r>
              <a:rPr lang="en-GB" sz="2400" b="1" dirty="0" err="1" smtClean="0">
                <a:latin typeface="Arial" pitchFamily="34" charset="0"/>
                <a:cs typeface="Arial" pitchFamily="34" charset="0"/>
              </a:rPr>
              <a:t>Hanista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 and tandem </a:t>
            </a:r>
            <a:r>
              <a:rPr lang="en-GB" sz="2400" b="1" dirty="0" err="1" smtClean="0">
                <a:latin typeface="Arial" pitchFamily="34" charset="0"/>
                <a:cs typeface="Arial" pitchFamily="34" charset="0"/>
              </a:rPr>
              <a:t>Kirti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GB" sz="2400" b="1" dirty="0" err="1" smtClean="0">
                <a:latin typeface="Arial" pitchFamily="34" charset="0"/>
                <a:cs typeface="Arial" pitchFamily="34" charset="0"/>
              </a:rPr>
              <a:t>Madhav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.               	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Designation: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Members of RCBBRH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Organisation: </a:t>
            </a:r>
            <a:r>
              <a:rPr lang="en-GB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Rotary Club of Beau Bassin Rose Hill</a:t>
            </a:r>
          </a:p>
          <a:p>
            <a:pPr algn="ctr"/>
            <a:r>
              <a:rPr lang="en-GB" sz="2400" b="1" dirty="0" smtClean="0">
                <a:solidFill>
                  <a:srgbClr val="0070C0"/>
                </a:solidFill>
              </a:rPr>
              <a:t>Gender:     </a:t>
            </a:r>
            <a:r>
              <a:rPr lang="en-GB" sz="2400" b="1" dirty="0" smtClean="0"/>
              <a:t>Male  28	   Female 12	Total: 40 members</a:t>
            </a:r>
            <a:endParaRPr lang="en-US" sz="2400" dirty="0" smtClean="0"/>
          </a:p>
          <a:p>
            <a:pPr algn="ctr"/>
            <a:r>
              <a:rPr lang="en-GB" sz="2400" b="1" dirty="0" smtClean="0">
                <a:solidFill>
                  <a:srgbClr val="0070C0"/>
                </a:solidFill>
              </a:rPr>
              <a:t>Age Group:       </a:t>
            </a:r>
            <a:r>
              <a:rPr lang="en-GB" sz="2400" b="1" dirty="0" smtClean="0"/>
              <a:t>Male: 25 – 70+ years	               Female: 25 – 50+ years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2</a:t>
            </a:fld>
            <a:endParaRPr lang="x-none"/>
          </a:p>
        </p:txBody>
      </p:sp>
      <p:pic>
        <p:nvPicPr>
          <p:cNvPr id="6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469" y="817831"/>
            <a:ext cx="663099" cy="6630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22515" y="924340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486" y="646043"/>
            <a:ext cx="8949193" cy="815009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RCBBRH abreast with UN SDGs 2030 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8804" y="1845734"/>
            <a:ext cx="4937760" cy="402336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1: No Poverty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2: No Hunger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3: Good health and Wellbeing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4: Quality Education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5: Gender equality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6: Clean Water and Sanitation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#13: Climate Action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14: Life below Water</a:t>
            </a:r>
          </a:p>
          <a:p>
            <a:r>
              <a:rPr lang="en-GB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SDG # 15: Life on Land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3</a:t>
            </a:fld>
            <a:endParaRPr lang="x-none"/>
          </a:p>
        </p:txBody>
      </p:sp>
      <p:pic>
        <p:nvPicPr>
          <p:cNvPr id="22531" name="Picture 3" descr="C:\Users\Dr T.Bungshy\Pictures\sdgs-rec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b="26124"/>
          <a:stretch>
            <a:fillRect/>
          </a:stretch>
        </p:blipFill>
        <p:spPr bwMode="auto">
          <a:xfrm>
            <a:off x="5804452" y="1610135"/>
            <a:ext cx="6112565" cy="3955779"/>
          </a:xfrm>
          <a:prstGeom prst="rect">
            <a:avLst/>
          </a:prstGeom>
          <a:noFill/>
        </p:spPr>
      </p:pic>
      <p:pic>
        <p:nvPicPr>
          <p:cNvPr id="11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469" y="817831"/>
            <a:ext cx="663099" cy="66309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222515" y="924340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22504" y="5675245"/>
            <a:ext cx="5496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GB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More Rotary actions around 50% of the above goals on a continuing basis</a:t>
            </a:r>
            <a:endParaRPr lang="en-US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5330" y="377693"/>
            <a:ext cx="8760350" cy="912412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latin typeface="Arial" pitchFamily="34" charset="0"/>
                <a:cs typeface="Arial" pitchFamily="34" charset="0"/>
              </a:rPr>
              <a:t>Leadership Dialogue 1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Reflecting on the urgent need for actions to achieve a healthy planet and prosperity of all.</a:t>
            </a:r>
            <a:endParaRPr lang="en-US" sz="24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070" y="1646952"/>
            <a:ext cx="10764078" cy="4515309"/>
          </a:xfrm>
        </p:spPr>
        <p:txBody>
          <a:bodyPr>
            <a:noAutofit/>
          </a:bodyPr>
          <a:lstStyle/>
          <a:p>
            <a:pPr lvl="1">
              <a:buFont typeface="Courier New" pitchFamily="49" charset="0"/>
              <a:buChar char="o"/>
            </a:pPr>
            <a:endParaRPr lang="en-GB" sz="3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Courier New" pitchFamily="49" charset="0"/>
              <a:buChar char="o"/>
            </a:pPr>
            <a:r>
              <a:rPr lang="en-GB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Vehicle Owners- plant at least three trees annually before renewing insurance/registrations.</a:t>
            </a:r>
          </a:p>
          <a:p>
            <a:pPr lvl="1">
              <a:buFont typeface="Courier New" pitchFamily="49" charset="0"/>
              <a:buChar char="o"/>
            </a:pPr>
            <a:r>
              <a:rPr lang="en-GB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Reinforce local laws with respect to felling down trees and in case of urgency the trees be replaced by five-folds.</a:t>
            </a:r>
          </a:p>
          <a:p>
            <a:pPr lvl="1">
              <a:buNone/>
            </a:pPr>
            <a:endParaRPr lang="en-US" sz="3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4</a:t>
            </a:fld>
            <a:endParaRPr lang="x-none"/>
          </a:p>
        </p:txBody>
      </p:sp>
      <p:pic>
        <p:nvPicPr>
          <p:cNvPr id="6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469" y="817831"/>
            <a:ext cx="663099" cy="6630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22515" y="924340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5452" y="357812"/>
            <a:ext cx="8780228" cy="862720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Leadership Dialogue 2</a:t>
            </a:r>
            <a:r>
              <a:rPr lang="en-GB" sz="3200" dirty="0" smtClean="0"/>
              <a:t>: </a:t>
            </a:r>
            <a:r>
              <a:rPr lang="en-GB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Achieving a sustainable and inclusive recovery from the Coronavirus disease (COVID-19) pandemic</a:t>
            </a:r>
            <a:endParaRPr lang="en-US" sz="24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374" y="1736404"/>
            <a:ext cx="11062251" cy="4555063"/>
          </a:xfrm>
        </p:spPr>
        <p:txBody>
          <a:bodyPr>
            <a:noAutofit/>
          </a:bodyPr>
          <a:lstStyle/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Develop Business Continuity Plan – tested and validated to protect Flora and Fauna during disruptions.</a:t>
            </a: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Government/ private to rethink on making flour from breadfruit plant and use </a:t>
            </a:r>
            <a:r>
              <a:rPr lang="en-US" sz="32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Moringa</a:t>
            </a:r>
            <a:r>
              <a:rPr lang="en-US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plant, amongst others, to produce various forms of foodstuffs.</a:t>
            </a:r>
          </a:p>
          <a:p>
            <a:pPr lvl="0">
              <a:buFont typeface="Courier New" pitchFamily="49" charset="0"/>
              <a:buChar char="o"/>
            </a:pPr>
            <a:r>
              <a:rPr lang="en-US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Enhance green jobs within food security, hybrid working using high-tech means that reduce greenhouse gas (e.g. financial support to go high tech).</a:t>
            </a:r>
          </a:p>
          <a:p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5</a:t>
            </a:fld>
            <a:endParaRPr lang="x-none"/>
          </a:p>
        </p:txBody>
      </p:sp>
      <p:pic>
        <p:nvPicPr>
          <p:cNvPr id="6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469" y="817831"/>
            <a:ext cx="663099" cy="6630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22515" y="924340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608" y="387631"/>
            <a:ext cx="8969071" cy="981986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>
                <a:latin typeface="Arial" pitchFamily="34" charset="0"/>
                <a:cs typeface="Arial" pitchFamily="34" charset="0"/>
              </a:rPr>
              <a:t>Leadership Dialogue 3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sz="27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Accelerating the implementation of the environmental dimension of sustainable development.</a:t>
            </a:r>
            <a:endParaRPr lang="en-US" sz="27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686709"/>
            <a:ext cx="10581198" cy="4316527"/>
          </a:xfrm>
        </p:spPr>
        <p:txBody>
          <a:bodyPr>
            <a:noAutofit/>
          </a:bodyPr>
          <a:lstStyle/>
          <a:p>
            <a:pPr lvl="0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Reinforce the application of Environmental Impact Assessment (EIA) / Preliminary Environment Review (PER) for building and construction businesses that jeopardise ecological balance and dissuade continued illegal practices.</a:t>
            </a:r>
          </a:p>
          <a:p>
            <a:pPr lvl="0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More expertise &amp; financial support, from UN to adopt and implement more sustainable development, projects to protect against the island’s vulnerability due to climate change effects/impacts.</a:t>
            </a:r>
          </a:p>
          <a:p>
            <a:pPr lvl="0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Encourage more good governance practices with adequate visibility among the government institution as well as private. </a:t>
            </a:r>
          </a:p>
          <a:p>
            <a:pPr>
              <a:buFont typeface="Courier New" pitchFamily="49" charset="0"/>
              <a:buChar char="o"/>
            </a:pPr>
            <a:endParaRPr lang="en-US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6</a:t>
            </a:fld>
            <a:endParaRPr lang="x-none"/>
          </a:p>
        </p:txBody>
      </p:sp>
      <p:pic>
        <p:nvPicPr>
          <p:cNvPr id="6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469" y="817831"/>
            <a:ext cx="663099" cy="6630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22515" y="924340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65119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b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Projects achieved and ongoing abreast with applicable SGDs within RCBBRH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983" y="1309027"/>
            <a:ext cx="10962859" cy="4341759"/>
          </a:xfrm>
        </p:spPr>
        <p:txBody>
          <a:bodyPr>
            <a:noAutofit/>
          </a:bodyPr>
          <a:lstStyle/>
          <a:p>
            <a:r>
              <a:rPr lang="en-GB" sz="2800" b="1" dirty="0" smtClean="0"/>
              <a:t>SDG # 1: No Poverty</a:t>
            </a: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Collection of </a:t>
            </a:r>
            <a:r>
              <a:rPr lang="en-US" sz="2600" dirty="0" smtClean="0">
                <a:solidFill>
                  <a:srgbClr val="0070C0"/>
                </a:solidFill>
              </a:rPr>
              <a:t>food and basic needs </a:t>
            </a:r>
            <a:r>
              <a:rPr lang="en-US" sz="2600" dirty="0" smtClean="0"/>
              <a:t>and distribution to deprived needed people.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Distribution of </a:t>
            </a:r>
            <a:r>
              <a:rPr lang="en-US" sz="2600" dirty="0" smtClean="0">
                <a:solidFill>
                  <a:srgbClr val="0070C0"/>
                </a:solidFill>
              </a:rPr>
              <a:t>water tanks </a:t>
            </a:r>
            <a:r>
              <a:rPr lang="en-US" sz="2600" dirty="0" smtClean="0"/>
              <a:t> to provide access to potable water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Distribution of </a:t>
            </a:r>
            <a:r>
              <a:rPr lang="en-US" sz="2600" dirty="0" smtClean="0">
                <a:solidFill>
                  <a:srgbClr val="0070C0"/>
                </a:solidFill>
              </a:rPr>
              <a:t>shoes</a:t>
            </a:r>
            <a:r>
              <a:rPr lang="en-US" sz="2600" dirty="0" smtClean="0"/>
              <a:t> to primary and preprimary children</a:t>
            </a:r>
          </a:p>
          <a:p>
            <a:r>
              <a:rPr lang="en-GB" sz="2800" b="1" dirty="0" smtClean="0"/>
              <a:t>SDG # 2: No Hunger</a:t>
            </a: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Breakfast</a:t>
            </a:r>
            <a:r>
              <a:rPr lang="en-US" sz="2600" dirty="0" smtClean="0"/>
              <a:t> for school children.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Food and clothing </a:t>
            </a:r>
            <a:r>
              <a:rPr lang="en-US" sz="2600" dirty="0" smtClean="0"/>
              <a:t>to disaster-stricken people of Madagascar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Cereals and foodstuffs for</a:t>
            </a:r>
            <a:r>
              <a:rPr lang="en-US" sz="2600" dirty="0" smtClean="0"/>
              <a:t> residents of home and shelters during Pandemic</a:t>
            </a:r>
          </a:p>
          <a:p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7</a:t>
            </a:fld>
            <a:endParaRPr lang="x-none"/>
          </a:p>
        </p:txBody>
      </p:sp>
      <p:pic>
        <p:nvPicPr>
          <p:cNvPr id="7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14" y="350698"/>
            <a:ext cx="663099" cy="6630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75260" y="457207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864704"/>
            <a:ext cx="10058400" cy="5004390"/>
          </a:xfrm>
        </p:spPr>
        <p:txBody>
          <a:bodyPr>
            <a:noAutofit/>
          </a:bodyPr>
          <a:lstStyle/>
          <a:p>
            <a:r>
              <a:rPr lang="en-GB" sz="2800" b="1" dirty="0" smtClean="0"/>
              <a:t>SDG # 3: Good health and Wellbeing</a:t>
            </a: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Collection of blood </a:t>
            </a:r>
            <a:r>
              <a:rPr lang="en-US" sz="2600" dirty="0" smtClean="0"/>
              <a:t>for the blood bank during lockdown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Mega health checks </a:t>
            </a:r>
            <a:r>
              <a:rPr lang="en-US" sz="2600" dirty="0" err="1" smtClean="0"/>
              <a:t>w.r.t</a:t>
            </a:r>
            <a:r>
              <a:rPr lang="en-US" sz="2600" dirty="0" smtClean="0"/>
              <a:t> blood sugar test/BP and mental illness.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Donation  of </a:t>
            </a:r>
            <a:r>
              <a:rPr lang="en-US" sz="2600" dirty="0" smtClean="0">
                <a:solidFill>
                  <a:srgbClr val="0070C0"/>
                </a:solidFill>
              </a:rPr>
              <a:t>Coagulation machine </a:t>
            </a:r>
            <a:r>
              <a:rPr lang="en-US" sz="2600" dirty="0" smtClean="0"/>
              <a:t>to hospitals and </a:t>
            </a:r>
            <a:r>
              <a:rPr lang="en-US" sz="2600" dirty="0" smtClean="0">
                <a:solidFill>
                  <a:srgbClr val="0070C0"/>
                </a:solidFill>
              </a:rPr>
              <a:t>drug analyser </a:t>
            </a:r>
            <a:r>
              <a:rPr lang="en-US" sz="2600" dirty="0" smtClean="0"/>
              <a:t>Police Forces.</a:t>
            </a:r>
          </a:p>
          <a:p>
            <a:r>
              <a:rPr lang="en-GB" sz="2800" b="1" dirty="0" smtClean="0"/>
              <a:t>SDG # 4: Quality Education</a:t>
            </a: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Seminars</a:t>
            </a:r>
            <a:r>
              <a:rPr lang="en-US" sz="2600" dirty="0" smtClean="0"/>
              <a:t> with transparency Mauritius in schools about ethics and integrity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Series of </a:t>
            </a:r>
            <a:r>
              <a:rPr lang="en-US" sz="2600" dirty="0" smtClean="0">
                <a:solidFill>
                  <a:srgbClr val="0070C0"/>
                </a:solidFill>
              </a:rPr>
              <a:t>webinars</a:t>
            </a:r>
            <a:r>
              <a:rPr lang="en-US" sz="2600" dirty="0" smtClean="0"/>
              <a:t> by volunteers to enhance quality of education and 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Adult and IT literacy </a:t>
            </a:r>
            <a:r>
              <a:rPr lang="en-US" sz="2600" dirty="0" smtClean="0"/>
              <a:t>to elderly </a:t>
            </a:r>
          </a:p>
          <a:p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8</a:t>
            </a:fld>
            <a:endParaRPr lang="x-none"/>
          </a:p>
        </p:txBody>
      </p:sp>
      <p:pic>
        <p:nvPicPr>
          <p:cNvPr id="7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14" y="350698"/>
            <a:ext cx="663099" cy="6630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75260" y="457207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832204"/>
            <a:ext cx="10058400" cy="5619963"/>
          </a:xfrm>
        </p:spPr>
        <p:txBody>
          <a:bodyPr>
            <a:normAutofit fontScale="85000" lnSpcReduction="20000"/>
          </a:bodyPr>
          <a:lstStyle/>
          <a:p>
            <a:r>
              <a:rPr lang="en-GB" sz="3300" b="1" dirty="0" smtClean="0"/>
              <a:t>SDG # 5: Gender equality</a:t>
            </a:r>
            <a:endParaRPr lang="en-US" sz="33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</a:rPr>
              <a:t>Talks on </a:t>
            </a:r>
            <a:r>
              <a:rPr lang="en-US" sz="2800" dirty="0" smtClean="0"/>
              <a:t>gender equality and equal opportunities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Painting competition with respect to women’s day celebration</a:t>
            </a:r>
          </a:p>
          <a:p>
            <a:r>
              <a:rPr lang="en-GB" sz="3300" b="1" dirty="0" smtClean="0"/>
              <a:t>SDG # 6: Clean Water and Sanitation</a:t>
            </a:r>
            <a:endParaRPr lang="en-US" sz="33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Regular </a:t>
            </a:r>
            <a:r>
              <a:rPr lang="en-US" sz="2800" dirty="0" smtClean="0">
                <a:solidFill>
                  <a:srgbClr val="0070C0"/>
                </a:solidFill>
              </a:rPr>
              <a:t>Clean-up campaign </a:t>
            </a:r>
            <a:r>
              <a:rPr lang="en-US" sz="2800" dirty="0" smtClean="0"/>
              <a:t>and </a:t>
            </a:r>
            <a:r>
              <a:rPr lang="en-US" sz="2800" dirty="0" smtClean="0">
                <a:solidFill>
                  <a:srgbClr val="0070C0"/>
                </a:solidFill>
              </a:rPr>
              <a:t>Embellishment of gardens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</a:rPr>
              <a:t>Water tanks </a:t>
            </a:r>
            <a:r>
              <a:rPr lang="en-US" sz="2800" dirty="0" smtClean="0"/>
              <a:t>distribution to neighbouring island-</a:t>
            </a:r>
            <a:r>
              <a:rPr lang="en-US" sz="2800" dirty="0" err="1" smtClean="0"/>
              <a:t>Rodrigues</a:t>
            </a:r>
            <a:endParaRPr lang="en-US" sz="2800" dirty="0" smtClean="0"/>
          </a:p>
          <a:p>
            <a:r>
              <a:rPr lang="en-GB" sz="3000" b="1" dirty="0" smtClean="0"/>
              <a:t>SDG #13: Climate Action</a:t>
            </a:r>
            <a:endParaRPr lang="en-US" sz="30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Planting of </a:t>
            </a:r>
            <a:r>
              <a:rPr lang="en-US" sz="2800" dirty="0" smtClean="0">
                <a:solidFill>
                  <a:srgbClr val="0070C0"/>
                </a:solidFill>
              </a:rPr>
              <a:t>endemic trees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Donation of plants</a:t>
            </a:r>
          </a:p>
          <a:p>
            <a:r>
              <a:rPr lang="en-GB" sz="3300" b="1" dirty="0" smtClean="0"/>
              <a:t>SDG # 14: Life below Water</a:t>
            </a:r>
            <a:endParaRPr lang="en-US" sz="33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70C0"/>
                </a:solidFill>
              </a:rPr>
              <a:t>Clean up of oil spillage in lagoon </a:t>
            </a:r>
            <a:r>
              <a:rPr lang="en-US" sz="2800" dirty="0" smtClean="0"/>
              <a:t>to save life below sea water from ship wrecked.</a:t>
            </a:r>
          </a:p>
          <a:p>
            <a:r>
              <a:rPr lang="en-GB" sz="3300" b="1" dirty="0" smtClean="0"/>
              <a:t>SDG # 15: Life on Land </a:t>
            </a:r>
            <a:endParaRPr lang="en-US" sz="3300" dirty="0" smtClean="0"/>
          </a:p>
          <a:p>
            <a:pPr lvl="1">
              <a:buFont typeface="Arial" pitchFamily="34" charset="0"/>
              <a:buChar char="•"/>
            </a:pPr>
            <a:r>
              <a:rPr lang="en-US" sz="2800" dirty="0" smtClean="0"/>
              <a:t>Collection of cats’ and dogs’ </a:t>
            </a:r>
            <a:r>
              <a:rPr lang="en-US" sz="2800" dirty="0" smtClean="0">
                <a:solidFill>
                  <a:srgbClr val="0070C0"/>
                </a:solidFill>
              </a:rPr>
              <a:t>food to feed stray </a:t>
            </a:r>
            <a:r>
              <a:rPr lang="en-US" sz="2800" dirty="0" smtClean="0"/>
              <a:t>animals during the Pandemic.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Lead/dialogue</a:t>
            </a:r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rcbbrh/s50/2022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F38BC-3B40-4A70-8CD6-69823BC289CB}" type="slidenum">
              <a:rPr lang="x-none" smtClean="0"/>
              <a:pPr/>
              <a:t>9</a:t>
            </a:fld>
            <a:endParaRPr lang="x-none"/>
          </a:p>
        </p:txBody>
      </p:sp>
      <p:pic>
        <p:nvPicPr>
          <p:cNvPr id="7" name="Picture 2" descr="C:\Users\Dr T.Bungshy\Pictures\downlo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14" y="350698"/>
            <a:ext cx="663099" cy="6630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75260" y="457207"/>
            <a:ext cx="11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RCBBRH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1779</TotalTime>
  <Words>736</Words>
  <Application>Microsoft Office PowerPoint</Application>
  <PresentationFormat>Custom</PresentationFormat>
  <Paragraphs>114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Retrospect</vt:lpstr>
      <vt:lpstr>Welcome to Rotary Club of Beau Bassin Rose Hill</vt:lpstr>
      <vt:lpstr>Slide 2</vt:lpstr>
      <vt:lpstr>RCBBRH abreast with UN SDGs 2030 </vt:lpstr>
      <vt:lpstr>Leadership Dialogue 1: Reflecting on the urgent need for actions to achieve a healthy planet and prosperity of all.</vt:lpstr>
      <vt:lpstr>Leadership Dialogue 2: Achieving a sustainable and inclusive recovery from the Coronavirus disease (COVID-19) pandemic</vt:lpstr>
      <vt:lpstr>Leadership Dialogue 3: Accelerating the implementation of the environmental dimension of sustainable development.</vt:lpstr>
      <vt:lpstr>    Projects achieved and ongoing abreast with applicable SGDs within RCBBRH</vt:lpstr>
      <vt:lpstr>Slide 8</vt:lpstr>
      <vt:lpstr>Slide 9</vt:lpstr>
      <vt:lpstr>Follow-up activities expected from Stockholm+50?</vt:lpstr>
      <vt:lpstr>Any Concerns?  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Bungshy</dc:creator>
  <cp:lastModifiedBy>Dr T.Bungshy</cp:lastModifiedBy>
  <cp:revision>98</cp:revision>
  <dcterms:created xsi:type="dcterms:W3CDTF">2019-11-22T10:45:02Z</dcterms:created>
  <dcterms:modified xsi:type="dcterms:W3CDTF">2022-04-13T04:59:36Z</dcterms:modified>
</cp:coreProperties>
</file>