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10"/>
  </p:handoutMasterIdLst>
  <p:sldIdLst>
    <p:sldId id="256" r:id="rId2"/>
    <p:sldId id="258" r:id="rId3"/>
    <p:sldId id="279" r:id="rId4"/>
    <p:sldId id="280" r:id="rId5"/>
    <p:sldId id="281" r:id="rId6"/>
    <p:sldId id="282" r:id="rId7"/>
    <p:sldId id="283" r:id="rId8"/>
    <p:sldId id="27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E4E3"/>
    <a:srgbClr val="EDBD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90"/>
  </p:normalViewPr>
  <p:slideViewPr>
    <p:cSldViewPr snapToGrid="0" snapToObjects="1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23" d="100"/>
          <a:sy n="123" d="100"/>
        </p:scale>
        <p:origin x="497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24E01D9-36F4-4270-82F0-D3C509104C6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920976-D368-415B-9C3C-F948D2F2E4D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1E5D77-E378-4212-8F9F-D4EB311881CD}" type="datetimeFigureOut">
              <a:rPr lang="en-US" smtClean="0"/>
              <a:t>12-Apr-22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79411B-280F-40D3-8529-C2F10E2C198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B3121C-18B3-4DFB-ACD9-4B5EFEC0101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04198F-3DAF-4C2C-8CD3-66FD88A446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0735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47CF4-590F-5E4B-B312-9D022096CB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4733" y="1884579"/>
            <a:ext cx="8415867" cy="1804241"/>
          </a:xfrm>
        </p:spPr>
        <p:txBody>
          <a:bodyPr anchor="b"/>
          <a:lstStyle>
            <a:lvl1pPr algn="ctr">
              <a:defRPr sz="6000" b="0" i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9C7755-EDAE-F74D-8B32-2CBBC1AD10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4733" y="3780896"/>
            <a:ext cx="8415867" cy="954461"/>
          </a:xfrm>
        </p:spPr>
        <p:txBody>
          <a:bodyPr/>
          <a:lstStyle>
            <a:lvl1pPr marL="0" indent="0" algn="ctr">
              <a:buNone/>
              <a:defRPr sz="2400" b="1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79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47CF4-590F-5E4B-B312-9D022096CB7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209800" y="2070846"/>
            <a:ext cx="9144000" cy="1804241"/>
          </a:xfrm>
        </p:spPr>
        <p:txBody>
          <a:bodyPr anchor="b"/>
          <a:lstStyle>
            <a:lvl1pPr algn="ctr">
              <a:defRPr sz="6000" b="0" i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Click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9C7755-EDAE-F74D-8B32-2CBBC1AD10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09800" y="3967163"/>
            <a:ext cx="9144000" cy="954461"/>
          </a:xfrm>
        </p:spPr>
        <p:txBody>
          <a:bodyPr/>
          <a:lstStyle>
            <a:lvl1pPr marL="0" indent="0" algn="ctr">
              <a:buNone/>
              <a:defRPr sz="2400" b="1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45508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DE6D09-2CA2-9F4C-BC86-0306E639C7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60750" y="5640840"/>
            <a:ext cx="4325098" cy="365125"/>
          </a:xfrm>
        </p:spPr>
        <p:txBody>
          <a:bodyPr anchor="t" anchorCtr="0"/>
          <a:lstStyle>
            <a:lvl1pPr algn="r">
              <a:defRPr sz="2000" b="0" i="0">
                <a:latin typeface="Helvetica Neue Light" panose="02000403000000020004" pitchFamily="2" charset="0"/>
                <a:ea typeface="Helvetica Neue Light" panose="02000403000000020004" pitchFamily="2" charset="0"/>
              </a:defRPr>
            </a:lvl1pPr>
          </a:lstStyle>
          <a:p>
            <a:r>
              <a:rPr lang="en-US" dirty="0"/>
              <a:t>Speaker Name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88163A-9ED2-E04B-81DF-37B19B64BC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10636" y="1331260"/>
            <a:ext cx="3375212" cy="419548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92BF9C-E575-0946-BE16-17D238269E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33964" y="1523206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05E2777E-2947-4D2B-BBA8-E8A37FCE837A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4852874" y="6065898"/>
            <a:ext cx="2932974" cy="434548"/>
          </a:xfrm>
        </p:spPr>
        <p:txBody>
          <a:bodyPr/>
          <a:lstStyle>
            <a:lvl1pPr marL="0" indent="0" algn="r">
              <a:buNone/>
              <a:defRPr sz="1600" b="1" i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Speaker Title</a:t>
            </a:r>
          </a:p>
        </p:txBody>
      </p:sp>
    </p:spTree>
    <p:extLst>
      <p:ext uri="{BB962C8B-B14F-4D97-AF65-F5344CB8AC3E}">
        <p14:creationId xmlns:p14="http://schemas.microsoft.com/office/powerpoint/2010/main" val="2576343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8915B-C0F6-7C43-B572-71003FFA9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 b="0" i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6842E5-82C9-8F44-A559-781B154E3B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532759"/>
          </a:xfrm>
        </p:spPr>
        <p:txBody>
          <a:bodyPr/>
          <a:lstStyle>
            <a:lvl1pPr>
              <a:defRPr b="0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>
              <a:defRPr b="0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2pPr>
            <a:lvl3pPr>
              <a:defRPr b="0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3pPr>
            <a:lvl4pPr>
              <a:defRPr b="0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4pPr>
            <a:lvl5pPr>
              <a:defRPr b="0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778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8915B-C0F6-7C43-B572-71003FFA9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 b="0" i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6842E5-82C9-8F44-A559-781B154E3B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>
              <a:defRPr b="0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2pPr>
            <a:lvl3pPr>
              <a:defRPr b="0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3pPr>
            <a:lvl4pPr>
              <a:defRPr b="0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4pPr>
            <a:lvl5pPr>
              <a:defRPr b="0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87898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8915B-C0F6-7C43-B572-71003FFA9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 b="0" i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6842E5-82C9-8F44-A559-781B154E3B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>
              <a:defRPr b="0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2pPr>
            <a:lvl3pPr>
              <a:defRPr b="0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3pPr>
            <a:lvl4pPr>
              <a:defRPr b="0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4pPr>
            <a:lvl5pPr>
              <a:defRPr b="0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33948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1A6CA7-024B-F54A-8E95-71D131EF4F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0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>
              <a:defRPr b="0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2pPr>
            <a:lvl3pPr>
              <a:defRPr b="0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3pPr>
            <a:lvl4pPr>
              <a:defRPr b="0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4pPr>
            <a:lvl5pPr>
              <a:defRPr b="0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0A24DD-3CD5-2A43-B5B2-891365D42C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0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>
              <a:defRPr b="0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2pPr>
            <a:lvl3pPr>
              <a:defRPr b="0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3pPr>
            <a:lvl4pPr>
              <a:defRPr b="0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4pPr>
            <a:lvl5pPr>
              <a:defRPr b="0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A9DC6CB-8322-4563-BDFC-50BA1CFD7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sz="3600" b="0" i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93495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64ED05-101C-2949-A9AD-8290B122A7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3EAC71-468E-1D4F-BF54-08A105BFCF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b="0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>
              <a:defRPr b="0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2pPr>
            <a:lvl3pPr>
              <a:defRPr b="0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3pPr>
            <a:lvl4pPr>
              <a:defRPr b="0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4pPr>
            <a:lvl5pPr>
              <a:defRPr b="0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BFBE25-B2BD-5E4B-AC65-AEF29247BC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DF5627-6A8C-CA4E-9F4F-D13F14CC84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b="0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>
              <a:defRPr b="0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2pPr>
            <a:lvl3pPr>
              <a:defRPr b="0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3pPr>
            <a:lvl4pPr>
              <a:defRPr b="0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4pPr>
            <a:lvl5pPr>
              <a:defRPr b="0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5B27C18-AD4C-430C-889D-C173CC26F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sz="3600" b="0" i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57977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9032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4F19A53-82B5-894B-B34B-F5BF9AD0D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C7FBD0-8B2E-4745-B15D-9476CBEC16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58A7D1-B356-DC49-9B53-A8E6AB0D13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A4B13B-3E73-CC4C-A4DC-4CFDE62CC21E}" type="datetimeFigureOut">
              <a:rPr lang="en-US" smtClean="0"/>
              <a:t>12-Apr-22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A3239E-AB2B-DA4F-9FD7-A5EA98DFA8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342380-B6F3-9A42-A1B7-D6A16A7B6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D7F7A5-E19A-8246-BFA9-3377C13991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234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7" r:id="rId3"/>
    <p:sldLayoutId id="2147483663" r:id="rId4"/>
    <p:sldLayoutId id="2147483650" r:id="rId5"/>
    <p:sldLayoutId id="2147483662" r:id="rId6"/>
    <p:sldLayoutId id="2147483666" r:id="rId7"/>
    <p:sldLayoutId id="2147483668" r:id="rId8"/>
    <p:sldLayoutId id="2147483655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B6B795D-0CFD-4CDE-A2B1-F94BCDEEA69E}"/>
              </a:ext>
            </a:extLst>
          </p:cNvPr>
          <p:cNvSpPr/>
          <p:nvPr/>
        </p:nvSpPr>
        <p:spPr>
          <a:xfrm>
            <a:off x="252606" y="5486400"/>
            <a:ext cx="3404994" cy="11957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U">
              <a:solidFill>
                <a:schemeClr val="bg1"/>
              </a:solidFill>
            </a:endParaRPr>
          </a:p>
        </p:txBody>
      </p: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B9FCECA8-04DF-4F66-BA67-08420081EC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86400"/>
            <a:ext cx="2760407" cy="13716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4322623-A1F0-4D35-A21A-8E35177BCAE5}"/>
              </a:ext>
            </a:extLst>
          </p:cNvPr>
          <p:cNvSpPr txBox="1"/>
          <p:nvPr/>
        </p:nvSpPr>
        <p:spPr>
          <a:xfrm>
            <a:off x="473832" y="2644170"/>
            <a:ext cx="781476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"Stockholm+50: A healthy planet for the prosperity of all – our responsibility, our opportunity" - Mauritius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284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E1DFED3-BE1A-403D-9A16-AC281CD27521}"/>
              </a:ext>
            </a:extLst>
          </p:cNvPr>
          <p:cNvSpPr txBox="1"/>
          <p:nvPr/>
        </p:nvSpPr>
        <p:spPr>
          <a:xfrm>
            <a:off x="0" y="335845"/>
            <a:ext cx="12192000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i="0" dirty="0">
                <a:solidFill>
                  <a:srgbClr val="00B050"/>
                </a:solidFill>
                <a:effectLst/>
                <a:latin typeface="OpenSans"/>
              </a:rPr>
              <a:t>Leadership Dialogue 1: Reflecting on the urgent need for actions to achieve a healthy planet and prosperity of all</a:t>
            </a:r>
          </a:p>
          <a:p>
            <a:endParaRPr lang="en-US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Increase awareness and practical action for environmental protection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Improving food resilience by encouraging our youth to engage in smart agriculture e.g., hydroponics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Increase youth engagement in sustainability policies at national level</a:t>
            </a:r>
          </a:p>
          <a:p>
            <a:br>
              <a:rPr lang="en-US" sz="3200" b="0" i="0" dirty="0">
                <a:solidFill>
                  <a:srgbClr val="333333"/>
                </a:solidFill>
                <a:effectLst/>
                <a:latin typeface="OpenSans"/>
              </a:rPr>
            </a:b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27026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74E1026-3F1A-4463-8333-3FDFA0ED8CFB}"/>
              </a:ext>
            </a:extLst>
          </p:cNvPr>
          <p:cNvSpPr txBox="1"/>
          <p:nvPr/>
        </p:nvSpPr>
        <p:spPr>
          <a:xfrm>
            <a:off x="2991464" y="288640"/>
            <a:ext cx="620907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i="0" dirty="0">
                <a:solidFill>
                  <a:srgbClr val="0070C0"/>
                </a:solidFill>
                <a:effectLst/>
                <a:latin typeface="OpenSans"/>
              </a:rPr>
              <a:t>Exemplar Project</a:t>
            </a:r>
            <a:br>
              <a:rPr lang="en-US" sz="3200" b="0" i="0" dirty="0">
                <a:solidFill>
                  <a:srgbClr val="0070C0"/>
                </a:solidFill>
                <a:effectLst/>
                <a:latin typeface="OpenSans"/>
              </a:rPr>
            </a:br>
            <a:endParaRPr lang="en-US" sz="3200" dirty="0">
              <a:solidFill>
                <a:srgbClr val="0070C0"/>
              </a:solidFill>
            </a:endParaRPr>
          </a:p>
        </p:txBody>
      </p:sp>
      <p:pic>
        <p:nvPicPr>
          <p:cNvPr id="4" name="Picture 3" descr="A group of people holding signs&#10;&#10;Description automatically generated with medium confidence">
            <a:extLst>
              <a:ext uri="{FF2B5EF4-FFF2-40B4-BE49-F238E27FC236}">
                <a16:creationId xmlns:a16="http://schemas.microsoft.com/office/drawing/2014/main" id="{18E5D729-4EC8-4D8B-A1BF-70C3EA51B6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8403"/>
          <a:stretch/>
        </p:blipFill>
        <p:spPr>
          <a:xfrm>
            <a:off x="6227545" y="1588598"/>
            <a:ext cx="5305596" cy="28847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BB62DEF-7569-405F-B939-05C02CA59D60}"/>
              </a:ext>
            </a:extLst>
          </p:cNvPr>
          <p:cNvSpPr txBox="1"/>
          <p:nvPr/>
        </p:nvSpPr>
        <p:spPr>
          <a:xfrm>
            <a:off x="1391942" y="4603372"/>
            <a:ext cx="333917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333333"/>
                </a:solidFill>
                <a:latin typeface="OpenSans"/>
              </a:rPr>
              <a:t>Youth Mentoring Programme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41E4D6-5A24-415A-B902-A4940E33118F}"/>
              </a:ext>
            </a:extLst>
          </p:cNvPr>
          <p:cNvSpPr txBox="1"/>
          <p:nvPr/>
        </p:nvSpPr>
        <p:spPr>
          <a:xfrm>
            <a:off x="7088120" y="4618657"/>
            <a:ext cx="416381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333333"/>
                </a:solidFill>
                <a:latin typeface="OpenSans"/>
              </a:rPr>
              <a:t>Youth Voice to COP26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554B037-AEC8-4492-B83C-3C759EC67C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2704" y="1488970"/>
            <a:ext cx="2481093" cy="294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494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186EA77-F5F1-4583-B6EB-D02B9D3B2BF3}"/>
              </a:ext>
            </a:extLst>
          </p:cNvPr>
          <p:cNvSpPr txBox="1"/>
          <p:nvPr/>
        </p:nvSpPr>
        <p:spPr>
          <a:xfrm>
            <a:off x="0" y="82162"/>
            <a:ext cx="12192000" cy="7417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900" dirty="0">
                <a:solidFill>
                  <a:srgbClr val="00B050"/>
                </a:solidFill>
                <a:latin typeface="OpenSans"/>
              </a:rPr>
              <a:t>Leadership Dialogue 2: Achieving a sustainable and inclusive recovery from the coronavirus disease (COVID-19) pandemic</a:t>
            </a:r>
          </a:p>
          <a:p>
            <a:pPr algn="ctr"/>
            <a:endParaRPr lang="en-US" sz="4000" i="0" dirty="0">
              <a:solidFill>
                <a:srgbClr val="FFFF00"/>
              </a:solidFill>
              <a:effectLst/>
              <a:latin typeface="OpenSans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Recovery from the pandemic can be based on more circular approaches  e.g., encouraging cultivation of abandoned lands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Community engagement at grassroots level for all sustainability initiatives; promoting co-creation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Opportunity for a civic development in our youth</a:t>
            </a:r>
          </a:p>
          <a:p>
            <a:pPr algn="ctr"/>
            <a:endParaRPr lang="en-US" sz="4000" i="0" dirty="0">
              <a:solidFill>
                <a:srgbClr val="FFFF00"/>
              </a:solidFill>
              <a:effectLst/>
              <a:latin typeface="OpenSans"/>
            </a:endParaRPr>
          </a:p>
          <a:p>
            <a:endParaRPr lang="en-US" sz="3200" dirty="0">
              <a:solidFill>
                <a:srgbClr val="333333"/>
              </a:solidFill>
              <a:latin typeface="OpenSans"/>
            </a:endParaRPr>
          </a:p>
          <a:p>
            <a:br>
              <a:rPr lang="en-US" sz="3200" b="0" i="0" dirty="0">
                <a:solidFill>
                  <a:srgbClr val="333333"/>
                </a:solidFill>
                <a:effectLst/>
                <a:latin typeface="OpenSans"/>
              </a:rPr>
            </a:b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19518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74E1026-3F1A-4463-8333-3FDFA0ED8CFB}"/>
              </a:ext>
            </a:extLst>
          </p:cNvPr>
          <p:cNvSpPr txBox="1"/>
          <p:nvPr/>
        </p:nvSpPr>
        <p:spPr>
          <a:xfrm>
            <a:off x="2991464" y="288640"/>
            <a:ext cx="620907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i="0" dirty="0">
                <a:solidFill>
                  <a:srgbClr val="0070C0"/>
                </a:solidFill>
                <a:effectLst/>
                <a:latin typeface="OpenSans"/>
              </a:rPr>
              <a:t>Exemplar Project</a:t>
            </a:r>
            <a:br>
              <a:rPr lang="en-US" sz="3200" b="0" i="0" dirty="0">
                <a:solidFill>
                  <a:srgbClr val="0070C0"/>
                </a:solidFill>
                <a:effectLst/>
                <a:latin typeface="OpenSans"/>
              </a:rPr>
            </a:br>
            <a:endParaRPr lang="en-US" sz="3200" dirty="0">
              <a:solidFill>
                <a:srgbClr val="0070C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50C42F8-F9BD-42F2-BCB8-B50A9D03F3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836" y="1037916"/>
            <a:ext cx="11335223" cy="5050889"/>
          </a:xfrm>
          <a:prstGeom prst="rect">
            <a:avLst/>
          </a:prstGeom>
        </p:spPr>
      </p:pic>
      <p:pic>
        <p:nvPicPr>
          <p:cNvPr id="4" name="Picture 3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9866106E-A2DF-4480-B167-DB3D7FB5BA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2577" b="5658"/>
          <a:stretch/>
        </p:blipFill>
        <p:spPr>
          <a:xfrm>
            <a:off x="5302364" y="4514663"/>
            <a:ext cx="2924598" cy="157414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FA38930-CEF6-433D-9039-5A66721238F1}"/>
              </a:ext>
            </a:extLst>
          </p:cNvPr>
          <p:cNvSpPr txBox="1"/>
          <p:nvPr/>
        </p:nvSpPr>
        <p:spPr>
          <a:xfrm>
            <a:off x="2841171" y="5453743"/>
            <a:ext cx="2351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Econnect Training</a:t>
            </a:r>
          </a:p>
        </p:txBody>
      </p:sp>
    </p:spTree>
    <p:extLst>
      <p:ext uri="{BB962C8B-B14F-4D97-AF65-F5344CB8AC3E}">
        <p14:creationId xmlns:p14="http://schemas.microsoft.com/office/powerpoint/2010/main" val="3440295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9673571-5CE0-48E2-B48D-6AB4F32AD7B4}"/>
              </a:ext>
            </a:extLst>
          </p:cNvPr>
          <p:cNvSpPr txBox="1"/>
          <p:nvPr/>
        </p:nvSpPr>
        <p:spPr>
          <a:xfrm>
            <a:off x="0" y="82162"/>
            <a:ext cx="12192000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solidFill>
                  <a:srgbClr val="00B050"/>
                </a:solidFill>
                <a:latin typeface="OpenSans"/>
              </a:rPr>
              <a:t>Leadership Dialogue 3: Accelerating the implementation of the environmental dimension of sustainable development in the context of the decade of action and delivery for sustainable development</a:t>
            </a:r>
          </a:p>
          <a:p>
            <a:pPr algn="ctr"/>
            <a:endParaRPr lang="en-US" sz="4000" i="0" dirty="0">
              <a:solidFill>
                <a:srgbClr val="FFFF00"/>
              </a:solidFill>
              <a:effectLst/>
              <a:latin typeface="OpenSans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Capacity building in green skills e.g., training on sustainable waste management and circular design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Offering scholarship for green education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More focus on environmental protection instead of </a:t>
            </a:r>
          </a:p>
          <a:p>
            <a:r>
              <a:rPr lang="en-US" sz="3600" dirty="0"/>
              <a:t>      economic development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97219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74E1026-3F1A-4463-8333-3FDFA0ED8CFB}"/>
              </a:ext>
            </a:extLst>
          </p:cNvPr>
          <p:cNvSpPr txBox="1"/>
          <p:nvPr/>
        </p:nvSpPr>
        <p:spPr>
          <a:xfrm>
            <a:off x="2991464" y="288640"/>
            <a:ext cx="620907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i="0" dirty="0">
                <a:solidFill>
                  <a:srgbClr val="0070C0"/>
                </a:solidFill>
                <a:effectLst/>
                <a:latin typeface="OpenSans"/>
              </a:rPr>
              <a:t>Exemplar Project</a:t>
            </a:r>
            <a:br>
              <a:rPr lang="en-US" sz="3200" b="0" i="0" dirty="0">
                <a:solidFill>
                  <a:srgbClr val="0070C0"/>
                </a:solidFill>
                <a:effectLst/>
                <a:latin typeface="OpenSans"/>
              </a:rPr>
            </a:br>
            <a:endParaRPr lang="en-US" sz="3200" dirty="0">
              <a:solidFill>
                <a:srgbClr val="0070C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8BC9BD-D15A-4C5C-9596-DA93B4EE87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461" y="1488969"/>
            <a:ext cx="10681118" cy="4212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935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006F7-71C9-384A-8278-FDB1E232E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8939" y="2103437"/>
            <a:ext cx="3734121" cy="1325563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sz="66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  <a:endParaRPr lang="en-MU" sz="66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D2846EE-4E38-48A5-BD97-A9E156162DBC}"/>
              </a:ext>
            </a:extLst>
          </p:cNvPr>
          <p:cNvSpPr/>
          <p:nvPr/>
        </p:nvSpPr>
        <p:spPr>
          <a:xfrm>
            <a:off x="10775852" y="6035040"/>
            <a:ext cx="1416148" cy="604911"/>
          </a:xfrm>
          <a:prstGeom prst="roundRect">
            <a:avLst/>
          </a:prstGeom>
          <a:solidFill>
            <a:srgbClr val="EDBD35"/>
          </a:solidFill>
          <a:ln>
            <a:solidFill>
              <a:srgbClr val="EDBD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U"/>
          </a:p>
        </p:txBody>
      </p: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EAA006BE-5B22-4125-BDC3-AD9C95810C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7044" y="5678129"/>
            <a:ext cx="2295355" cy="1140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5764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</TotalTime>
  <Words>215</Words>
  <Application>Microsoft Office PowerPoint</Application>
  <PresentationFormat>Widescreen</PresentationFormat>
  <Paragraphs>28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Helvetica Neue</vt:lpstr>
      <vt:lpstr>Helvetica Neue Light</vt:lpstr>
      <vt:lpstr>Helvetica Neue Medium</vt:lpstr>
      <vt:lpstr>OpenSans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AJ Garms</dc:creator>
  <cp:lastModifiedBy>user</cp:lastModifiedBy>
  <cp:revision>17</cp:revision>
  <dcterms:created xsi:type="dcterms:W3CDTF">2020-12-22T17:59:00Z</dcterms:created>
  <dcterms:modified xsi:type="dcterms:W3CDTF">2022-04-12T18:57:25Z</dcterms:modified>
</cp:coreProperties>
</file>