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4" r:id="rId1"/>
    <p:sldMasterId id="2147483744" r:id="rId2"/>
    <p:sldMasterId id="2147483756" r:id="rId3"/>
    <p:sldMasterId id="2147483768" r:id="rId4"/>
  </p:sldMasterIdLst>
  <p:notesMasterIdLst>
    <p:notesMasterId r:id="rId23"/>
  </p:notesMasterIdLst>
  <p:handoutMasterIdLst>
    <p:handoutMasterId r:id="rId24"/>
  </p:handoutMasterIdLst>
  <p:sldIdLst>
    <p:sldId id="257" r:id="rId5"/>
    <p:sldId id="261" r:id="rId6"/>
    <p:sldId id="262" r:id="rId7"/>
    <p:sldId id="258" r:id="rId8"/>
    <p:sldId id="263" r:id="rId9"/>
    <p:sldId id="270" r:id="rId10"/>
    <p:sldId id="264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91" r:id="rId19"/>
    <p:sldId id="289" r:id="rId20"/>
    <p:sldId id="287" r:id="rId21"/>
    <p:sldId id="29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33" autoAdjust="0"/>
    <p:restoredTop sz="94650"/>
  </p:normalViewPr>
  <p:slideViewPr>
    <p:cSldViewPr snapToGrid="0" snapToObjects="1">
      <p:cViewPr varScale="1">
        <p:scale>
          <a:sx n="75" d="100"/>
          <a:sy n="75" d="100"/>
        </p:scale>
        <p:origin x="67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5CB25-A05E-450D-9782-4AAC6704B0A6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A266A85-CFF9-4D11-BDCE-141D45A788D5}">
      <dgm:prSet phldrT="[Text]" custT="1"/>
      <dgm:spPr/>
      <dgm:t>
        <a:bodyPr/>
        <a:lstStyle/>
        <a:p>
          <a:r>
            <a:rPr lang="en-GB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INVESTING IN AGRICULTURE</a:t>
          </a:r>
        </a:p>
        <a:p>
          <a:r>
            <a:rPr lang="en-GB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with known technologies and management practices </a:t>
          </a:r>
        </a:p>
      </dgm:t>
    </dgm:pt>
    <dgm:pt modelId="{AC7CCD69-8899-4A95-BE37-22FA1378156F}" type="parTrans" cxnId="{00FB43AF-3F5D-4DA8-B3E5-265A32369C07}">
      <dgm:prSet/>
      <dgm:spPr/>
      <dgm:t>
        <a:bodyPr/>
        <a:lstStyle/>
        <a:p>
          <a:endParaRPr lang="en-GB"/>
        </a:p>
      </dgm:t>
    </dgm:pt>
    <dgm:pt modelId="{96F86B64-DE15-4648-873A-7DE292C6DDC6}" type="sibTrans" cxnId="{00FB43AF-3F5D-4DA8-B3E5-265A32369C07}">
      <dgm:prSet/>
      <dgm:spPr/>
      <dgm:t>
        <a:bodyPr/>
        <a:lstStyle/>
        <a:p>
          <a:endParaRPr lang="en-GB"/>
        </a:p>
      </dgm:t>
    </dgm:pt>
    <dgm:pt modelId="{1787D3F9-2A8E-4074-9CD5-3C1C3E1803F3}">
      <dgm:prSet phldrT="[Text]" custT="1"/>
      <dgm:spPr/>
      <dgm:t>
        <a:bodyPr/>
        <a:lstStyle/>
        <a:p>
          <a:r>
            <a:rPr lang="en-GB" sz="1600" dirty="0"/>
            <a:t>FOOD SECURITY</a:t>
          </a:r>
        </a:p>
      </dgm:t>
    </dgm:pt>
    <dgm:pt modelId="{F9069C06-0C41-46CC-B913-E470051BB70B}" type="parTrans" cxnId="{601DA590-5830-4EBD-8BF7-0B12C99C6DFB}">
      <dgm:prSet/>
      <dgm:spPr/>
      <dgm:t>
        <a:bodyPr/>
        <a:lstStyle/>
        <a:p>
          <a:endParaRPr lang="en-GB"/>
        </a:p>
      </dgm:t>
    </dgm:pt>
    <dgm:pt modelId="{3EBDD8C1-4A80-4885-A72B-85AB0B0E2597}" type="sibTrans" cxnId="{601DA590-5830-4EBD-8BF7-0B12C99C6DFB}">
      <dgm:prSet/>
      <dgm:spPr/>
      <dgm:t>
        <a:bodyPr/>
        <a:lstStyle/>
        <a:p>
          <a:endParaRPr lang="en-GB"/>
        </a:p>
      </dgm:t>
    </dgm:pt>
    <dgm:pt modelId="{FEE4E547-6321-4780-91E5-227F8124C3EF}">
      <dgm:prSet phldrT="[Text]" custT="1"/>
      <dgm:spPr/>
      <dgm:t>
        <a:bodyPr/>
        <a:lstStyle/>
        <a:p>
          <a:r>
            <a:rPr lang="en-GB" sz="1400" b="1" dirty="0"/>
            <a:t>HUMAN HEALTH;</a:t>
          </a:r>
        </a:p>
        <a:p>
          <a:r>
            <a:rPr lang="en-GB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Lower mortality rates among children </a:t>
          </a:r>
        </a:p>
        <a:p>
          <a:r>
            <a:rPr lang="en-GB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lower risks of climate-sensitive health outcomes such as malnutrition, diarrhoea, and malaria</a:t>
          </a:r>
          <a:r>
            <a:rPr lang="en-GB" sz="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GB" sz="600" dirty="0"/>
        </a:p>
        <a:p>
          <a:endParaRPr lang="en-GB" sz="600" dirty="0"/>
        </a:p>
      </dgm:t>
    </dgm:pt>
    <dgm:pt modelId="{004FA217-94FD-4F8E-BF6D-70EFEDF3BAA4}" type="parTrans" cxnId="{C48F6439-B500-465F-9AA4-20324EE928E1}">
      <dgm:prSet/>
      <dgm:spPr/>
      <dgm:t>
        <a:bodyPr/>
        <a:lstStyle/>
        <a:p>
          <a:endParaRPr lang="en-GB"/>
        </a:p>
      </dgm:t>
    </dgm:pt>
    <dgm:pt modelId="{2592BE26-0C9F-4DF9-8259-CFB5B0715099}" type="sibTrans" cxnId="{C48F6439-B500-465F-9AA4-20324EE928E1}">
      <dgm:prSet/>
      <dgm:spPr/>
      <dgm:t>
        <a:bodyPr/>
        <a:lstStyle/>
        <a:p>
          <a:endParaRPr lang="en-GB"/>
        </a:p>
      </dgm:t>
    </dgm:pt>
    <dgm:pt modelId="{6C4B83F8-94E1-4765-BB69-880765C474B4}">
      <dgm:prSet phldrT="[Text]" custT="1"/>
      <dgm:spPr/>
      <dgm:t>
        <a:bodyPr/>
        <a:lstStyle/>
        <a:p>
          <a:r>
            <a:rPr lang="en-GB" sz="1600" dirty="0"/>
            <a:t>CLIMATE MITIGATION</a:t>
          </a:r>
        </a:p>
      </dgm:t>
    </dgm:pt>
    <dgm:pt modelId="{5B9BFEB6-F189-480C-9BF2-E6AA97EC6A69}" type="parTrans" cxnId="{68ACE471-3C9A-4A5D-AEDA-295ACF78816A}">
      <dgm:prSet/>
      <dgm:spPr/>
      <dgm:t>
        <a:bodyPr/>
        <a:lstStyle/>
        <a:p>
          <a:endParaRPr lang="en-GB"/>
        </a:p>
      </dgm:t>
    </dgm:pt>
    <dgm:pt modelId="{158048AF-01D0-4086-BF81-1E3BE949DEFD}" type="sibTrans" cxnId="{68ACE471-3C9A-4A5D-AEDA-295ACF78816A}">
      <dgm:prSet/>
      <dgm:spPr/>
      <dgm:t>
        <a:bodyPr/>
        <a:lstStyle/>
        <a:p>
          <a:endParaRPr lang="en-GB"/>
        </a:p>
      </dgm:t>
    </dgm:pt>
    <dgm:pt modelId="{7D0400F7-429A-4776-928E-B5382E4A71BB}" type="pres">
      <dgm:prSet presAssocID="{C025CB25-A05E-450D-9782-4AAC6704B0A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BAB298-B9E4-40AB-A04D-2BB5DAAB66EE}" type="pres">
      <dgm:prSet presAssocID="{EA266A85-CFF9-4D11-BDCE-141D45A788D5}" presName="root1" presStyleCnt="0"/>
      <dgm:spPr/>
    </dgm:pt>
    <dgm:pt modelId="{61D0C403-F041-486A-AF5D-EAE1EF83FA54}" type="pres">
      <dgm:prSet presAssocID="{EA266A85-CFF9-4D11-BDCE-141D45A788D5}" presName="LevelOneTextNode" presStyleLbl="node0" presStyleIdx="0" presStyleCnt="1" custAng="5400000" custScaleX="168330" custScaleY="50477" custLinFactX="-23385" custLinFactNeighborX="-100000" custLinFactNeighborY="-13737">
        <dgm:presLayoutVars>
          <dgm:chPref val="3"/>
        </dgm:presLayoutVars>
      </dgm:prSet>
      <dgm:spPr/>
    </dgm:pt>
    <dgm:pt modelId="{84126D1D-7482-46CD-936F-81771389C838}" type="pres">
      <dgm:prSet presAssocID="{EA266A85-CFF9-4D11-BDCE-141D45A788D5}" presName="level2hierChild" presStyleCnt="0"/>
      <dgm:spPr/>
    </dgm:pt>
    <dgm:pt modelId="{9E37E538-3809-4115-B660-26E83D56D895}" type="pres">
      <dgm:prSet presAssocID="{F9069C06-0C41-46CC-B913-E470051BB70B}" presName="conn2-1" presStyleLbl="parChTrans1D2" presStyleIdx="0" presStyleCnt="3"/>
      <dgm:spPr/>
    </dgm:pt>
    <dgm:pt modelId="{7E1B9347-21FC-44D4-8558-7442FB7272F3}" type="pres">
      <dgm:prSet presAssocID="{F9069C06-0C41-46CC-B913-E470051BB70B}" presName="connTx" presStyleLbl="parChTrans1D2" presStyleIdx="0" presStyleCnt="3"/>
      <dgm:spPr/>
    </dgm:pt>
    <dgm:pt modelId="{F32B4027-3484-4EB2-BDC2-FF69DD598463}" type="pres">
      <dgm:prSet presAssocID="{1787D3F9-2A8E-4074-9CD5-3C1C3E1803F3}" presName="root2" presStyleCnt="0"/>
      <dgm:spPr/>
    </dgm:pt>
    <dgm:pt modelId="{9BE53BD9-AC9D-44EE-82C9-14F89A0831B4}" type="pres">
      <dgm:prSet presAssocID="{1787D3F9-2A8E-4074-9CD5-3C1C3E1803F3}" presName="LevelTwoTextNode" presStyleLbl="node2" presStyleIdx="0" presStyleCnt="3" custScaleX="78799" custScaleY="47703" custLinFactNeighborX="32188" custLinFactNeighborY="-86855">
        <dgm:presLayoutVars>
          <dgm:chPref val="3"/>
        </dgm:presLayoutVars>
      </dgm:prSet>
      <dgm:spPr/>
    </dgm:pt>
    <dgm:pt modelId="{76D34578-CED2-4F05-AC1F-F772447D9BC7}" type="pres">
      <dgm:prSet presAssocID="{1787D3F9-2A8E-4074-9CD5-3C1C3E1803F3}" presName="level3hierChild" presStyleCnt="0"/>
      <dgm:spPr/>
    </dgm:pt>
    <dgm:pt modelId="{E0DC82BD-87D2-4928-B592-1F7AA6A6CB38}" type="pres">
      <dgm:prSet presAssocID="{004FA217-94FD-4F8E-BF6D-70EFEDF3BAA4}" presName="conn2-1" presStyleLbl="parChTrans1D2" presStyleIdx="1" presStyleCnt="3"/>
      <dgm:spPr/>
    </dgm:pt>
    <dgm:pt modelId="{94CBA80B-6D6C-4058-9FB0-5CCEDFF7312D}" type="pres">
      <dgm:prSet presAssocID="{004FA217-94FD-4F8E-BF6D-70EFEDF3BAA4}" presName="connTx" presStyleLbl="parChTrans1D2" presStyleIdx="1" presStyleCnt="3"/>
      <dgm:spPr/>
    </dgm:pt>
    <dgm:pt modelId="{E9310128-DDBD-4248-ADE6-F4033BFDB369}" type="pres">
      <dgm:prSet presAssocID="{FEE4E547-6321-4780-91E5-227F8124C3EF}" presName="root2" presStyleCnt="0"/>
      <dgm:spPr/>
    </dgm:pt>
    <dgm:pt modelId="{07516F44-1374-4A5F-8F4B-C54B336A125F}" type="pres">
      <dgm:prSet presAssocID="{FEE4E547-6321-4780-91E5-227F8124C3EF}" presName="LevelTwoTextNode" presStyleLbl="node2" presStyleIdx="1" presStyleCnt="3" custScaleX="184639" custScaleY="139548" custLinFactNeighborX="35114" custLinFactNeighborY="-64575">
        <dgm:presLayoutVars>
          <dgm:chPref val="3"/>
        </dgm:presLayoutVars>
      </dgm:prSet>
      <dgm:spPr/>
    </dgm:pt>
    <dgm:pt modelId="{14424F19-8133-4648-BE3F-8C26FE953D83}" type="pres">
      <dgm:prSet presAssocID="{FEE4E547-6321-4780-91E5-227F8124C3EF}" presName="level3hierChild" presStyleCnt="0"/>
      <dgm:spPr/>
    </dgm:pt>
    <dgm:pt modelId="{29F19581-33ED-446A-B131-CEEF2A19B4CF}" type="pres">
      <dgm:prSet presAssocID="{5B9BFEB6-F189-480C-9BF2-E6AA97EC6A69}" presName="conn2-1" presStyleLbl="parChTrans1D2" presStyleIdx="2" presStyleCnt="3"/>
      <dgm:spPr/>
    </dgm:pt>
    <dgm:pt modelId="{85A8091C-34C4-46EA-B9CA-8DEE60EFE44A}" type="pres">
      <dgm:prSet presAssocID="{5B9BFEB6-F189-480C-9BF2-E6AA97EC6A69}" presName="connTx" presStyleLbl="parChTrans1D2" presStyleIdx="2" presStyleCnt="3"/>
      <dgm:spPr/>
    </dgm:pt>
    <dgm:pt modelId="{022E84F5-E4FA-44DA-BD8A-D4197EE3CBB6}" type="pres">
      <dgm:prSet presAssocID="{6C4B83F8-94E1-4765-BB69-880765C474B4}" presName="root2" presStyleCnt="0"/>
      <dgm:spPr/>
    </dgm:pt>
    <dgm:pt modelId="{4B2D026F-0214-4B6F-A2E1-F7F505416D02}" type="pres">
      <dgm:prSet presAssocID="{6C4B83F8-94E1-4765-BB69-880765C474B4}" presName="LevelTwoTextNode" presStyleLbl="node2" presStyleIdx="2" presStyleCnt="3" custScaleX="95878" custScaleY="60814" custLinFactNeighborX="37138" custLinFactNeighborY="-62659">
        <dgm:presLayoutVars>
          <dgm:chPref val="3"/>
        </dgm:presLayoutVars>
      </dgm:prSet>
      <dgm:spPr/>
    </dgm:pt>
    <dgm:pt modelId="{F20075F8-C7E4-461A-8A2D-59D9CBA9FCF6}" type="pres">
      <dgm:prSet presAssocID="{6C4B83F8-94E1-4765-BB69-880765C474B4}" presName="level3hierChild" presStyleCnt="0"/>
      <dgm:spPr/>
    </dgm:pt>
  </dgm:ptLst>
  <dgm:cxnLst>
    <dgm:cxn modelId="{03B5C015-5808-4D41-8F91-B1E97E68A0E9}" type="presOf" srcId="{FEE4E547-6321-4780-91E5-227F8124C3EF}" destId="{07516F44-1374-4A5F-8F4B-C54B336A125F}" srcOrd="0" destOrd="0" presId="urn:microsoft.com/office/officeart/2008/layout/HorizontalMultiLevelHierarchy"/>
    <dgm:cxn modelId="{3547CC1D-F8F5-4CDF-8D91-0D64ED48B444}" type="presOf" srcId="{5B9BFEB6-F189-480C-9BF2-E6AA97EC6A69}" destId="{85A8091C-34C4-46EA-B9CA-8DEE60EFE44A}" srcOrd="1" destOrd="0" presId="urn:microsoft.com/office/officeart/2008/layout/HorizontalMultiLevelHierarchy"/>
    <dgm:cxn modelId="{7672CD34-A112-4112-A705-A3D00C682EE2}" type="presOf" srcId="{C025CB25-A05E-450D-9782-4AAC6704B0A6}" destId="{7D0400F7-429A-4776-928E-B5382E4A71BB}" srcOrd="0" destOrd="0" presId="urn:microsoft.com/office/officeart/2008/layout/HorizontalMultiLevelHierarchy"/>
    <dgm:cxn modelId="{C48F6439-B500-465F-9AA4-20324EE928E1}" srcId="{EA266A85-CFF9-4D11-BDCE-141D45A788D5}" destId="{FEE4E547-6321-4780-91E5-227F8124C3EF}" srcOrd="1" destOrd="0" parTransId="{004FA217-94FD-4F8E-BF6D-70EFEDF3BAA4}" sibTransId="{2592BE26-0C9F-4DF9-8259-CFB5B0715099}"/>
    <dgm:cxn modelId="{93BAE63E-2FF6-4655-BCE7-1AC270B77793}" type="presOf" srcId="{EA266A85-CFF9-4D11-BDCE-141D45A788D5}" destId="{61D0C403-F041-486A-AF5D-EAE1EF83FA54}" srcOrd="0" destOrd="0" presId="urn:microsoft.com/office/officeart/2008/layout/HorizontalMultiLevelHierarchy"/>
    <dgm:cxn modelId="{321DE35B-D4EB-4407-A140-6E5D8D6ACEC3}" type="presOf" srcId="{004FA217-94FD-4F8E-BF6D-70EFEDF3BAA4}" destId="{E0DC82BD-87D2-4928-B592-1F7AA6A6CB38}" srcOrd="0" destOrd="0" presId="urn:microsoft.com/office/officeart/2008/layout/HorizontalMultiLevelHierarchy"/>
    <dgm:cxn modelId="{68ACE471-3C9A-4A5D-AEDA-295ACF78816A}" srcId="{EA266A85-CFF9-4D11-BDCE-141D45A788D5}" destId="{6C4B83F8-94E1-4765-BB69-880765C474B4}" srcOrd="2" destOrd="0" parTransId="{5B9BFEB6-F189-480C-9BF2-E6AA97EC6A69}" sibTransId="{158048AF-01D0-4086-BF81-1E3BE949DEFD}"/>
    <dgm:cxn modelId="{BFAD8F8C-2444-4635-9244-D153CAEE088A}" type="presOf" srcId="{004FA217-94FD-4F8E-BF6D-70EFEDF3BAA4}" destId="{94CBA80B-6D6C-4058-9FB0-5CCEDFF7312D}" srcOrd="1" destOrd="0" presId="urn:microsoft.com/office/officeart/2008/layout/HorizontalMultiLevelHierarchy"/>
    <dgm:cxn modelId="{601DA590-5830-4EBD-8BF7-0B12C99C6DFB}" srcId="{EA266A85-CFF9-4D11-BDCE-141D45A788D5}" destId="{1787D3F9-2A8E-4074-9CD5-3C1C3E1803F3}" srcOrd="0" destOrd="0" parTransId="{F9069C06-0C41-46CC-B913-E470051BB70B}" sibTransId="{3EBDD8C1-4A80-4885-A72B-85AB0B0E2597}"/>
    <dgm:cxn modelId="{B031459C-8968-464F-9E6D-881E5A23F1CD}" type="presOf" srcId="{5B9BFEB6-F189-480C-9BF2-E6AA97EC6A69}" destId="{29F19581-33ED-446A-B131-CEEF2A19B4CF}" srcOrd="0" destOrd="0" presId="urn:microsoft.com/office/officeart/2008/layout/HorizontalMultiLevelHierarchy"/>
    <dgm:cxn modelId="{C73B29A9-8B86-44BE-B82F-FD163998C52F}" type="presOf" srcId="{1787D3F9-2A8E-4074-9CD5-3C1C3E1803F3}" destId="{9BE53BD9-AC9D-44EE-82C9-14F89A0831B4}" srcOrd="0" destOrd="0" presId="urn:microsoft.com/office/officeart/2008/layout/HorizontalMultiLevelHierarchy"/>
    <dgm:cxn modelId="{0B6195AC-CCC9-43C5-8188-795F8005BABE}" type="presOf" srcId="{F9069C06-0C41-46CC-B913-E470051BB70B}" destId="{7E1B9347-21FC-44D4-8558-7442FB7272F3}" srcOrd="1" destOrd="0" presId="urn:microsoft.com/office/officeart/2008/layout/HorizontalMultiLevelHierarchy"/>
    <dgm:cxn modelId="{00FB43AF-3F5D-4DA8-B3E5-265A32369C07}" srcId="{C025CB25-A05E-450D-9782-4AAC6704B0A6}" destId="{EA266A85-CFF9-4D11-BDCE-141D45A788D5}" srcOrd="0" destOrd="0" parTransId="{AC7CCD69-8899-4A95-BE37-22FA1378156F}" sibTransId="{96F86B64-DE15-4648-873A-7DE292C6DDC6}"/>
    <dgm:cxn modelId="{CA0A1CD3-3717-456F-8842-2AD070E1FB24}" type="presOf" srcId="{F9069C06-0C41-46CC-B913-E470051BB70B}" destId="{9E37E538-3809-4115-B660-26E83D56D895}" srcOrd="0" destOrd="0" presId="urn:microsoft.com/office/officeart/2008/layout/HorizontalMultiLevelHierarchy"/>
    <dgm:cxn modelId="{8AD797DA-6877-4279-8E5B-28153E340F1F}" type="presOf" srcId="{6C4B83F8-94E1-4765-BB69-880765C474B4}" destId="{4B2D026F-0214-4B6F-A2E1-F7F505416D02}" srcOrd="0" destOrd="0" presId="urn:microsoft.com/office/officeart/2008/layout/HorizontalMultiLevelHierarchy"/>
    <dgm:cxn modelId="{E4B9359B-A1ED-481E-8426-EF3B6F988283}" type="presParOf" srcId="{7D0400F7-429A-4776-928E-B5382E4A71BB}" destId="{6EBAB298-B9E4-40AB-A04D-2BB5DAAB66EE}" srcOrd="0" destOrd="0" presId="urn:microsoft.com/office/officeart/2008/layout/HorizontalMultiLevelHierarchy"/>
    <dgm:cxn modelId="{6CFD46B4-2CCE-4D0B-875F-5511FDA112CE}" type="presParOf" srcId="{6EBAB298-B9E4-40AB-A04D-2BB5DAAB66EE}" destId="{61D0C403-F041-486A-AF5D-EAE1EF83FA54}" srcOrd="0" destOrd="0" presId="urn:microsoft.com/office/officeart/2008/layout/HorizontalMultiLevelHierarchy"/>
    <dgm:cxn modelId="{B1874502-44A2-46B1-81BF-810D4FD3ED75}" type="presParOf" srcId="{6EBAB298-B9E4-40AB-A04D-2BB5DAAB66EE}" destId="{84126D1D-7482-46CD-936F-81771389C838}" srcOrd="1" destOrd="0" presId="urn:microsoft.com/office/officeart/2008/layout/HorizontalMultiLevelHierarchy"/>
    <dgm:cxn modelId="{09FF477C-5895-4DC3-836C-C37B04B54CDB}" type="presParOf" srcId="{84126D1D-7482-46CD-936F-81771389C838}" destId="{9E37E538-3809-4115-B660-26E83D56D895}" srcOrd="0" destOrd="0" presId="urn:microsoft.com/office/officeart/2008/layout/HorizontalMultiLevelHierarchy"/>
    <dgm:cxn modelId="{091FB327-F56F-4D20-A535-107139A2C680}" type="presParOf" srcId="{9E37E538-3809-4115-B660-26E83D56D895}" destId="{7E1B9347-21FC-44D4-8558-7442FB7272F3}" srcOrd="0" destOrd="0" presId="urn:microsoft.com/office/officeart/2008/layout/HorizontalMultiLevelHierarchy"/>
    <dgm:cxn modelId="{AE48504A-0552-49CA-A670-CC1E179A4E18}" type="presParOf" srcId="{84126D1D-7482-46CD-936F-81771389C838}" destId="{F32B4027-3484-4EB2-BDC2-FF69DD598463}" srcOrd="1" destOrd="0" presId="urn:microsoft.com/office/officeart/2008/layout/HorizontalMultiLevelHierarchy"/>
    <dgm:cxn modelId="{8BB8FA9F-254E-4AD1-90F8-8D4B08F517E8}" type="presParOf" srcId="{F32B4027-3484-4EB2-BDC2-FF69DD598463}" destId="{9BE53BD9-AC9D-44EE-82C9-14F89A0831B4}" srcOrd="0" destOrd="0" presId="urn:microsoft.com/office/officeart/2008/layout/HorizontalMultiLevelHierarchy"/>
    <dgm:cxn modelId="{C9B7F70F-AA38-4DC2-86A7-E924BD1BF6E9}" type="presParOf" srcId="{F32B4027-3484-4EB2-BDC2-FF69DD598463}" destId="{76D34578-CED2-4F05-AC1F-F772447D9BC7}" srcOrd="1" destOrd="0" presId="urn:microsoft.com/office/officeart/2008/layout/HorizontalMultiLevelHierarchy"/>
    <dgm:cxn modelId="{089417CB-A7CF-4F50-B6A6-A21757F603A6}" type="presParOf" srcId="{84126D1D-7482-46CD-936F-81771389C838}" destId="{E0DC82BD-87D2-4928-B592-1F7AA6A6CB38}" srcOrd="2" destOrd="0" presId="urn:microsoft.com/office/officeart/2008/layout/HorizontalMultiLevelHierarchy"/>
    <dgm:cxn modelId="{51C68250-0EE2-4BAF-8FEE-59798FBBD2C8}" type="presParOf" srcId="{E0DC82BD-87D2-4928-B592-1F7AA6A6CB38}" destId="{94CBA80B-6D6C-4058-9FB0-5CCEDFF7312D}" srcOrd="0" destOrd="0" presId="urn:microsoft.com/office/officeart/2008/layout/HorizontalMultiLevelHierarchy"/>
    <dgm:cxn modelId="{95AA3AD5-5DF4-4A77-B781-65D54A0F7061}" type="presParOf" srcId="{84126D1D-7482-46CD-936F-81771389C838}" destId="{E9310128-DDBD-4248-ADE6-F4033BFDB369}" srcOrd="3" destOrd="0" presId="urn:microsoft.com/office/officeart/2008/layout/HorizontalMultiLevelHierarchy"/>
    <dgm:cxn modelId="{E7D68B55-8C6F-4C49-8BAB-0F280A60CF4D}" type="presParOf" srcId="{E9310128-DDBD-4248-ADE6-F4033BFDB369}" destId="{07516F44-1374-4A5F-8F4B-C54B336A125F}" srcOrd="0" destOrd="0" presId="urn:microsoft.com/office/officeart/2008/layout/HorizontalMultiLevelHierarchy"/>
    <dgm:cxn modelId="{22C3FCA9-F34A-48DD-BC90-79BD5A2430A6}" type="presParOf" srcId="{E9310128-DDBD-4248-ADE6-F4033BFDB369}" destId="{14424F19-8133-4648-BE3F-8C26FE953D83}" srcOrd="1" destOrd="0" presId="urn:microsoft.com/office/officeart/2008/layout/HorizontalMultiLevelHierarchy"/>
    <dgm:cxn modelId="{AB5FC277-EBA4-4879-B294-F4D3DD66A693}" type="presParOf" srcId="{84126D1D-7482-46CD-936F-81771389C838}" destId="{29F19581-33ED-446A-B131-CEEF2A19B4CF}" srcOrd="4" destOrd="0" presId="urn:microsoft.com/office/officeart/2008/layout/HorizontalMultiLevelHierarchy"/>
    <dgm:cxn modelId="{F3C642BC-1739-4CDD-865A-AC6CED63384A}" type="presParOf" srcId="{29F19581-33ED-446A-B131-CEEF2A19B4CF}" destId="{85A8091C-34C4-46EA-B9CA-8DEE60EFE44A}" srcOrd="0" destOrd="0" presId="urn:microsoft.com/office/officeart/2008/layout/HorizontalMultiLevelHierarchy"/>
    <dgm:cxn modelId="{9DB36C25-9708-4E2D-A170-F0D31A9E5F46}" type="presParOf" srcId="{84126D1D-7482-46CD-936F-81771389C838}" destId="{022E84F5-E4FA-44DA-BD8A-D4197EE3CBB6}" srcOrd="5" destOrd="0" presId="urn:microsoft.com/office/officeart/2008/layout/HorizontalMultiLevelHierarchy"/>
    <dgm:cxn modelId="{6C9F4001-0F2D-4DC8-A9BE-B3C625EBE44E}" type="presParOf" srcId="{022E84F5-E4FA-44DA-BD8A-D4197EE3CBB6}" destId="{4B2D026F-0214-4B6F-A2E1-F7F505416D02}" srcOrd="0" destOrd="0" presId="urn:microsoft.com/office/officeart/2008/layout/HorizontalMultiLevelHierarchy"/>
    <dgm:cxn modelId="{3D137063-7156-486E-830B-2385DEFBF2C2}" type="presParOf" srcId="{022E84F5-E4FA-44DA-BD8A-D4197EE3CBB6}" destId="{F20075F8-C7E4-461A-8A2D-59D9CBA9FCF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25CB25-A05E-450D-9782-4AAC6704B0A6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A266A85-CFF9-4D11-BDCE-141D45A788D5}">
      <dgm:prSet phldrT="[Text]" custT="1"/>
      <dgm:spPr>
        <a:xfrm>
          <a:off x="0" y="650631"/>
          <a:ext cx="1612312" cy="1021576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Investing in young children's education </a:t>
          </a:r>
          <a:endParaRPr lang="en-GB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</dgm:t>
    </dgm:pt>
    <dgm:pt modelId="{AC7CCD69-8899-4A95-BE37-22FA1378156F}" type="parTrans" cxnId="{00FB43AF-3F5D-4DA8-B3E5-265A32369C07}">
      <dgm:prSet/>
      <dgm:spPr/>
      <dgm:t>
        <a:bodyPr/>
        <a:lstStyle/>
        <a:p>
          <a:endParaRPr lang="en-GB"/>
        </a:p>
      </dgm:t>
    </dgm:pt>
    <dgm:pt modelId="{96F86B64-DE15-4648-873A-7DE292C6DDC6}" type="sibTrans" cxnId="{00FB43AF-3F5D-4DA8-B3E5-265A32369C07}">
      <dgm:prSet/>
      <dgm:spPr/>
      <dgm:t>
        <a:bodyPr/>
        <a:lstStyle/>
        <a:p>
          <a:endParaRPr lang="en-GB"/>
        </a:p>
      </dgm:t>
    </dgm:pt>
    <dgm:pt modelId="{FEE4E547-6321-4780-91E5-227F8124C3EF}">
      <dgm:prSet phldrT="[Text]" custT="1"/>
      <dgm:spPr>
        <a:xfrm>
          <a:off x="2649184" y="814755"/>
          <a:ext cx="3675415" cy="707523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1600" b="1" dirty="0"/>
            <a:t>Increases economic development</a:t>
          </a:r>
          <a:endParaRPr lang="en-GB" sz="11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04FA217-94FD-4F8E-BF6D-70EFEDF3BAA4}" type="parTrans" cxnId="{C48F6439-B500-465F-9AA4-20324EE928E1}">
      <dgm:prSet/>
      <dgm:spPr>
        <a:xfrm>
          <a:off x="1316944" y="1115699"/>
          <a:ext cx="13322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119" y="45720"/>
              </a:lnTo>
              <a:lnTo>
                <a:pt x="666119" y="52817"/>
              </a:lnTo>
              <a:lnTo>
                <a:pt x="1332239" y="52817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592BE26-0C9F-4DF9-8259-CFB5B0715099}" type="sibTrans" cxnId="{C48F6439-B500-465F-9AA4-20324EE928E1}">
      <dgm:prSet/>
      <dgm:spPr/>
      <dgm:t>
        <a:bodyPr/>
        <a:lstStyle/>
        <a:p>
          <a:endParaRPr lang="en-GB"/>
        </a:p>
      </dgm:t>
    </dgm:pt>
    <dgm:pt modelId="{6C4B83F8-94E1-4765-BB69-880765C474B4}">
      <dgm:prSet phldrT="[Text]" custT="1"/>
      <dgm:spPr>
        <a:xfrm>
          <a:off x="2672107" y="1556937"/>
          <a:ext cx="1908543" cy="369073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1600"/>
            <a:t>Stabilizes population growth</a:t>
          </a:r>
          <a:endParaRPr lang="en-GB" sz="16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B9BFEB6-F189-480C-9BF2-E6AA97EC6A69}" type="parTrans" cxnId="{68ACE471-3C9A-4A5D-AEDA-295ACF78816A}">
      <dgm:prSet/>
      <dgm:spPr>
        <a:xfrm>
          <a:off x="1316944" y="1161419"/>
          <a:ext cx="1355162" cy="580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7581" y="0"/>
              </a:lnTo>
              <a:lnTo>
                <a:pt x="677581" y="580055"/>
              </a:lnTo>
              <a:lnTo>
                <a:pt x="1355162" y="580055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158048AF-01D0-4086-BF81-1E3BE949DEFD}" type="sibTrans" cxnId="{68ACE471-3C9A-4A5D-AEDA-295ACF78816A}">
      <dgm:prSet/>
      <dgm:spPr/>
      <dgm:t>
        <a:bodyPr/>
        <a:lstStyle/>
        <a:p>
          <a:endParaRPr lang="en-GB"/>
        </a:p>
      </dgm:t>
    </dgm:pt>
    <dgm:pt modelId="{1787D3F9-2A8E-4074-9CD5-3C1C3E1803F3}">
      <dgm:prSet phldrT="[Text]" custT="1"/>
      <dgm:spPr>
        <a:xfrm>
          <a:off x="2695496" y="414420"/>
          <a:ext cx="1568569" cy="289504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GB" sz="1600"/>
            <a:t>Improves human wellbeing</a:t>
          </a:r>
          <a:endParaRPr lang="en-GB" sz="16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EBDD8C1-4A80-4885-A72B-85AB0B0E2597}" type="sibTrans" cxnId="{601DA590-5830-4EBD-8BF7-0B12C99C6DFB}">
      <dgm:prSet/>
      <dgm:spPr/>
      <dgm:t>
        <a:bodyPr/>
        <a:lstStyle/>
        <a:p>
          <a:endParaRPr lang="en-GB"/>
        </a:p>
      </dgm:t>
    </dgm:pt>
    <dgm:pt modelId="{F9069C06-0C41-46CC-B913-E470051BB70B}" type="parTrans" cxnId="{601DA590-5830-4EBD-8BF7-0B12C99C6DFB}">
      <dgm:prSet/>
      <dgm:spPr>
        <a:xfrm>
          <a:off x="1316944" y="559173"/>
          <a:ext cx="1378552" cy="602246"/>
        </a:xfrm>
        <a:custGeom>
          <a:avLst/>
          <a:gdLst/>
          <a:ahLst/>
          <a:cxnLst/>
          <a:rect l="0" t="0" r="0" b="0"/>
          <a:pathLst>
            <a:path>
              <a:moveTo>
                <a:pt x="0" y="602246"/>
              </a:moveTo>
              <a:lnTo>
                <a:pt x="689276" y="602246"/>
              </a:lnTo>
              <a:lnTo>
                <a:pt x="689276" y="0"/>
              </a:lnTo>
              <a:lnTo>
                <a:pt x="1378552" y="0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2058534-4C3B-4531-B3CC-80A217876FA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By providing legal identity </a:t>
          </a:r>
        </a:p>
      </dgm:t>
    </dgm:pt>
    <dgm:pt modelId="{95BE32BF-AC69-4985-A4B0-0C07B1DADF8C}" type="parTrans" cxnId="{0EF75682-F130-4624-A47A-81217FB9D1E6}">
      <dgm:prSet/>
      <dgm:spPr/>
      <dgm:t>
        <a:bodyPr/>
        <a:lstStyle/>
        <a:p>
          <a:endParaRPr lang="en-GB"/>
        </a:p>
      </dgm:t>
    </dgm:pt>
    <dgm:pt modelId="{772FDD81-0F00-4839-8FC2-F937A2E54965}" type="sibTrans" cxnId="{0EF75682-F130-4624-A47A-81217FB9D1E6}">
      <dgm:prSet/>
      <dgm:spPr/>
      <dgm:t>
        <a:bodyPr/>
        <a:lstStyle/>
        <a:p>
          <a:endParaRPr lang="en-GB"/>
        </a:p>
      </dgm:t>
    </dgm:pt>
    <dgm:pt modelId="{7D0400F7-429A-4776-928E-B5382E4A71BB}" type="pres">
      <dgm:prSet presAssocID="{C025CB25-A05E-450D-9782-4AAC6704B0A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BAB298-B9E4-40AB-A04D-2BB5DAAB66EE}" type="pres">
      <dgm:prSet presAssocID="{EA266A85-CFF9-4D11-BDCE-141D45A788D5}" presName="root1" presStyleCnt="0"/>
      <dgm:spPr/>
    </dgm:pt>
    <dgm:pt modelId="{61D0C403-F041-486A-AF5D-EAE1EF83FA54}" type="pres">
      <dgm:prSet presAssocID="{EA266A85-CFF9-4D11-BDCE-141D45A788D5}" presName="LevelOneTextNode" presStyleLbl="node0" presStyleIdx="0" presStyleCnt="1" custAng="5400000" custScaleX="168330" custScaleY="50477" custLinFactX="-23385" custLinFactNeighborX="-100000" custLinFactNeighborY="-13737">
        <dgm:presLayoutVars>
          <dgm:chPref val="3"/>
        </dgm:presLayoutVars>
      </dgm:prSet>
      <dgm:spPr/>
    </dgm:pt>
    <dgm:pt modelId="{84126D1D-7482-46CD-936F-81771389C838}" type="pres">
      <dgm:prSet presAssocID="{EA266A85-CFF9-4D11-BDCE-141D45A788D5}" presName="level2hierChild" presStyleCnt="0"/>
      <dgm:spPr/>
    </dgm:pt>
    <dgm:pt modelId="{9E37E538-3809-4115-B660-26E83D56D895}" type="pres">
      <dgm:prSet presAssocID="{F9069C06-0C41-46CC-B913-E470051BB70B}" presName="conn2-1" presStyleLbl="parChTrans1D2" presStyleIdx="0" presStyleCnt="4"/>
      <dgm:spPr/>
    </dgm:pt>
    <dgm:pt modelId="{7E1B9347-21FC-44D4-8558-7442FB7272F3}" type="pres">
      <dgm:prSet presAssocID="{F9069C06-0C41-46CC-B913-E470051BB70B}" presName="connTx" presStyleLbl="parChTrans1D2" presStyleIdx="0" presStyleCnt="4"/>
      <dgm:spPr/>
    </dgm:pt>
    <dgm:pt modelId="{F32B4027-3484-4EB2-BDC2-FF69DD598463}" type="pres">
      <dgm:prSet presAssocID="{1787D3F9-2A8E-4074-9CD5-3C1C3E1803F3}" presName="root2" presStyleCnt="0"/>
      <dgm:spPr/>
    </dgm:pt>
    <dgm:pt modelId="{9BE53BD9-AC9D-44EE-82C9-14F89A0831B4}" type="pres">
      <dgm:prSet presAssocID="{1787D3F9-2A8E-4074-9CD5-3C1C3E1803F3}" presName="LevelTwoTextNode" presStyleLbl="node2" presStyleIdx="0" presStyleCnt="4" custScaleX="204831" custScaleY="69634" custLinFactNeighborX="13181" custLinFactNeighborY="-53357">
        <dgm:presLayoutVars>
          <dgm:chPref val="3"/>
        </dgm:presLayoutVars>
      </dgm:prSet>
      <dgm:spPr/>
    </dgm:pt>
    <dgm:pt modelId="{76D34578-CED2-4F05-AC1F-F772447D9BC7}" type="pres">
      <dgm:prSet presAssocID="{1787D3F9-2A8E-4074-9CD5-3C1C3E1803F3}" presName="level3hierChild" presStyleCnt="0"/>
      <dgm:spPr/>
    </dgm:pt>
    <dgm:pt modelId="{E0DC82BD-87D2-4928-B592-1F7AA6A6CB38}" type="pres">
      <dgm:prSet presAssocID="{004FA217-94FD-4F8E-BF6D-70EFEDF3BAA4}" presName="conn2-1" presStyleLbl="parChTrans1D2" presStyleIdx="1" presStyleCnt="4"/>
      <dgm:spPr/>
    </dgm:pt>
    <dgm:pt modelId="{94CBA80B-6D6C-4058-9FB0-5CCEDFF7312D}" type="pres">
      <dgm:prSet presAssocID="{004FA217-94FD-4F8E-BF6D-70EFEDF3BAA4}" presName="connTx" presStyleLbl="parChTrans1D2" presStyleIdx="1" presStyleCnt="4"/>
      <dgm:spPr/>
    </dgm:pt>
    <dgm:pt modelId="{E9310128-DDBD-4248-ADE6-F4033BFDB369}" type="pres">
      <dgm:prSet presAssocID="{FEE4E547-6321-4780-91E5-227F8124C3EF}" presName="root2" presStyleCnt="0"/>
      <dgm:spPr/>
    </dgm:pt>
    <dgm:pt modelId="{07516F44-1374-4A5F-8F4B-C54B336A125F}" type="pres">
      <dgm:prSet presAssocID="{FEE4E547-6321-4780-91E5-227F8124C3EF}" presName="LevelTwoTextNode" presStyleLbl="node2" presStyleIdx="1" presStyleCnt="4" custScaleX="159017" custScaleY="119051" custLinFactNeighborX="34777" custLinFactNeighborY="-8620">
        <dgm:presLayoutVars>
          <dgm:chPref val="3"/>
        </dgm:presLayoutVars>
      </dgm:prSet>
      <dgm:spPr/>
    </dgm:pt>
    <dgm:pt modelId="{14424F19-8133-4648-BE3F-8C26FE953D83}" type="pres">
      <dgm:prSet presAssocID="{FEE4E547-6321-4780-91E5-227F8124C3EF}" presName="level3hierChild" presStyleCnt="0"/>
      <dgm:spPr/>
    </dgm:pt>
    <dgm:pt modelId="{29F19581-33ED-446A-B131-CEEF2A19B4CF}" type="pres">
      <dgm:prSet presAssocID="{5B9BFEB6-F189-480C-9BF2-E6AA97EC6A69}" presName="conn2-1" presStyleLbl="parChTrans1D2" presStyleIdx="2" presStyleCnt="4"/>
      <dgm:spPr/>
    </dgm:pt>
    <dgm:pt modelId="{85A8091C-34C4-46EA-B9CA-8DEE60EFE44A}" type="pres">
      <dgm:prSet presAssocID="{5B9BFEB6-F189-480C-9BF2-E6AA97EC6A69}" presName="connTx" presStyleLbl="parChTrans1D2" presStyleIdx="2" presStyleCnt="4"/>
      <dgm:spPr/>
    </dgm:pt>
    <dgm:pt modelId="{022E84F5-E4FA-44DA-BD8A-D4197EE3CBB6}" type="pres">
      <dgm:prSet presAssocID="{6C4B83F8-94E1-4765-BB69-880765C474B4}" presName="root2" presStyleCnt="0"/>
      <dgm:spPr/>
    </dgm:pt>
    <dgm:pt modelId="{4B2D026F-0214-4B6F-A2E1-F7F505416D02}" type="pres">
      <dgm:prSet presAssocID="{6C4B83F8-94E1-4765-BB69-880765C474B4}" presName="LevelTwoTextNode" presStyleLbl="node2" presStyleIdx="2" presStyleCnt="4" custScaleX="177711" custScaleY="60814" custLinFactNeighborX="42116" custLinFactNeighborY="1003">
        <dgm:presLayoutVars>
          <dgm:chPref val="3"/>
        </dgm:presLayoutVars>
      </dgm:prSet>
      <dgm:spPr/>
    </dgm:pt>
    <dgm:pt modelId="{F20075F8-C7E4-461A-8A2D-59D9CBA9FCF6}" type="pres">
      <dgm:prSet presAssocID="{6C4B83F8-94E1-4765-BB69-880765C474B4}" presName="level3hierChild" presStyleCnt="0"/>
      <dgm:spPr/>
    </dgm:pt>
    <dgm:pt modelId="{A1664533-1779-4D87-B104-B23F06AD9686}" type="pres">
      <dgm:prSet presAssocID="{95BE32BF-AC69-4985-A4B0-0C07B1DADF8C}" presName="conn2-1" presStyleLbl="parChTrans1D2" presStyleIdx="3" presStyleCnt="4"/>
      <dgm:spPr/>
    </dgm:pt>
    <dgm:pt modelId="{86644902-C267-4A09-95BF-40972CDFD73B}" type="pres">
      <dgm:prSet presAssocID="{95BE32BF-AC69-4985-A4B0-0C07B1DADF8C}" presName="connTx" presStyleLbl="parChTrans1D2" presStyleIdx="3" presStyleCnt="4"/>
      <dgm:spPr/>
    </dgm:pt>
    <dgm:pt modelId="{E44BE15C-719F-445B-82B1-FFE3B463FD32}" type="pres">
      <dgm:prSet presAssocID="{F2058534-4C3B-4531-B3CC-80A217876FA9}" presName="root2" presStyleCnt="0"/>
      <dgm:spPr/>
    </dgm:pt>
    <dgm:pt modelId="{F43FCF08-42F5-4D71-B883-BE2E2774DF42}" type="pres">
      <dgm:prSet presAssocID="{F2058534-4C3B-4531-B3CC-80A217876FA9}" presName="LevelTwoTextNode" presStyleLbl="node2" presStyleIdx="3" presStyleCnt="4">
        <dgm:presLayoutVars>
          <dgm:chPref val="3"/>
        </dgm:presLayoutVars>
      </dgm:prSet>
      <dgm:spPr/>
    </dgm:pt>
    <dgm:pt modelId="{A5575C67-0A17-440C-AFB3-644C272CF33E}" type="pres">
      <dgm:prSet presAssocID="{F2058534-4C3B-4531-B3CC-80A217876FA9}" presName="level3hierChild" presStyleCnt="0"/>
      <dgm:spPr/>
    </dgm:pt>
  </dgm:ptLst>
  <dgm:cxnLst>
    <dgm:cxn modelId="{03B5C015-5808-4D41-8F91-B1E97E68A0E9}" type="presOf" srcId="{FEE4E547-6321-4780-91E5-227F8124C3EF}" destId="{07516F44-1374-4A5F-8F4B-C54B336A125F}" srcOrd="0" destOrd="0" presId="urn:microsoft.com/office/officeart/2008/layout/HorizontalMultiLevelHierarchy"/>
    <dgm:cxn modelId="{3547CC1D-F8F5-4CDF-8D91-0D64ED48B444}" type="presOf" srcId="{5B9BFEB6-F189-480C-9BF2-E6AA97EC6A69}" destId="{85A8091C-34C4-46EA-B9CA-8DEE60EFE44A}" srcOrd="1" destOrd="0" presId="urn:microsoft.com/office/officeart/2008/layout/HorizontalMultiLevelHierarchy"/>
    <dgm:cxn modelId="{7672CD34-A112-4112-A705-A3D00C682EE2}" type="presOf" srcId="{C025CB25-A05E-450D-9782-4AAC6704B0A6}" destId="{7D0400F7-429A-4776-928E-B5382E4A71BB}" srcOrd="0" destOrd="0" presId="urn:microsoft.com/office/officeart/2008/layout/HorizontalMultiLevelHierarchy"/>
    <dgm:cxn modelId="{C48F6439-B500-465F-9AA4-20324EE928E1}" srcId="{EA266A85-CFF9-4D11-BDCE-141D45A788D5}" destId="{FEE4E547-6321-4780-91E5-227F8124C3EF}" srcOrd="1" destOrd="0" parTransId="{004FA217-94FD-4F8E-BF6D-70EFEDF3BAA4}" sibTransId="{2592BE26-0C9F-4DF9-8259-CFB5B0715099}"/>
    <dgm:cxn modelId="{93BAE63E-2FF6-4655-BCE7-1AC270B77793}" type="presOf" srcId="{EA266A85-CFF9-4D11-BDCE-141D45A788D5}" destId="{61D0C403-F041-486A-AF5D-EAE1EF83FA54}" srcOrd="0" destOrd="0" presId="urn:microsoft.com/office/officeart/2008/layout/HorizontalMultiLevelHierarchy"/>
    <dgm:cxn modelId="{321DE35B-D4EB-4407-A140-6E5D8D6ACEC3}" type="presOf" srcId="{004FA217-94FD-4F8E-BF6D-70EFEDF3BAA4}" destId="{E0DC82BD-87D2-4928-B592-1F7AA6A6CB38}" srcOrd="0" destOrd="0" presId="urn:microsoft.com/office/officeart/2008/layout/HorizontalMultiLevelHierarchy"/>
    <dgm:cxn modelId="{68ACE471-3C9A-4A5D-AEDA-295ACF78816A}" srcId="{EA266A85-CFF9-4D11-BDCE-141D45A788D5}" destId="{6C4B83F8-94E1-4765-BB69-880765C474B4}" srcOrd="2" destOrd="0" parTransId="{5B9BFEB6-F189-480C-9BF2-E6AA97EC6A69}" sibTransId="{158048AF-01D0-4086-BF81-1E3BE949DEFD}"/>
    <dgm:cxn modelId="{7DB11B7E-04BF-460A-9B53-60D2B6200C37}" type="presOf" srcId="{95BE32BF-AC69-4985-A4B0-0C07B1DADF8C}" destId="{86644902-C267-4A09-95BF-40972CDFD73B}" srcOrd="1" destOrd="0" presId="urn:microsoft.com/office/officeart/2008/layout/HorizontalMultiLevelHierarchy"/>
    <dgm:cxn modelId="{0EF75682-F130-4624-A47A-81217FB9D1E6}" srcId="{EA266A85-CFF9-4D11-BDCE-141D45A788D5}" destId="{F2058534-4C3B-4531-B3CC-80A217876FA9}" srcOrd="3" destOrd="0" parTransId="{95BE32BF-AC69-4985-A4B0-0C07B1DADF8C}" sibTransId="{772FDD81-0F00-4839-8FC2-F937A2E54965}"/>
    <dgm:cxn modelId="{BFAD8F8C-2444-4635-9244-D153CAEE088A}" type="presOf" srcId="{004FA217-94FD-4F8E-BF6D-70EFEDF3BAA4}" destId="{94CBA80B-6D6C-4058-9FB0-5CCEDFF7312D}" srcOrd="1" destOrd="0" presId="urn:microsoft.com/office/officeart/2008/layout/HorizontalMultiLevelHierarchy"/>
    <dgm:cxn modelId="{601DA590-5830-4EBD-8BF7-0B12C99C6DFB}" srcId="{EA266A85-CFF9-4D11-BDCE-141D45A788D5}" destId="{1787D3F9-2A8E-4074-9CD5-3C1C3E1803F3}" srcOrd="0" destOrd="0" parTransId="{F9069C06-0C41-46CC-B913-E470051BB70B}" sibTransId="{3EBDD8C1-4A80-4885-A72B-85AB0B0E2597}"/>
    <dgm:cxn modelId="{F2B4B194-9990-4156-840F-44EDF7768F08}" type="presOf" srcId="{95BE32BF-AC69-4985-A4B0-0C07B1DADF8C}" destId="{A1664533-1779-4D87-B104-B23F06AD9686}" srcOrd="0" destOrd="0" presId="urn:microsoft.com/office/officeart/2008/layout/HorizontalMultiLevelHierarchy"/>
    <dgm:cxn modelId="{B031459C-8968-464F-9E6D-881E5A23F1CD}" type="presOf" srcId="{5B9BFEB6-F189-480C-9BF2-E6AA97EC6A69}" destId="{29F19581-33ED-446A-B131-CEEF2A19B4CF}" srcOrd="0" destOrd="0" presId="urn:microsoft.com/office/officeart/2008/layout/HorizontalMultiLevelHierarchy"/>
    <dgm:cxn modelId="{C73B29A9-8B86-44BE-B82F-FD163998C52F}" type="presOf" srcId="{1787D3F9-2A8E-4074-9CD5-3C1C3E1803F3}" destId="{9BE53BD9-AC9D-44EE-82C9-14F89A0831B4}" srcOrd="0" destOrd="0" presId="urn:microsoft.com/office/officeart/2008/layout/HorizontalMultiLevelHierarchy"/>
    <dgm:cxn modelId="{0B6195AC-CCC9-43C5-8188-795F8005BABE}" type="presOf" srcId="{F9069C06-0C41-46CC-B913-E470051BB70B}" destId="{7E1B9347-21FC-44D4-8558-7442FB7272F3}" srcOrd="1" destOrd="0" presId="urn:microsoft.com/office/officeart/2008/layout/HorizontalMultiLevelHierarchy"/>
    <dgm:cxn modelId="{00FB43AF-3F5D-4DA8-B3E5-265A32369C07}" srcId="{C025CB25-A05E-450D-9782-4AAC6704B0A6}" destId="{EA266A85-CFF9-4D11-BDCE-141D45A788D5}" srcOrd="0" destOrd="0" parTransId="{AC7CCD69-8899-4A95-BE37-22FA1378156F}" sibTransId="{96F86B64-DE15-4648-873A-7DE292C6DDC6}"/>
    <dgm:cxn modelId="{CA0A1CD3-3717-456F-8842-2AD070E1FB24}" type="presOf" srcId="{F9069C06-0C41-46CC-B913-E470051BB70B}" destId="{9E37E538-3809-4115-B660-26E83D56D895}" srcOrd="0" destOrd="0" presId="urn:microsoft.com/office/officeart/2008/layout/HorizontalMultiLevelHierarchy"/>
    <dgm:cxn modelId="{8AD797DA-6877-4279-8E5B-28153E340F1F}" type="presOf" srcId="{6C4B83F8-94E1-4765-BB69-880765C474B4}" destId="{4B2D026F-0214-4B6F-A2E1-F7F505416D02}" srcOrd="0" destOrd="0" presId="urn:microsoft.com/office/officeart/2008/layout/HorizontalMultiLevelHierarchy"/>
    <dgm:cxn modelId="{B713DBF3-B860-4BA4-9BC6-A7DFB57F1271}" type="presOf" srcId="{F2058534-4C3B-4531-B3CC-80A217876FA9}" destId="{F43FCF08-42F5-4D71-B883-BE2E2774DF42}" srcOrd="0" destOrd="0" presId="urn:microsoft.com/office/officeart/2008/layout/HorizontalMultiLevelHierarchy"/>
    <dgm:cxn modelId="{E4B9359B-A1ED-481E-8426-EF3B6F988283}" type="presParOf" srcId="{7D0400F7-429A-4776-928E-B5382E4A71BB}" destId="{6EBAB298-B9E4-40AB-A04D-2BB5DAAB66EE}" srcOrd="0" destOrd="0" presId="urn:microsoft.com/office/officeart/2008/layout/HorizontalMultiLevelHierarchy"/>
    <dgm:cxn modelId="{6CFD46B4-2CCE-4D0B-875F-5511FDA112CE}" type="presParOf" srcId="{6EBAB298-B9E4-40AB-A04D-2BB5DAAB66EE}" destId="{61D0C403-F041-486A-AF5D-EAE1EF83FA54}" srcOrd="0" destOrd="0" presId="urn:microsoft.com/office/officeart/2008/layout/HorizontalMultiLevelHierarchy"/>
    <dgm:cxn modelId="{B1874502-44A2-46B1-81BF-810D4FD3ED75}" type="presParOf" srcId="{6EBAB298-B9E4-40AB-A04D-2BB5DAAB66EE}" destId="{84126D1D-7482-46CD-936F-81771389C838}" srcOrd="1" destOrd="0" presId="urn:microsoft.com/office/officeart/2008/layout/HorizontalMultiLevelHierarchy"/>
    <dgm:cxn modelId="{09FF477C-5895-4DC3-836C-C37B04B54CDB}" type="presParOf" srcId="{84126D1D-7482-46CD-936F-81771389C838}" destId="{9E37E538-3809-4115-B660-26E83D56D895}" srcOrd="0" destOrd="0" presId="urn:microsoft.com/office/officeart/2008/layout/HorizontalMultiLevelHierarchy"/>
    <dgm:cxn modelId="{091FB327-F56F-4D20-A535-107139A2C680}" type="presParOf" srcId="{9E37E538-3809-4115-B660-26E83D56D895}" destId="{7E1B9347-21FC-44D4-8558-7442FB7272F3}" srcOrd="0" destOrd="0" presId="urn:microsoft.com/office/officeart/2008/layout/HorizontalMultiLevelHierarchy"/>
    <dgm:cxn modelId="{AE48504A-0552-49CA-A670-CC1E179A4E18}" type="presParOf" srcId="{84126D1D-7482-46CD-936F-81771389C838}" destId="{F32B4027-3484-4EB2-BDC2-FF69DD598463}" srcOrd="1" destOrd="0" presId="urn:microsoft.com/office/officeart/2008/layout/HorizontalMultiLevelHierarchy"/>
    <dgm:cxn modelId="{8BB8FA9F-254E-4AD1-90F8-8D4B08F517E8}" type="presParOf" srcId="{F32B4027-3484-4EB2-BDC2-FF69DD598463}" destId="{9BE53BD9-AC9D-44EE-82C9-14F89A0831B4}" srcOrd="0" destOrd="0" presId="urn:microsoft.com/office/officeart/2008/layout/HorizontalMultiLevelHierarchy"/>
    <dgm:cxn modelId="{C9B7F70F-AA38-4DC2-86A7-E924BD1BF6E9}" type="presParOf" srcId="{F32B4027-3484-4EB2-BDC2-FF69DD598463}" destId="{76D34578-CED2-4F05-AC1F-F772447D9BC7}" srcOrd="1" destOrd="0" presId="urn:microsoft.com/office/officeart/2008/layout/HorizontalMultiLevelHierarchy"/>
    <dgm:cxn modelId="{089417CB-A7CF-4F50-B6A6-A21757F603A6}" type="presParOf" srcId="{84126D1D-7482-46CD-936F-81771389C838}" destId="{E0DC82BD-87D2-4928-B592-1F7AA6A6CB38}" srcOrd="2" destOrd="0" presId="urn:microsoft.com/office/officeart/2008/layout/HorizontalMultiLevelHierarchy"/>
    <dgm:cxn modelId="{51C68250-0EE2-4BAF-8FEE-59798FBBD2C8}" type="presParOf" srcId="{E0DC82BD-87D2-4928-B592-1F7AA6A6CB38}" destId="{94CBA80B-6D6C-4058-9FB0-5CCEDFF7312D}" srcOrd="0" destOrd="0" presId="urn:microsoft.com/office/officeart/2008/layout/HorizontalMultiLevelHierarchy"/>
    <dgm:cxn modelId="{95AA3AD5-5DF4-4A77-B781-65D54A0F7061}" type="presParOf" srcId="{84126D1D-7482-46CD-936F-81771389C838}" destId="{E9310128-DDBD-4248-ADE6-F4033BFDB369}" srcOrd="3" destOrd="0" presId="urn:microsoft.com/office/officeart/2008/layout/HorizontalMultiLevelHierarchy"/>
    <dgm:cxn modelId="{E7D68B55-8C6F-4C49-8BAB-0F280A60CF4D}" type="presParOf" srcId="{E9310128-DDBD-4248-ADE6-F4033BFDB369}" destId="{07516F44-1374-4A5F-8F4B-C54B336A125F}" srcOrd="0" destOrd="0" presId="urn:microsoft.com/office/officeart/2008/layout/HorizontalMultiLevelHierarchy"/>
    <dgm:cxn modelId="{22C3FCA9-F34A-48DD-BC90-79BD5A2430A6}" type="presParOf" srcId="{E9310128-DDBD-4248-ADE6-F4033BFDB369}" destId="{14424F19-8133-4648-BE3F-8C26FE953D83}" srcOrd="1" destOrd="0" presId="urn:microsoft.com/office/officeart/2008/layout/HorizontalMultiLevelHierarchy"/>
    <dgm:cxn modelId="{AB5FC277-EBA4-4879-B294-F4D3DD66A693}" type="presParOf" srcId="{84126D1D-7482-46CD-936F-81771389C838}" destId="{29F19581-33ED-446A-B131-CEEF2A19B4CF}" srcOrd="4" destOrd="0" presId="urn:microsoft.com/office/officeart/2008/layout/HorizontalMultiLevelHierarchy"/>
    <dgm:cxn modelId="{F3C642BC-1739-4CDD-865A-AC6CED63384A}" type="presParOf" srcId="{29F19581-33ED-446A-B131-CEEF2A19B4CF}" destId="{85A8091C-34C4-46EA-B9CA-8DEE60EFE44A}" srcOrd="0" destOrd="0" presId="urn:microsoft.com/office/officeart/2008/layout/HorizontalMultiLevelHierarchy"/>
    <dgm:cxn modelId="{9DB36C25-9708-4E2D-A170-F0D31A9E5F46}" type="presParOf" srcId="{84126D1D-7482-46CD-936F-81771389C838}" destId="{022E84F5-E4FA-44DA-BD8A-D4197EE3CBB6}" srcOrd="5" destOrd="0" presId="urn:microsoft.com/office/officeart/2008/layout/HorizontalMultiLevelHierarchy"/>
    <dgm:cxn modelId="{6C9F4001-0F2D-4DC8-A9BE-B3C625EBE44E}" type="presParOf" srcId="{022E84F5-E4FA-44DA-BD8A-D4197EE3CBB6}" destId="{4B2D026F-0214-4B6F-A2E1-F7F505416D02}" srcOrd="0" destOrd="0" presId="urn:microsoft.com/office/officeart/2008/layout/HorizontalMultiLevelHierarchy"/>
    <dgm:cxn modelId="{3D137063-7156-486E-830B-2385DEFBF2C2}" type="presParOf" srcId="{022E84F5-E4FA-44DA-BD8A-D4197EE3CBB6}" destId="{F20075F8-C7E4-461A-8A2D-59D9CBA9FCF6}" srcOrd="1" destOrd="0" presId="urn:microsoft.com/office/officeart/2008/layout/HorizontalMultiLevelHierarchy"/>
    <dgm:cxn modelId="{3884943E-86DC-409B-ABA1-3C46865A82B6}" type="presParOf" srcId="{84126D1D-7482-46CD-936F-81771389C838}" destId="{A1664533-1779-4D87-B104-B23F06AD9686}" srcOrd="6" destOrd="0" presId="urn:microsoft.com/office/officeart/2008/layout/HorizontalMultiLevelHierarchy"/>
    <dgm:cxn modelId="{B8290613-AA4D-4265-8E33-1A03AD888533}" type="presParOf" srcId="{A1664533-1779-4D87-B104-B23F06AD9686}" destId="{86644902-C267-4A09-95BF-40972CDFD73B}" srcOrd="0" destOrd="0" presId="urn:microsoft.com/office/officeart/2008/layout/HorizontalMultiLevelHierarchy"/>
    <dgm:cxn modelId="{347EDE70-2D86-4DDB-8C59-C1538834C5AF}" type="presParOf" srcId="{84126D1D-7482-46CD-936F-81771389C838}" destId="{E44BE15C-719F-445B-82B1-FFE3B463FD32}" srcOrd="7" destOrd="0" presId="urn:microsoft.com/office/officeart/2008/layout/HorizontalMultiLevelHierarchy"/>
    <dgm:cxn modelId="{84AFCEA4-D54A-4783-9FFF-B5A047CCA09C}" type="presParOf" srcId="{E44BE15C-719F-445B-82B1-FFE3B463FD32}" destId="{F43FCF08-42F5-4D71-B883-BE2E2774DF42}" srcOrd="0" destOrd="0" presId="urn:microsoft.com/office/officeart/2008/layout/HorizontalMultiLevelHierarchy"/>
    <dgm:cxn modelId="{B030AFC0-E7DA-4CE5-A9F0-232BC930EC05}" type="presParOf" srcId="{E44BE15C-719F-445B-82B1-FFE3B463FD32}" destId="{A5575C67-0A17-440C-AFB3-644C272CF33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25CB25-A05E-450D-9782-4AAC6704B0A6}" type="doc">
      <dgm:prSet loTypeId="urn:microsoft.com/office/officeart/2005/8/layout/hierarchy5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A266A85-CFF9-4D11-BDCE-141D45A788D5}">
      <dgm:prSet phldrT="[Text]" custT="1"/>
      <dgm:spPr>
        <a:xfrm>
          <a:off x="0" y="611436"/>
          <a:ext cx="1515185" cy="960035"/>
        </a:xfrm>
      </dgm:spPr>
      <dgm:t>
        <a:bodyPr/>
        <a:lstStyle/>
        <a:p>
          <a:pPr>
            <a:buNone/>
          </a:pPr>
          <a:r>
            <a:rPr lang="en-GB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REDUCE POVERTY</a:t>
          </a:r>
        </a:p>
      </dgm:t>
    </dgm:pt>
    <dgm:pt modelId="{AC7CCD69-8899-4A95-BE37-22FA1378156F}" type="parTrans" cxnId="{00FB43AF-3F5D-4DA8-B3E5-265A32369C07}">
      <dgm:prSet/>
      <dgm:spPr/>
      <dgm:t>
        <a:bodyPr/>
        <a:lstStyle/>
        <a:p>
          <a:endParaRPr lang="en-GB"/>
        </a:p>
      </dgm:t>
    </dgm:pt>
    <dgm:pt modelId="{96F86B64-DE15-4648-873A-7DE292C6DDC6}" type="sibTrans" cxnId="{00FB43AF-3F5D-4DA8-B3E5-265A32369C07}">
      <dgm:prSet/>
      <dgm:spPr/>
      <dgm:t>
        <a:bodyPr/>
        <a:lstStyle/>
        <a:p>
          <a:endParaRPr lang="en-GB"/>
        </a:p>
      </dgm:t>
    </dgm:pt>
    <dgm:pt modelId="{1787D3F9-2A8E-4074-9CD5-3C1C3E1803F3}">
      <dgm:prSet phldrT="[Text]" custT="1"/>
      <dgm:spPr>
        <a:xfrm>
          <a:off x="2533117" y="389455"/>
          <a:ext cx="1474077" cy="272064"/>
        </a:xfrm>
      </dgm:spPr>
      <dgm:t>
        <a:bodyPr/>
        <a:lstStyle/>
        <a:p>
          <a:pPr>
            <a:buNone/>
          </a:pPr>
          <a:r>
            <a:rPr lang="en-GB" sz="1800" b="1" dirty="0">
              <a:latin typeface="Calibri" panose="020F0502020204030204"/>
              <a:ea typeface="+mn-ea"/>
              <a:cs typeface="+mn-cs"/>
            </a:rPr>
            <a:t>Diversification of Economy; creation of jobs.</a:t>
          </a:r>
        </a:p>
      </dgm:t>
    </dgm:pt>
    <dgm:pt modelId="{F9069C06-0C41-46CC-B913-E470051BB70B}" type="parTrans" cxnId="{601DA590-5830-4EBD-8BF7-0B12C99C6DFB}">
      <dgm:prSet/>
      <dgm:spPr>
        <a:xfrm>
          <a:off x="1237610" y="525487"/>
          <a:ext cx="1295506" cy="565966"/>
        </a:xfrm>
      </dgm:spPr>
      <dgm:t>
        <a:bodyPr/>
        <a:lstStyle/>
        <a:p>
          <a:pPr>
            <a:buNone/>
          </a:pPr>
          <a:endParaRPr lang="en-GB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EBDD8C1-4A80-4885-A72B-85AB0B0E2597}" type="sibTrans" cxnId="{601DA590-5830-4EBD-8BF7-0B12C99C6DFB}">
      <dgm:prSet/>
      <dgm:spPr/>
      <dgm:t>
        <a:bodyPr/>
        <a:lstStyle/>
        <a:p>
          <a:endParaRPr lang="en-GB"/>
        </a:p>
      </dgm:t>
    </dgm:pt>
    <dgm:pt modelId="{FEE4E547-6321-4780-91E5-227F8124C3EF}">
      <dgm:prSet phldrT="[Text]" custT="1"/>
      <dgm:spPr>
        <a:xfrm>
          <a:off x="2489594" y="765673"/>
          <a:ext cx="3454005" cy="664901"/>
        </a:xfrm>
      </dgm:spPr>
      <dgm:t>
        <a:bodyPr/>
        <a:lstStyle/>
        <a:p>
          <a:pPr>
            <a:buNone/>
          </a:pPr>
          <a:r>
            <a:rPr lang="en-GB" sz="2000" b="1" dirty="0">
              <a:latin typeface="Calibri" panose="020F0502020204030204"/>
              <a:ea typeface="+mn-ea"/>
              <a:cs typeface="+mn-cs"/>
            </a:rPr>
            <a:t>Proper distribution of wealth; address corruption</a:t>
          </a:r>
          <a:endParaRPr lang="en-GB" sz="1400" b="1" dirty="0">
            <a:latin typeface="Calibri" panose="020F0502020204030204"/>
            <a:ea typeface="+mn-ea"/>
            <a:cs typeface="+mn-cs"/>
          </a:endParaRPr>
        </a:p>
        <a:p>
          <a:pPr>
            <a:buNone/>
          </a:pPr>
          <a:endParaRPr lang="en-GB" sz="600" dirty="0">
            <a:latin typeface="Calibri" panose="020F0502020204030204"/>
            <a:ea typeface="+mn-ea"/>
            <a:cs typeface="+mn-cs"/>
          </a:endParaRPr>
        </a:p>
      </dgm:t>
    </dgm:pt>
    <dgm:pt modelId="{004FA217-94FD-4F8E-BF6D-70EFEDF3BAA4}" type="parTrans" cxnId="{C48F6439-B500-465F-9AA4-20324EE928E1}">
      <dgm:prSet/>
      <dgm:spPr>
        <a:xfrm>
          <a:off x="1237610" y="1045734"/>
          <a:ext cx="1251984" cy="91440"/>
        </a:xfrm>
      </dgm:spPr>
      <dgm:t>
        <a:bodyPr/>
        <a:lstStyle/>
        <a:p>
          <a:pPr>
            <a:buNone/>
          </a:pPr>
          <a:endParaRPr lang="en-GB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592BE26-0C9F-4DF9-8259-CFB5B0715099}" type="sibTrans" cxnId="{C48F6439-B500-465F-9AA4-20324EE928E1}">
      <dgm:prSet/>
      <dgm:spPr/>
      <dgm:t>
        <a:bodyPr/>
        <a:lstStyle/>
        <a:p>
          <a:endParaRPr lang="en-GB"/>
        </a:p>
      </dgm:t>
    </dgm:pt>
    <dgm:pt modelId="{0E1BF638-12A8-4D9D-AD27-016EA47887D5}">
      <dgm:prSet custT="1"/>
      <dgm:spPr/>
      <dgm:t>
        <a:bodyPr/>
        <a:lstStyle/>
        <a:p>
          <a:r>
            <a:rPr lang="en-GB" sz="1800" b="1" dirty="0"/>
            <a:t>Better Human Security</a:t>
          </a:r>
        </a:p>
      </dgm:t>
    </dgm:pt>
    <dgm:pt modelId="{3B665137-3D29-4297-97BD-ACCC4361842C}" type="parTrans" cxnId="{E12E8873-473E-4BFD-A8E4-265D7B3D4E22}">
      <dgm:prSet/>
      <dgm:spPr/>
      <dgm:t>
        <a:bodyPr/>
        <a:lstStyle/>
        <a:p>
          <a:endParaRPr lang="en-GB"/>
        </a:p>
      </dgm:t>
    </dgm:pt>
    <dgm:pt modelId="{15DE80D5-1E75-4148-9733-29B4599449C7}" type="sibTrans" cxnId="{E12E8873-473E-4BFD-A8E4-265D7B3D4E22}">
      <dgm:prSet/>
      <dgm:spPr/>
      <dgm:t>
        <a:bodyPr/>
        <a:lstStyle/>
        <a:p>
          <a:endParaRPr lang="en-GB"/>
        </a:p>
      </dgm:t>
    </dgm:pt>
    <dgm:pt modelId="{15DDF992-5D8A-4D6E-A9E8-EB07E241DBE0}" type="pres">
      <dgm:prSet presAssocID="{C025CB25-A05E-450D-9782-4AAC6704B0A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3BA0EB7-02DD-4FDF-8237-2CB1FCC43D67}" type="pres">
      <dgm:prSet presAssocID="{C025CB25-A05E-450D-9782-4AAC6704B0A6}" presName="hierFlow" presStyleCnt="0"/>
      <dgm:spPr/>
    </dgm:pt>
    <dgm:pt modelId="{8C4A15D7-698B-4FB1-A489-FF6FC4DA4EB0}" type="pres">
      <dgm:prSet presAssocID="{C025CB25-A05E-450D-9782-4AAC6704B0A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BC996B4-EE82-413C-AF9E-3834996D365F}" type="pres">
      <dgm:prSet presAssocID="{EA266A85-CFF9-4D11-BDCE-141D45A788D5}" presName="Name17" presStyleCnt="0"/>
      <dgm:spPr/>
    </dgm:pt>
    <dgm:pt modelId="{8EF65F7D-A9FA-4E4B-A764-ED14CE71FEC6}" type="pres">
      <dgm:prSet presAssocID="{EA266A85-CFF9-4D11-BDCE-141D45A788D5}" presName="level1Shape" presStyleLbl="node0" presStyleIdx="0" presStyleCnt="1" custScaleX="130034" custScaleY="103914">
        <dgm:presLayoutVars>
          <dgm:chPref val="3"/>
        </dgm:presLayoutVars>
      </dgm:prSet>
      <dgm:spPr/>
    </dgm:pt>
    <dgm:pt modelId="{171C7CC7-9E3F-49C6-BAD8-982C7844E0D0}" type="pres">
      <dgm:prSet presAssocID="{EA266A85-CFF9-4D11-BDCE-141D45A788D5}" presName="hierChild2" presStyleCnt="0"/>
      <dgm:spPr/>
    </dgm:pt>
    <dgm:pt modelId="{E6C84C2F-FB3D-45AD-9541-37AE9EFEC394}" type="pres">
      <dgm:prSet presAssocID="{F9069C06-0C41-46CC-B913-E470051BB70B}" presName="Name25" presStyleLbl="parChTrans1D2" presStyleIdx="0" presStyleCnt="3"/>
      <dgm:spPr/>
    </dgm:pt>
    <dgm:pt modelId="{1E04F307-A8FC-4473-9B11-E00FB1408C1C}" type="pres">
      <dgm:prSet presAssocID="{F9069C06-0C41-46CC-B913-E470051BB70B}" presName="connTx" presStyleLbl="parChTrans1D2" presStyleIdx="0" presStyleCnt="3"/>
      <dgm:spPr/>
    </dgm:pt>
    <dgm:pt modelId="{8F618592-52A8-4341-84D5-777E52D5952E}" type="pres">
      <dgm:prSet presAssocID="{1787D3F9-2A8E-4074-9CD5-3C1C3E1803F3}" presName="Name30" presStyleCnt="0"/>
      <dgm:spPr/>
    </dgm:pt>
    <dgm:pt modelId="{97E5DD57-592D-4453-8F1C-72D3DE7D32A8}" type="pres">
      <dgm:prSet presAssocID="{1787D3F9-2A8E-4074-9CD5-3C1C3E1803F3}" presName="level2Shape" presStyleLbl="node2" presStyleIdx="0" presStyleCnt="3" custScaleX="477550" custScaleY="130641" custLinFactNeighborX="206" custLinFactNeighborY="-5664"/>
      <dgm:spPr/>
    </dgm:pt>
    <dgm:pt modelId="{E0BC93A5-96AB-4B30-9A95-B2C88E9CDAB4}" type="pres">
      <dgm:prSet presAssocID="{1787D3F9-2A8E-4074-9CD5-3C1C3E1803F3}" presName="hierChild3" presStyleCnt="0"/>
      <dgm:spPr/>
    </dgm:pt>
    <dgm:pt modelId="{15F12DD9-8059-4996-87F1-5567FEA6E5D1}" type="pres">
      <dgm:prSet presAssocID="{004FA217-94FD-4F8E-BF6D-70EFEDF3BAA4}" presName="Name25" presStyleLbl="parChTrans1D2" presStyleIdx="1" presStyleCnt="3"/>
      <dgm:spPr/>
    </dgm:pt>
    <dgm:pt modelId="{0DF69622-72DD-4141-B543-20A6B9EF3A65}" type="pres">
      <dgm:prSet presAssocID="{004FA217-94FD-4F8E-BF6D-70EFEDF3BAA4}" presName="connTx" presStyleLbl="parChTrans1D2" presStyleIdx="1" presStyleCnt="3"/>
      <dgm:spPr/>
    </dgm:pt>
    <dgm:pt modelId="{786FF1AE-76E8-42A5-89B3-29538C84797D}" type="pres">
      <dgm:prSet presAssocID="{FEE4E547-6321-4780-91E5-227F8124C3EF}" presName="Name30" presStyleCnt="0"/>
      <dgm:spPr/>
    </dgm:pt>
    <dgm:pt modelId="{682BD799-B1F1-4975-8115-DD79D59CFC08}" type="pres">
      <dgm:prSet presAssocID="{FEE4E547-6321-4780-91E5-227F8124C3EF}" presName="level2Shape" presStyleLbl="node2" presStyleIdx="1" presStyleCnt="3" custScaleX="386634" custScaleY="171352"/>
      <dgm:spPr/>
    </dgm:pt>
    <dgm:pt modelId="{A1D1EECB-DFA8-458F-808C-803860BBAA03}" type="pres">
      <dgm:prSet presAssocID="{FEE4E547-6321-4780-91E5-227F8124C3EF}" presName="hierChild3" presStyleCnt="0"/>
      <dgm:spPr/>
    </dgm:pt>
    <dgm:pt modelId="{04E41939-4954-4767-A749-1DC78541A0C8}" type="pres">
      <dgm:prSet presAssocID="{3B665137-3D29-4297-97BD-ACCC4361842C}" presName="Name25" presStyleLbl="parChTrans1D2" presStyleIdx="2" presStyleCnt="3"/>
      <dgm:spPr/>
    </dgm:pt>
    <dgm:pt modelId="{D6217BFA-0998-4B71-A19C-F6049F89CD0E}" type="pres">
      <dgm:prSet presAssocID="{3B665137-3D29-4297-97BD-ACCC4361842C}" presName="connTx" presStyleLbl="parChTrans1D2" presStyleIdx="2" presStyleCnt="3"/>
      <dgm:spPr/>
    </dgm:pt>
    <dgm:pt modelId="{E9803E5B-4ABB-4ADE-BDE8-13CED1CF0697}" type="pres">
      <dgm:prSet presAssocID="{0E1BF638-12A8-4D9D-AD27-016EA47887D5}" presName="Name30" presStyleCnt="0"/>
      <dgm:spPr/>
    </dgm:pt>
    <dgm:pt modelId="{D1E7716A-95CB-40A9-BCC1-8EA74A0E0A23}" type="pres">
      <dgm:prSet presAssocID="{0E1BF638-12A8-4D9D-AD27-016EA47887D5}" presName="level2Shape" presStyleLbl="node2" presStyleIdx="2" presStyleCnt="3" custScaleX="295325"/>
      <dgm:spPr/>
    </dgm:pt>
    <dgm:pt modelId="{23F86319-2305-4A81-B303-B7F3515251E2}" type="pres">
      <dgm:prSet presAssocID="{0E1BF638-12A8-4D9D-AD27-016EA47887D5}" presName="hierChild3" presStyleCnt="0"/>
      <dgm:spPr/>
    </dgm:pt>
    <dgm:pt modelId="{4C27A9AF-6E8B-40A8-9136-38A1A81C1470}" type="pres">
      <dgm:prSet presAssocID="{C025CB25-A05E-450D-9782-4AAC6704B0A6}" presName="bgShapesFlow" presStyleCnt="0"/>
      <dgm:spPr/>
    </dgm:pt>
  </dgm:ptLst>
  <dgm:cxnLst>
    <dgm:cxn modelId="{41D68F33-06AA-4DAE-BBEF-C890D5B13811}" type="presOf" srcId="{1787D3F9-2A8E-4074-9CD5-3C1C3E1803F3}" destId="{97E5DD57-592D-4453-8F1C-72D3DE7D32A8}" srcOrd="0" destOrd="0" presId="urn:microsoft.com/office/officeart/2005/8/layout/hierarchy5"/>
    <dgm:cxn modelId="{D5A80F34-C28A-4E92-8724-7838FD99A428}" type="presOf" srcId="{F9069C06-0C41-46CC-B913-E470051BB70B}" destId="{E6C84C2F-FB3D-45AD-9541-37AE9EFEC394}" srcOrd="0" destOrd="0" presId="urn:microsoft.com/office/officeart/2005/8/layout/hierarchy5"/>
    <dgm:cxn modelId="{C48F6439-B500-465F-9AA4-20324EE928E1}" srcId="{EA266A85-CFF9-4D11-BDCE-141D45A788D5}" destId="{FEE4E547-6321-4780-91E5-227F8124C3EF}" srcOrd="1" destOrd="0" parTransId="{004FA217-94FD-4F8E-BF6D-70EFEDF3BAA4}" sibTransId="{2592BE26-0C9F-4DF9-8259-CFB5B0715099}"/>
    <dgm:cxn modelId="{206C3F66-0016-45E8-B2E0-E1416D6AFFD9}" type="presOf" srcId="{004FA217-94FD-4F8E-BF6D-70EFEDF3BAA4}" destId="{15F12DD9-8059-4996-87F1-5567FEA6E5D1}" srcOrd="0" destOrd="0" presId="urn:microsoft.com/office/officeart/2005/8/layout/hierarchy5"/>
    <dgm:cxn modelId="{EA06B76B-F220-4AF4-B7BE-A60D89AF8140}" type="presOf" srcId="{FEE4E547-6321-4780-91E5-227F8124C3EF}" destId="{682BD799-B1F1-4975-8115-DD79D59CFC08}" srcOrd="0" destOrd="0" presId="urn:microsoft.com/office/officeart/2005/8/layout/hierarchy5"/>
    <dgm:cxn modelId="{E12E8873-473E-4BFD-A8E4-265D7B3D4E22}" srcId="{EA266A85-CFF9-4D11-BDCE-141D45A788D5}" destId="{0E1BF638-12A8-4D9D-AD27-016EA47887D5}" srcOrd="2" destOrd="0" parTransId="{3B665137-3D29-4297-97BD-ACCC4361842C}" sibTransId="{15DE80D5-1E75-4148-9733-29B4599449C7}"/>
    <dgm:cxn modelId="{8AB44A87-5D5A-4D5D-9EAE-81F0FA1C173C}" type="presOf" srcId="{0E1BF638-12A8-4D9D-AD27-016EA47887D5}" destId="{D1E7716A-95CB-40A9-BCC1-8EA74A0E0A23}" srcOrd="0" destOrd="0" presId="urn:microsoft.com/office/officeart/2005/8/layout/hierarchy5"/>
    <dgm:cxn modelId="{601DA590-5830-4EBD-8BF7-0B12C99C6DFB}" srcId="{EA266A85-CFF9-4D11-BDCE-141D45A788D5}" destId="{1787D3F9-2A8E-4074-9CD5-3C1C3E1803F3}" srcOrd="0" destOrd="0" parTransId="{F9069C06-0C41-46CC-B913-E470051BB70B}" sibTransId="{3EBDD8C1-4A80-4885-A72B-85AB0B0E2597}"/>
    <dgm:cxn modelId="{040B94A2-D16D-4A61-9EE8-785F5471CA43}" type="presOf" srcId="{3B665137-3D29-4297-97BD-ACCC4361842C}" destId="{D6217BFA-0998-4B71-A19C-F6049F89CD0E}" srcOrd="1" destOrd="0" presId="urn:microsoft.com/office/officeart/2005/8/layout/hierarchy5"/>
    <dgm:cxn modelId="{E1E65BA6-3453-4543-9DF2-D8684781630A}" type="presOf" srcId="{3B665137-3D29-4297-97BD-ACCC4361842C}" destId="{04E41939-4954-4767-A749-1DC78541A0C8}" srcOrd="0" destOrd="0" presId="urn:microsoft.com/office/officeart/2005/8/layout/hierarchy5"/>
    <dgm:cxn modelId="{BE87F7A9-5F56-429B-BBB7-ED1B20E613A4}" type="presOf" srcId="{F9069C06-0C41-46CC-B913-E470051BB70B}" destId="{1E04F307-A8FC-4473-9B11-E00FB1408C1C}" srcOrd="1" destOrd="0" presId="urn:microsoft.com/office/officeart/2005/8/layout/hierarchy5"/>
    <dgm:cxn modelId="{00FB43AF-3F5D-4DA8-B3E5-265A32369C07}" srcId="{C025CB25-A05E-450D-9782-4AAC6704B0A6}" destId="{EA266A85-CFF9-4D11-BDCE-141D45A788D5}" srcOrd="0" destOrd="0" parTransId="{AC7CCD69-8899-4A95-BE37-22FA1378156F}" sibTransId="{96F86B64-DE15-4648-873A-7DE292C6DDC6}"/>
    <dgm:cxn modelId="{71AD08B2-0D06-41C3-B94D-D98C21B5099F}" type="presOf" srcId="{EA266A85-CFF9-4D11-BDCE-141D45A788D5}" destId="{8EF65F7D-A9FA-4E4B-A764-ED14CE71FEC6}" srcOrd="0" destOrd="0" presId="urn:microsoft.com/office/officeart/2005/8/layout/hierarchy5"/>
    <dgm:cxn modelId="{46C9D0BA-8799-4E07-838B-7F6DD972667E}" type="presOf" srcId="{C025CB25-A05E-450D-9782-4AAC6704B0A6}" destId="{15DDF992-5D8A-4D6E-A9E8-EB07E241DBE0}" srcOrd="0" destOrd="0" presId="urn:microsoft.com/office/officeart/2005/8/layout/hierarchy5"/>
    <dgm:cxn modelId="{31974BC8-40F4-4567-B959-4E7CDDC8C492}" type="presOf" srcId="{004FA217-94FD-4F8E-BF6D-70EFEDF3BAA4}" destId="{0DF69622-72DD-4141-B543-20A6B9EF3A65}" srcOrd="1" destOrd="0" presId="urn:microsoft.com/office/officeart/2005/8/layout/hierarchy5"/>
    <dgm:cxn modelId="{0916C149-6CE3-4774-852B-7D062A7CE17D}" type="presParOf" srcId="{15DDF992-5D8A-4D6E-A9E8-EB07E241DBE0}" destId="{13BA0EB7-02DD-4FDF-8237-2CB1FCC43D67}" srcOrd="0" destOrd="0" presId="urn:microsoft.com/office/officeart/2005/8/layout/hierarchy5"/>
    <dgm:cxn modelId="{EC3FA285-07BE-4347-9218-84E57587BB5C}" type="presParOf" srcId="{13BA0EB7-02DD-4FDF-8237-2CB1FCC43D67}" destId="{8C4A15D7-698B-4FB1-A489-FF6FC4DA4EB0}" srcOrd="0" destOrd="0" presId="urn:microsoft.com/office/officeart/2005/8/layout/hierarchy5"/>
    <dgm:cxn modelId="{176164BF-9651-4B37-81C8-BCE227A6705D}" type="presParOf" srcId="{8C4A15D7-698B-4FB1-A489-FF6FC4DA4EB0}" destId="{CBC996B4-EE82-413C-AF9E-3834996D365F}" srcOrd="0" destOrd="0" presId="urn:microsoft.com/office/officeart/2005/8/layout/hierarchy5"/>
    <dgm:cxn modelId="{5AAF252D-8FE1-46D4-BF96-98FF21B6992C}" type="presParOf" srcId="{CBC996B4-EE82-413C-AF9E-3834996D365F}" destId="{8EF65F7D-A9FA-4E4B-A764-ED14CE71FEC6}" srcOrd="0" destOrd="0" presId="urn:microsoft.com/office/officeart/2005/8/layout/hierarchy5"/>
    <dgm:cxn modelId="{7CC116D6-98FF-4FAC-9C5A-F973E559BD40}" type="presParOf" srcId="{CBC996B4-EE82-413C-AF9E-3834996D365F}" destId="{171C7CC7-9E3F-49C6-BAD8-982C7844E0D0}" srcOrd="1" destOrd="0" presId="urn:microsoft.com/office/officeart/2005/8/layout/hierarchy5"/>
    <dgm:cxn modelId="{F0E7A763-1524-4DAB-98F2-DDF7B0789559}" type="presParOf" srcId="{171C7CC7-9E3F-49C6-BAD8-982C7844E0D0}" destId="{E6C84C2F-FB3D-45AD-9541-37AE9EFEC394}" srcOrd="0" destOrd="0" presId="urn:microsoft.com/office/officeart/2005/8/layout/hierarchy5"/>
    <dgm:cxn modelId="{5A1A5CEA-B153-401F-BCE5-56D4C79170F2}" type="presParOf" srcId="{E6C84C2F-FB3D-45AD-9541-37AE9EFEC394}" destId="{1E04F307-A8FC-4473-9B11-E00FB1408C1C}" srcOrd="0" destOrd="0" presId="urn:microsoft.com/office/officeart/2005/8/layout/hierarchy5"/>
    <dgm:cxn modelId="{AEB7AFCA-D232-445E-B32C-2F26057B639B}" type="presParOf" srcId="{171C7CC7-9E3F-49C6-BAD8-982C7844E0D0}" destId="{8F618592-52A8-4341-84D5-777E52D5952E}" srcOrd="1" destOrd="0" presId="urn:microsoft.com/office/officeart/2005/8/layout/hierarchy5"/>
    <dgm:cxn modelId="{AAFC2576-A0FC-47A4-A0A2-E5A193FCF61F}" type="presParOf" srcId="{8F618592-52A8-4341-84D5-777E52D5952E}" destId="{97E5DD57-592D-4453-8F1C-72D3DE7D32A8}" srcOrd="0" destOrd="0" presId="urn:microsoft.com/office/officeart/2005/8/layout/hierarchy5"/>
    <dgm:cxn modelId="{9D563B3F-B902-4E5A-9165-2A766EC46B8B}" type="presParOf" srcId="{8F618592-52A8-4341-84D5-777E52D5952E}" destId="{E0BC93A5-96AB-4B30-9A95-B2C88E9CDAB4}" srcOrd="1" destOrd="0" presId="urn:microsoft.com/office/officeart/2005/8/layout/hierarchy5"/>
    <dgm:cxn modelId="{79024B45-B45F-49AA-8822-5EB29DA087EC}" type="presParOf" srcId="{171C7CC7-9E3F-49C6-BAD8-982C7844E0D0}" destId="{15F12DD9-8059-4996-87F1-5567FEA6E5D1}" srcOrd="2" destOrd="0" presId="urn:microsoft.com/office/officeart/2005/8/layout/hierarchy5"/>
    <dgm:cxn modelId="{14B63060-ABD3-4F36-84EB-268E406080D2}" type="presParOf" srcId="{15F12DD9-8059-4996-87F1-5567FEA6E5D1}" destId="{0DF69622-72DD-4141-B543-20A6B9EF3A65}" srcOrd="0" destOrd="0" presId="urn:microsoft.com/office/officeart/2005/8/layout/hierarchy5"/>
    <dgm:cxn modelId="{A85A8643-965A-4673-9EDE-F2037050390D}" type="presParOf" srcId="{171C7CC7-9E3F-49C6-BAD8-982C7844E0D0}" destId="{786FF1AE-76E8-42A5-89B3-29538C84797D}" srcOrd="3" destOrd="0" presId="urn:microsoft.com/office/officeart/2005/8/layout/hierarchy5"/>
    <dgm:cxn modelId="{D84C1D18-642C-4E05-AD80-1E337E48DB1A}" type="presParOf" srcId="{786FF1AE-76E8-42A5-89B3-29538C84797D}" destId="{682BD799-B1F1-4975-8115-DD79D59CFC08}" srcOrd="0" destOrd="0" presId="urn:microsoft.com/office/officeart/2005/8/layout/hierarchy5"/>
    <dgm:cxn modelId="{86D3A132-841A-4261-B2F0-6E509147CEB7}" type="presParOf" srcId="{786FF1AE-76E8-42A5-89B3-29538C84797D}" destId="{A1D1EECB-DFA8-458F-808C-803860BBAA03}" srcOrd="1" destOrd="0" presId="urn:microsoft.com/office/officeart/2005/8/layout/hierarchy5"/>
    <dgm:cxn modelId="{6584F629-2418-4BEB-8C6B-2EAA4ED4F346}" type="presParOf" srcId="{171C7CC7-9E3F-49C6-BAD8-982C7844E0D0}" destId="{04E41939-4954-4767-A749-1DC78541A0C8}" srcOrd="4" destOrd="0" presId="urn:microsoft.com/office/officeart/2005/8/layout/hierarchy5"/>
    <dgm:cxn modelId="{4D869641-B76D-4425-AD8A-87AB051DD611}" type="presParOf" srcId="{04E41939-4954-4767-A749-1DC78541A0C8}" destId="{D6217BFA-0998-4B71-A19C-F6049F89CD0E}" srcOrd="0" destOrd="0" presId="urn:microsoft.com/office/officeart/2005/8/layout/hierarchy5"/>
    <dgm:cxn modelId="{F8F6E883-9E3B-4EAD-95D7-AB15060E92A5}" type="presParOf" srcId="{171C7CC7-9E3F-49C6-BAD8-982C7844E0D0}" destId="{E9803E5B-4ABB-4ADE-BDE8-13CED1CF0697}" srcOrd="5" destOrd="0" presId="urn:microsoft.com/office/officeart/2005/8/layout/hierarchy5"/>
    <dgm:cxn modelId="{B4816DF2-6A91-41EE-9EF4-641D0426CE98}" type="presParOf" srcId="{E9803E5B-4ABB-4ADE-BDE8-13CED1CF0697}" destId="{D1E7716A-95CB-40A9-BCC1-8EA74A0E0A23}" srcOrd="0" destOrd="0" presId="urn:microsoft.com/office/officeart/2005/8/layout/hierarchy5"/>
    <dgm:cxn modelId="{575EFD4A-F6B1-40D6-84FB-CEFF094B4AC7}" type="presParOf" srcId="{E9803E5B-4ABB-4ADE-BDE8-13CED1CF0697}" destId="{23F86319-2305-4A81-B303-B7F3515251E2}" srcOrd="1" destOrd="0" presId="urn:microsoft.com/office/officeart/2005/8/layout/hierarchy5"/>
    <dgm:cxn modelId="{E461611B-87B0-4B92-B891-894C5C64E9BB}" type="presParOf" srcId="{15DDF992-5D8A-4D6E-A9E8-EB07E241DBE0}" destId="{4C27A9AF-6E8B-40A8-9136-38A1A81C1470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19581-33ED-446A-B131-CEEF2A19B4CF}">
      <dsp:nvSpPr>
        <dsp:cNvPr id="0" name=""/>
        <dsp:cNvSpPr/>
      </dsp:nvSpPr>
      <dsp:spPr>
        <a:xfrm>
          <a:off x="1726091" y="1522248"/>
          <a:ext cx="1535562" cy="1020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7781" y="0"/>
              </a:lnTo>
              <a:lnTo>
                <a:pt x="767781" y="1020279"/>
              </a:lnTo>
              <a:lnTo>
                <a:pt x="1535562" y="102027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2447782" y="1986297"/>
        <a:ext cx="92180" cy="92180"/>
      </dsp:txXfrm>
    </dsp:sp>
    <dsp:sp modelId="{E0DC82BD-87D2-4928-B592-1F7AA6A6CB38}">
      <dsp:nvSpPr>
        <dsp:cNvPr id="0" name=""/>
        <dsp:cNvSpPr/>
      </dsp:nvSpPr>
      <dsp:spPr>
        <a:xfrm>
          <a:off x="1726091" y="1476528"/>
          <a:ext cx="9985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282" y="45720"/>
              </a:lnTo>
              <a:lnTo>
                <a:pt x="499282" y="55022"/>
              </a:lnTo>
              <a:lnTo>
                <a:pt x="998565" y="5502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200409" y="1497283"/>
        <a:ext cx="49930" cy="49930"/>
      </dsp:txXfrm>
    </dsp:sp>
    <dsp:sp modelId="{9E37E538-3809-4115-B660-26E83D56D895}">
      <dsp:nvSpPr>
        <dsp:cNvPr id="0" name=""/>
        <dsp:cNvSpPr/>
      </dsp:nvSpPr>
      <dsp:spPr>
        <a:xfrm>
          <a:off x="1726091" y="410736"/>
          <a:ext cx="1406415" cy="1111511"/>
        </a:xfrm>
        <a:custGeom>
          <a:avLst/>
          <a:gdLst/>
          <a:ahLst/>
          <a:cxnLst/>
          <a:rect l="0" t="0" r="0" b="0"/>
          <a:pathLst>
            <a:path>
              <a:moveTo>
                <a:pt x="0" y="1111511"/>
              </a:moveTo>
              <a:lnTo>
                <a:pt x="703207" y="1111511"/>
              </a:lnTo>
              <a:lnTo>
                <a:pt x="703207" y="0"/>
              </a:lnTo>
              <a:lnTo>
                <a:pt x="140641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2384484" y="921677"/>
        <a:ext cx="89630" cy="89630"/>
      </dsp:txXfrm>
    </dsp:sp>
    <dsp:sp modelId="{61D0C403-F041-486A-AF5D-EAE1EF83FA54}">
      <dsp:nvSpPr>
        <dsp:cNvPr id="0" name=""/>
        <dsp:cNvSpPr/>
      </dsp:nvSpPr>
      <dsp:spPr>
        <a:xfrm>
          <a:off x="0" y="852769"/>
          <a:ext cx="2113224" cy="13389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INVESTING IN AGRICULTURE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with known technologies and management practices </a:t>
          </a:r>
        </a:p>
      </dsp:txBody>
      <dsp:txXfrm>
        <a:off x="0" y="852769"/>
        <a:ext cx="2113224" cy="1338959"/>
      </dsp:txXfrm>
    </dsp:sp>
    <dsp:sp modelId="{9BE53BD9-AC9D-44EE-82C9-14F89A0831B4}">
      <dsp:nvSpPr>
        <dsp:cNvPr id="0" name=""/>
        <dsp:cNvSpPr/>
      </dsp:nvSpPr>
      <dsp:spPr>
        <a:xfrm>
          <a:off x="3132507" y="221013"/>
          <a:ext cx="2055892" cy="37944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FOOD SECURITY</a:t>
          </a:r>
        </a:p>
      </dsp:txBody>
      <dsp:txXfrm>
        <a:off x="3132507" y="221013"/>
        <a:ext cx="2055892" cy="379447"/>
      </dsp:txXfrm>
    </dsp:sp>
    <dsp:sp modelId="{07516F44-1374-4A5F-8F4B-C54B336A125F}">
      <dsp:nvSpPr>
        <dsp:cNvPr id="0" name=""/>
        <dsp:cNvSpPr/>
      </dsp:nvSpPr>
      <dsp:spPr>
        <a:xfrm>
          <a:off x="2724657" y="976543"/>
          <a:ext cx="4817292" cy="111001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HUMAN HEALTH;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Lower mortality rates among children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lower risks of climate-sensitive health outcomes such as malnutrition, diarrhoea, and malaria</a:t>
          </a:r>
          <a:r>
            <a:rPr lang="en-GB" sz="600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GB" sz="6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 dirty="0"/>
        </a:p>
      </dsp:txBody>
      <dsp:txXfrm>
        <a:off x="2724657" y="976543"/>
        <a:ext cx="4817292" cy="1110016"/>
      </dsp:txXfrm>
    </dsp:sp>
    <dsp:sp modelId="{4B2D026F-0214-4B6F-A2E1-F7F505416D02}">
      <dsp:nvSpPr>
        <dsp:cNvPr id="0" name=""/>
        <dsp:cNvSpPr/>
      </dsp:nvSpPr>
      <dsp:spPr>
        <a:xfrm>
          <a:off x="3261654" y="2300659"/>
          <a:ext cx="2501488" cy="4837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CLIMATE MITIGATION</a:t>
          </a:r>
        </a:p>
      </dsp:txBody>
      <dsp:txXfrm>
        <a:off x="3261654" y="2300659"/>
        <a:ext cx="2501488" cy="483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64533-1779-4D87-B104-B23F06AD9686}">
      <dsp:nvSpPr>
        <dsp:cNvPr id="0" name=""/>
        <dsp:cNvSpPr/>
      </dsp:nvSpPr>
      <dsp:spPr>
        <a:xfrm>
          <a:off x="1237509" y="1091365"/>
          <a:ext cx="485611" cy="1337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805" y="0"/>
              </a:lnTo>
              <a:lnTo>
                <a:pt x="242805" y="1337595"/>
              </a:lnTo>
              <a:lnTo>
                <a:pt x="485611" y="133759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1444739" y="1724587"/>
        <a:ext cx="71150" cy="71150"/>
      </dsp:txXfrm>
    </dsp:sp>
    <dsp:sp modelId="{29F19581-33ED-446A-B131-CEEF2A19B4CF}">
      <dsp:nvSpPr>
        <dsp:cNvPr id="0" name=""/>
        <dsp:cNvSpPr/>
      </dsp:nvSpPr>
      <dsp:spPr>
        <a:xfrm>
          <a:off x="1237509" y="1091365"/>
          <a:ext cx="1273402" cy="742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7581" y="0"/>
              </a:lnTo>
              <a:lnTo>
                <a:pt x="677581" y="580055"/>
              </a:lnTo>
              <a:lnTo>
                <a:pt x="1355162" y="580055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837363" y="1425616"/>
        <a:ext cx="0" cy="0"/>
      </dsp:txXfrm>
    </dsp:sp>
    <dsp:sp modelId="{E0DC82BD-87D2-4928-B592-1F7AA6A6CB38}">
      <dsp:nvSpPr>
        <dsp:cNvPr id="0" name=""/>
        <dsp:cNvSpPr/>
      </dsp:nvSpPr>
      <dsp:spPr>
        <a:xfrm>
          <a:off x="1237509" y="1045645"/>
          <a:ext cx="11361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6119" y="45720"/>
              </a:lnTo>
              <a:lnTo>
                <a:pt x="666119" y="52817"/>
              </a:lnTo>
              <a:lnTo>
                <a:pt x="1332239" y="52817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777157" y="1062951"/>
        <a:ext cx="0" cy="0"/>
      </dsp:txXfrm>
    </dsp:sp>
    <dsp:sp modelId="{9E37E538-3809-4115-B660-26E83D56D895}">
      <dsp:nvSpPr>
        <dsp:cNvPr id="0" name=""/>
        <dsp:cNvSpPr/>
      </dsp:nvSpPr>
      <dsp:spPr>
        <a:xfrm>
          <a:off x="1237509" y="198555"/>
          <a:ext cx="732165" cy="892810"/>
        </a:xfrm>
        <a:custGeom>
          <a:avLst/>
          <a:gdLst/>
          <a:ahLst/>
          <a:cxnLst/>
          <a:rect l="0" t="0" r="0" b="0"/>
          <a:pathLst>
            <a:path>
              <a:moveTo>
                <a:pt x="0" y="602246"/>
              </a:moveTo>
              <a:lnTo>
                <a:pt x="689276" y="602246"/>
              </a:lnTo>
              <a:lnTo>
                <a:pt x="689276" y="0"/>
              </a:lnTo>
              <a:lnTo>
                <a:pt x="1378552" y="0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574726" y="616094"/>
        <a:ext cx="0" cy="0"/>
      </dsp:txXfrm>
    </dsp:sp>
    <dsp:sp modelId="{61D0C403-F041-486A-AF5D-EAE1EF83FA54}">
      <dsp:nvSpPr>
        <dsp:cNvPr id="0" name=""/>
        <dsp:cNvSpPr/>
      </dsp:nvSpPr>
      <dsp:spPr>
        <a:xfrm>
          <a:off x="0" y="611386"/>
          <a:ext cx="1515061" cy="959957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Investing in young children's education </a:t>
          </a:r>
          <a:endParaRPr lang="en-GB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</dsp:txBody>
      <dsp:txXfrm>
        <a:off x="0" y="611386"/>
        <a:ext cx="1515061" cy="959957"/>
      </dsp:txXfrm>
    </dsp:sp>
    <dsp:sp modelId="{9BE53BD9-AC9D-44EE-82C9-14F89A0831B4}">
      <dsp:nvSpPr>
        <dsp:cNvPr id="0" name=""/>
        <dsp:cNvSpPr/>
      </dsp:nvSpPr>
      <dsp:spPr>
        <a:xfrm>
          <a:off x="1969675" y="0"/>
          <a:ext cx="3831421" cy="39711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Improves human wellbeing</a:t>
          </a:r>
          <a:endParaRPr lang="en-GB" sz="1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969675" y="0"/>
        <a:ext cx="3831421" cy="397110"/>
      </dsp:txXfrm>
    </dsp:sp>
    <dsp:sp modelId="{07516F44-1374-4A5F-8F4B-C54B336A125F}">
      <dsp:nvSpPr>
        <dsp:cNvPr id="0" name=""/>
        <dsp:cNvSpPr/>
      </dsp:nvSpPr>
      <dsp:spPr>
        <a:xfrm>
          <a:off x="2373634" y="783780"/>
          <a:ext cx="2974457" cy="678927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Increases economic development</a:t>
          </a:r>
          <a:endParaRPr lang="en-GB" sz="11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373634" y="783780"/>
        <a:ext cx="2974457" cy="678927"/>
      </dsp:txXfrm>
    </dsp:sp>
    <dsp:sp modelId="{4B2D026F-0214-4B6F-A2E1-F7F505416D02}">
      <dsp:nvSpPr>
        <dsp:cNvPr id="0" name=""/>
        <dsp:cNvSpPr/>
      </dsp:nvSpPr>
      <dsp:spPr>
        <a:xfrm>
          <a:off x="2510912" y="1660157"/>
          <a:ext cx="3324134" cy="346811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Stabilizes population growth</a:t>
          </a:r>
          <a:endParaRPr lang="en-GB" sz="1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510912" y="1660157"/>
        <a:ext cx="3324134" cy="346811"/>
      </dsp:txXfrm>
    </dsp:sp>
    <dsp:sp modelId="{F43FCF08-42F5-4D71-B883-BE2E2774DF42}">
      <dsp:nvSpPr>
        <dsp:cNvPr id="0" name=""/>
        <dsp:cNvSpPr/>
      </dsp:nvSpPr>
      <dsp:spPr>
        <a:xfrm>
          <a:off x="1723120" y="2143819"/>
          <a:ext cx="1870528" cy="57028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By providing legal identity </a:t>
          </a:r>
        </a:p>
      </dsp:txBody>
      <dsp:txXfrm>
        <a:off x="1723120" y="2143819"/>
        <a:ext cx="1870528" cy="5702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F65F7D-A9FA-4E4B-A764-ED14CE71FEC6}">
      <dsp:nvSpPr>
        <dsp:cNvPr id="0" name=""/>
        <dsp:cNvSpPr/>
      </dsp:nvSpPr>
      <dsp:spPr>
        <a:xfrm>
          <a:off x="157" y="1208838"/>
          <a:ext cx="1090680" cy="4357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REDUCE POVERTY</a:t>
          </a:r>
        </a:p>
      </dsp:txBody>
      <dsp:txXfrm>
        <a:off x="12921" y="1221602"/>
        <a:ext cx="1065152" cy="410269"/>
      </dsp:txXfrm>
    </dsp:sp>
    <dsp:sp modelId="{E6C84C2F-FB3D-45AD-9541-37AE9EFEC394}">
      <dsp:nvSpPr>
        <dsp:cNvPr id="0" name=""/>
        <dsp:cNvSpPr/>
      </dsp:nvSpPr>
      <dsp:spPr>
        <a:xfrm rot="17826596">
          <a:off x="890374" y="1085678"/>
          <a:ext cx="736589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736589" y="13227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240253" y="1080490"/>
        <a:ext cx="36829" cy="36829"/>
      </dsp:txXfrm>
    </dsp:sp>
    <dsp:sp modelId="{97E5DD57-592D-4453-8F1C-72D3DE7D32A8}">
      <dsp:nvSpPr>
        <dsp:cNvPr id="0" name=""/>
        <dsp:cNvSpPr/>
      </dsp:nvSpPr>
      <dsp:spPr>
        <a:xfrm>
          <a:off x="1426500" y="497131"/>
          <a:ext cx="4005523" cy="5478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Calibri" panose="020F0502020204030204"/>
              <a:ea typeface="+mn-ea"/>
              <a:cs typeface="+mn-cs"/>
            </a:rPr>
            <a:t>Diversification of Economy; creation of jobs.</a:t>
          </a:r>
        </a:p>
      </dsp:txBody>
      <dsp:txXfrm>
        <a:off x="1442547" y="513178"/>
        <a:ext cx="3973429" cy="515791"/>
      </dsp:txXfrm>
    </dsp:sp>
    <dsp:sp modelId="{15F12DD9-8059-4996-87F1-5567FEA6E5D1}">
      <dsp:nvSpPr>
        <dsp:cNvPr id="0" name=""/>
        <dsp:cNvSpPr/>
      </dsp:nvSpPr>
      <dsp:spPr>
        <a:xfrm rot="650474">
          <a:off x="1087788" y="1445635"/>
          <a:ext cx="341603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341603" y="13227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250050" y="1450322"/>
        <a:ext cx="17080" cy="17080"/>
      </dsp:txXfrm>
    </dsp:sp>
    <dsp:sp modelId="{682BD799-B1F1-4975-8115-DD79D59CFC08}">
      <dsp:nvSpPr>
        <dsp:cNvPr id="0" name=""/>
        <dsp:cNvSpPr/>
      </dsp:nvSpPr>
      <dsp:spPr>
        <a:xfrm>
          <a:off x="1426343" y="1131678"/>
          <a:ext cx="3242951" cy="718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alibri" panose="020F0502020204030204"/>
              <a:ea typeface="+mn-ea"/>
              <a:cs typeface="+mn-cs"/>
            </a:rPr>
            <a:t>Proper distribution of wealth; address corruption</a:t>
          </a:r>
          <a:endParaRPr lang="en-GB" sz="1400" b="1" kern="1200" dirty="0">
            <a:latin typeface="Calibri" panose="020F050202020403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 dirty="0">
            <a:latin typeface="Calibri" panose="020F0502020204030204"/>
            <a:ea typeface="+mn-ea"/>
            <a:cs typeface="+mn-cs"/>
          </a:endParaRPr>
        </a:p>
      </dsp:txBody>
      <dsp:txXfrm>
        <a:off x="1447391" y="1152726"/>
        <a:ext cx="3200855" cy="676524"/>
      </dsp:txXfrm>
    </dsp:sp>
    <dsp:sp modelId="{04E41939-4954-4767-A749-1DC78541A0C8}">
      <dsp:nvSpPr>
        <dsp:cNvPr id="0" name=""/>
        <dsp:cNvSpPr/>
      </dsp:nvSpPr>
      <dsp:spPr>
        <a:xfrm rot="3856129">
          <a:off x="872195" y="1761589"/>
          <a:ext cx="772789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772789" y="13227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1239270" y="1755497"/>
        <a:ext cx="38639" cy="38639"/>
      </dsp:txXfrm>
    </dsp:sp>
    <dsp:sp modelId="{D1E7716A-95CB-40A9-BCC1-8EA74A0E0A23}">
      <dsp:nvSpPr>
        <dsp:cNvPr id="0" name=""/>
        <dsp:cNvSpPr/>
      </dsp:nvSpPr>
      <dsp:spPr>
        <a:xfrm>
          <a:off x="1426343" y="1913206"/>
          <a:ext cx="2477083" cy="4193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Better Human Security</a:t>
          </a:r>
        </a:p>
      </dsp:txBody>
      <dsp:txXfrm>
        <a:off x="1438626" y="1925489"/>
        <a:ext cx="2452517" cy="394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7E721B-3C30-C14C-BA24-84EEE8F198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7F8ABC-9E86-7D4C-80E9-ECFED3349B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4AC55-5EFB-2C44-A428-91CFDC84A79C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DFD8E-EBA2-F443-A9C3-D5979CB85F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2127F-A822-B94B-A12B-C4333A80EB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E5EE7-72B8-394F-B985-FA955646F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775063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3E3EA-28F3-6F4C-8EE2-8ABE88ED6D08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85F4A-9E15-524E-8A1A-04B2267530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75523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18844-4778-854F-80DF-BC54EA7EA899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43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0986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22188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592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50739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38491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7087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C05E-D47C-F04F-89E4-13C1A8EE82D2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038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BFA3-1468-E249-9B72-2FFD78EF040A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00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4A3D-53F0-0440-861A-B7BFF459B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18BD70-CEED-6F43-9384-559279D91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B480-3467-BD41-8527-2129B6DDE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18844-4778-854F-80DF-BC54EA7EA899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06A2F-7574-B447-88E3-A4A8AEDA0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9FDC7-DC6E-174A-889A-CA20B2EF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842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C0783-916C-1040-A99A-2575E840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0E1C0-5F11-3B45-BCA9-295C120C8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9CA5E-8181-754C-87C8-3F78FAD7F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4D87-D148-FA46-9E65-B0D396FFFC47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7FA97-F5FB-1743-9826-3FE352CE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A9B8B-20BF-2A48-99AE-688233A8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83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4D87-D148-FA46-9E65-B0D396FFFC47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81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35722-D270-D64E-AA04-735D3DA3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CC967-4774-064F-AF65-32AB0688E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3E058-5026-9F4C-BB67-2A50FA00E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E067-7174-4E44-B1DD-EB4B58B99B5C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C6109-C349-494C-A5DC-9A9DBCF1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503B7-9701-C349-BC49-DE0BA4FE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337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CD7C9-8604-AD42-9831-951F661B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A8946-8745-5348-BCA3-CA9D06FF7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0EAA4-C5F0-B44D-B608-ECA1C64E7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EA558-6AE7-8B42-9E8C-8EF8DD7B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43649-8545-2D4C-86C3-65A390BECDCE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30C26-16C8-5247-838F-9003DA729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A4EFA-0C33-8249-A0BD-0464EF01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719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2E64-A2C2-0A4D-8839-AE37EE0C4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DB84C-C33C-3C48-8EC7-B14E205CE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08999-A281-004D-9E54-33DC2749D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9D9A74-B884-F24E-AD34-B38247F28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1E8FBE-B4C5-0040-9DD4-050570D70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EC02B1-D1F5-1845-9880-52F7A0911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9956-6C3D-3648-BFD2-20CE35AE4407}" type="datetime1">
              <a:rPr lang="en-US" smtClean="0"/>
              <a:t>4/12/2022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B10FB9-182B-8748-AD7C-156702942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86C7BE-C4E6-3D44-BF2A-9D92CC65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613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949A8-4B04-7F45-B3BE-910574D68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862B2-1FD2-0446-93C6-56B892ABC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DCD6-CCEE-5640-9378-0108EEFFDD0A}" type="datetime1">
              <a:rPr lang="en-US" smtClean="0"/>
              <a:t>4/12/2022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00754-9C57-4345-88A3-815719906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5AF92-A4BA-ED4B-BA73-35E145661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694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B6217B-2867-724A-BF24-005C29D2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A5BF-0F27-FB4C-89E3-53567DCFA4DA}" type="datetime1">
              <a:rPr lang="en-US" smtClean="0"/>
              <a:t>4/12/2022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3AA9A-A60D-D046-A858-AE656374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31A2-DDE1-5648-AEF2-46C38CCFF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221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5EAE1-9274-5C4E-B7A6-EDED2D6B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A410C-60D7-1744-B002-AA64B9274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EE879-5062-1C4E-9434-4173CC838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2A431-C1AF-7546-8684-AA8125309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8D26-1953-A943-86D4-882E0A5179CD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3FA480-E3B2-8345-BCA2-760504395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0399F-BC4D-1348-99AB-0B52908C1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28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79B4-D430-FE46-BBF5-000C6978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366A35-82BA-7349-87ED-701FFE0D3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9FF66-6C35-8E41-BF0E-D843C95AA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7C4521-D1D7-CF47-9E35-806AFDD5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D8E7-9C08-7240-8865-4700212E4E4D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E8CD3-4CB8-D140-BAE5-8E7B94813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3E0DB3-AC55-8645-95DE-1C3D7BEF9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4141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11C0F-CDE9-924B-9DFD-A1C31C10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BBD6EC-99B1-6645-948A-68B240306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FB6F2-3123-7C40-931F-7ED94DB62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C05E-D47C-F04F-89E4-13C1A8EE82D2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F4689-422F-FB44-86BA-522161B57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24EF2-C41C-8844-B51E-3AE7573E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196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4F468D-DFA9-F243-BB55-D9FBFC8DD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DF498-9402-6C46-B874-56F7B4D65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EAD6C-BE49-9549-B46C-1244D496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BFA3-1468-E249-9B72-2FFD78EF040A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11D1B-8E98-3F49-8B01-90CF2E37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4FA95-FC8A-534C-B3B3-39121E076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451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74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E067-7174-4E44-B1DD-EB4B58B99B5C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5359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4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591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59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53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42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622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27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553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95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0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43649-8545-2D4C-86C3-65A390BECDCE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9083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9389-D342-42C9-A280-8ADE336DA885}" type="datetime1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28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732C-99B6-468D-8E86-54127C661C29}" type="datetime1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47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6AA6-1553-455E-A701-5DB89675312A}" type="datetime1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70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7D05-0AAA-4191-8602-39A011BE220C}" type="datetime1">
              <a:rPr lang="en-US" smtClean="0"/>
              <a:t>4/12/2022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91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8012-90E5-4BF2-B13D-6DEC2EE5E086}" type="datetime1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98329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2E2D-C320-4C5E-98F1-D60DBA71A352}" type="datetime1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99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C99D-E4E2-4DDF-8629-131208CB18B0}" type="datetime1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93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CF4-5FC9-46F3-B596-BE1F927BA2F1}" type="datetime1">
              <a:rPr lang="en-US" smtClean="0"/>
              <a:t>4/12/2022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383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F1ABFC0-89FE-4355-9E74-11DC57FEA97E}" type="datetime1">
              <a:rPr lang="en-US" smtClean="0"/>
              <a:t>4/12/2022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05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ED82-9221-4209-9FC6-897FECC94D85}" type="datetime1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8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C9956-6C3D-3648-BFD2-20CE35AE4407}" type="datetime1">
              <a:rPr lang="en-US" smtClean="0"/>
              <a:t>4/12/2022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1409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5C5F-8991-4788-8021-97F7E97CAA77}" type="datetime1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2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DCD6-CCEE-5640-9378-0108EEFFDD0A}" type="datetime1">
              <a:rPr lang="en-US" smtClean="0"/>
              <a:t>4/12/2022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9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A5BF-0F27-FB4C-89E3-53567DCFA4DA}" type="datetime1">
              <a:rPr lang="en-US" smtClean="0"/>
              <a:t>4/12/2022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82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8D26-1953-A943-86D4-882E0A5179CD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23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D8E7-9C08-7240-8865-4700212E4E4D}" type="datetime1">
              <a:rPr lang="en-US" smtClean="0"/>
              <a:t>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71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17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20E687-9DAF-0941-AD08-D376BD43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DCBB4-92DF-7C48-A6EC-1410D0E80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4E66C-7D3A-7D45-AF00-9D76703AE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A2245-E217-A64F-9AC7-72018631BEE5}" type="datetime1">
              <a:rPr lang="en-US" smtClean="0"/>
              <a:t>4/12/2022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094D3-C31F-AA40-AE3F-8AF07284E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89AC4-AE75-E549-8646-7E6C5C142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190B1-8FA3-8C48-821E-195783C0D3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62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4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9B8B6D2-5532-4B59-9C5A-AB106F128946}" type="datetime1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6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jpeg"/><Relationship Id="rId2" Type="http://schemas.openxmlformats.org/officeDocument/2006/relationships/image" Target="../media/image10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893-019-0352-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pure.iiasa.ac.at/id/eprint/16045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04C5E-053A-EB45-9B2A-B453398DA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3719" y="1938376"/>
            <a:ext cx="4770562" cy="2032711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Dialogue 1 : Reflecting on the urgent need for actions to achieve a healthy planet and prosperity of all</a:t>
            </a:r>
            <a:b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376FFC81-75C7-565D-A551-33D3068AF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7617" y="5614772"/>
            <a:ext cx="5606005" cy="34669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Sunkur keshita and Akeelesh </a:t>
            </a:r>
          </a:p>
          <a:p>
            <a:pPr marL="0" indent="0">
              <a:buNone/>
            </a:pPr>
            <a:r>
              <a: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Hurnauth</a:t>
            </a:r>
          </a:p>
          <a:p>
            <a:pPr marL="0" indent="0">
              <a:buNone/>
            </a:pP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A176A1-B423-434E-8D9B-669E27AE3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599325"/>
            <a:ext cx="548640" cy="548640"/>
          </a:xfrm>
          <a:prstGeom prst="ellipse">
            <a:avLst/>
          </a:prstGeom>
          <a:solidFill>
            <a:srgbClr val="4C646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085190B1-8FA3-8C48-821E-195783C0D3D9}" type="slidenum">
              <a:rPr lang="en-US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  <a:defRPr/>
              </a:pPr>
              <a:t>1</a:t>
            </a:fld>
            <a:endParaRPr lang="en-US" sz="1500">
              <a:solidFill>
                <a:srgbClr val="FFFFFF"/>
              </a:solidFill>
            </a:endParaRPr>
          </a:p>
        </p:txBody>
      </p:sp>
      <p:pic>
        <p:nvPicPr>
          <p:cNvPr id="2054" name="Picture 6" descr="Universite des Mascareignes Ranking">
            <a:extLst>
              <a:ext uri="{FF2B5EF4-FFF2-40B4-BE49-F238E27FC236}">
                <a16:creationId xmlns:a16="http://schemas.microsoft.com/office/drawing/2014/main" id="{C8D7EF11-43E0-724A-BFB4-A543E3D39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359781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tockholm+50 - Government.se">
            <a:extLst>
              <a:ext uri="{FF2B5EF4-FFF2-40B4-BE49-F238E27FC236}">
                <a16:creationId xmlns:a16="http://schemas.microsoft.com/office/drawing/2014/main" id="{60EC7971-9DFE-D944-88F7-5B8BE9A02C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6" r="30715" b="1"/>
          <a:stretch/>
        </p:blipFill>
        <p:spPr bwMode="auto">
          <a:xfrm>
            <a:off x="0" y="3967428"/>
            <a:ext cx="3199144" cy="2890571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3001B9-4AE0-8145-982F-53AF8D713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4591" y="-691978"/>
            <a:ext cx="3967157" cy="38806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7550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D244D33-6ABB-45E0-989C-73005AF3D3DF}"/>
              </a:ext>
            </a:extLst>
          </p:cNvPr>
          <p:cNvGraphicFramePr/>
          <p:nvPr/>
        </p:nvGraphicFramePr>
        <p:xfrm>
          <a:off x="3065849" y="661990"/>
          <a:ext cx="7541950" cy="419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9156F35-B698-4833-88E1-14B75FDDDD6D}"/>
              </a:ext>
            </a:extLst>
          </p:cNvPr>
          <p:cNvGraphicFramePr/>
          <p:nvPr/>
        </p:nvGraphicFramePr>
        <p:xfrm>
          <a:off x="368054" y="3511815"/>
          <a:ext cx="5943600" cy="300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C2233BD-3314-44F1-B3AE-2B153B0A946E}"/>
              </a:ext>
            </a:extLst>
          </p:cNvPr>
          <p:cNvSpPr txBox="1"/>
          <p:nvPr/>
        </p:nvSpPr>
        <p:spPr>
          <a:xfrm>
            <a:off x="1406649" y="15659"/>
            <a:ext cx="9201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STEPS TO BE TAKEN &amp; POTENTIAL BENEFITS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30147C1-F227-45BE-8FBD-31FDCD94C58A}"/>
              </a:ext>
            </a:extLst>
          </p:cNvPr>
          <p:cNvGraphicFramePr/>
          <p:nvPr/>
        </p:nvGraphicFramePr>
        <p:xfrm>
          <a:off x="6391922" y="3511815"/>
          <a:ext cx="5432024" cy="2853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666013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4069D0-7AD5-4247-A7FE-E3BFAA477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44" y="1002556"/>
            <a:ext cx="8657946" cy="53094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15873C-0F44-47A1-A157-815B5A30928D}"/>
              </a:ext>
            </a:extLst>
          </p:cNvPr>
          <p:cNvSpPr txBox="1"/>
          <p:nvPr/>
        </p:nvSpPr>
        <p:spPr>
          <a:xfrm>
            <a:off x="9533878" y="1997839"/>
            <a:ext cx="2272683" cy="286232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22% of the environment-related SDGs &amp; 68% of the environment-related SDGs to be met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sufficient data at the global level to assess progress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22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950948-0755-46ED-807D-E4B8CD3184C3}"/>
              </a:ext>
            </a:extLst>
          </p:cNvPr>
          <p:cNvSpPr txBox="1"/>
          <p:nvPr/>
        </p:nvSpPr>
        <p:spPr>
          <a:xfrm>
            <a:off x="1330960" y="2249716"/>
            <a:ext cx="102920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Q4 : </a:t>
            </a:r>
            <a:r>
              <a:rPr lang="en-GB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can we safeguard the rights of people and nature, including among others, indigenous peoples and local communities, environmental defenders, women, youth, future generations</a:t>
            </a: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77583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5056" b="99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854779" y="2187779"/>
            <a:ext cx="2482443" cy="2482443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02F"/>
            </a:solidFill>
          </p:spPr>
        </p:sp>
      </p:grpSp>
      <p:sp>
        <p:nvSpPr>
          <p:cNvPr id="5" name="AutoShape 5"/>
          <p:cNvSpPr/>
          <p:nvPr/>
        </p:nvSpPr>
        <p:spPr>
          <a:xfrm rot="2416611">
            <a:off x="6207772" y="4898651"/>
            <a:ext cx="59773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AutoShape 6"/>
          <p:cNvSpPr/>
          <p:nvPr/>
        </p:nvSpPr>
        <p:spPr>
          <a:xfrm rot="700743">
            <a:off x="7307967" y="4245098"/>
            <a:ext cx="282607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7" name="AutoShape 7"/>
          <p:cNvSpPr/>
          <p:nvPr/>
        </p:nvSpPr>
        <p:spPr>
          <a:xfrm rot="-9000000">
            <a:off x="2543043" y="2395156"/>
            <a:ext cx="247105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8" name="AutoShape 8"/>
          <p:cNvSpPr/>
          <p:nvPr/>
        </p:nvSpPr>
        <p:spPr>
          <a:xfrm rot="9490162">
            <a:off x="3623151" y="4731964"/>
            <a:ext cx="1881904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9" name="AutoShape 9"/>
          <p:cNvSpPr/>
          <p:nvPr/>
        </p:nvSpPr>
        <p:spPr>
          <a:xfrm rot="1072365">
            <a:off x="7065555" y="4695653"/>
            <a:ext cx="3109390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0" name="AutoShape 10"/>
          <p:cNvSpPr/>
          <p:nvPr/>
        </p:nvSpPr>
        <p:spPr>
          <a:xfrm rot="1355796">
            <a:off x="6788797" y="4866615"/>
            <a:ext cx="167233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1" name="AutoShape 11"/>
          <p:cNvSpPr/>
          <p:nvPr/>
        </p:nvSpPr>
        <p:spPr>
          <a:xfrm rot="-10118068">
            <a:off x="2401684" y="3615539"/>
            <a:ext cx="2577890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2" name="AutoShape 12"/>
          <p:cNvSpPr/>
          <p:nvPr/>
        </p:nvSpPr>
        <p:spPr>
          <a:xfrm rot="-9751001">
            <a:off x="1935047" y="2965289"/>
            <a:ext cx="298876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 l="13984" r="12885"/>
          <a:stretch>
            <a:fillRect/>
          </a:stretch>
        </p:blipFill>
        <p:spPr>
          <a:xfrm>
            <a:off x="5223589" y="2641337"/>
            <a:ext cx="1764197" cy="16082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32012" y="193612"/>
            <a:ext cx="1426434" cy="142643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55733" y="1126229"/>
            <a:ext cx="1468531" cy="146853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20155" y="2734548"/>
            <a:ext cx="1447435" cy="14474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55733" y="4400532"/>
            <a:ext cx="1576279" cy="1576279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 rot="9918140">
            <a:off x="2084014" y="4501641"/>
            <a:ext cx="3008493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rcRect b="2735"/>
          <a:stretch>
            <a:fillRect/>
          </a:stretch>
        </p:blipFill>
        <p:spPr>
          <a:xfrm>
            <a:off x="2423833" y="5188671"/>
            <a:ext cx="1620603" cy="157627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3906" r="3906"/>
          <a:stretch>
            <a:fillRect/>
          </a:stretch>
        </p:blipFill>
        <p:spPr>
          <a:xfrm>
            <a:off x="4564103" y="5188671"/>
            <a:ext cx="1453138" cy="1576279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 rot="7598406">
            <a:off x="5168996" y="4896483"/>
            <a:ext cx="603531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0"/>
          <a:srcRect l="5010" r="1281"/>
          <a:stretch>
            <a:fillRect/>
          </a:stretch>
        </p:blipFill>
        <p:spPr>
          <a:xfrm>
            <a:off x="6268362" y="5343047"/>
            <a:ext cx="1332443" cy="142190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8203905" y="5369983"/>
            <a:ext cx="1368032" cy="136803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0268722" y="5304390"/>
            <a:ext cx="1433625" cy="1433625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3"/>
          <a:srcRect b="2948"/>
          <a:stretch>
            <a:fillRect/>
          </a:stretch>
        </p:blipFill>
        <p:spPr>
          <a:xfrm>
            <a:off x="10259724" y="3683151"/>
            <a:ext cx="1442622" cy="140009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727744" y="2740478"/>
            <a:ext cx="1377045" cy="1377045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 rot="-19645">
            <a:off x="7337211" y="3416851"/>
            <a:ext cx="123465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5"/>
          <a:srcRect r="33467"/>
          <a:stretch>
            <a:fillRect/>
          </a:stretch>
        </p:blipFill>
        <p:spPr>
          <a:xfrm>
            <a:off x="10411141" y="1918121"/>
            <a:ext cx="1507843" cy="1510879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 rot="-488803">
            <a:off x="7322325" y="2616391"/>
            <a:ext cx="2952296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0455155" y="193612"/>
            <a:ext cx="1463829" cy="1463829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8727744" y="224454"/>
            <a:ext cx="1476998" cy="147699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6934584" y="237622"/>
            <a:ext cx="1463829" cy="1463829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5223589" y="237622"/>
            <a:ext cx="1463829" cy="1463829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3552642" y="193612"/>
            <a:ext cx="1494671" cy="1494671"/>
          </a:xfrm>
          <a:prstGeom prst="rect">
            <a:avLst/>
          </a:prstGeom>
        </p:spPr>
      </p:pic>
      <p:sp>
        <p:nvSpPr>
          <p:cNvPr id="35" name="AutoShape 35"/>
          <p:cNvSpPr/>
          <p:nvPr/>
        </p:nvSpPr>
        <p:spPr>
          <a:xfrm rot="-1002510">
            <a:off x="7094268" y="2126639"/>
            <a:ext cx="2372073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6" name="AutoShape 36"/>
          <p:cNvSpPr/>
          <p:nvPr/>
        </p:nvSpPr>
        <p:spPr>
          <a:xfrm rot="-6190537">
            <a:off x="5833877" y="2052466"/>
            <a:ext cx="426933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7" name="AutoShape 37"/>
          <p:cNvSpPr/>
          <p:nvPr/>
        </p:nvSpPr>
        <p:spPr>
          <a:xfrm rot="-2595622">
            <a:off x="6673298" y="2079400"/>
            <a:ext cx="921491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8" name="AutoShape 38"/>
          <p:cNvSpPr/>
          <p:nvPr/>
        </p:nvSpPr>
        <p:spPr>
          <a:xfrm rot="-7931372">
            <a:off x="4212219" y="2171097"/>
            <a:ext cx="89103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39" name="AutoShape 39"/>
          <p:cNvSpPr/>
          <p:nvPr/>
        </p:nvSpPr>
        <p:spPr>
          <a:xfrm rot="-915562">
            <a:off x="7173821" y="2196219"/>
            <a:ext cx="3506728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07681" y="3120082"/>
            <a:ext cx="2176639" cy="617838"/>
          </a:xfrm>
          <a:prstGeom prst="rect">
            <a:avLst/>
          </a:prstGeom>
          <a:solidFill>
            <a:srgbClr val="1C202F"/>
          </a:solidFill>
        </p:spPr>
      </p:sp>
      <p:sp>
        <p:nvSpPr>
          <p:cNvPr id="3" name="AutoShape 3"/>
          <p:cNvSpPr/>
          <p:nvPr/>
        </p:nvSpPr>
        <p:spPr>
          <a:xfrm>
            <a:off x="5007681" y="4274456"/>
            <a:ext cx="2176639" cy="617838"/>
          </a:xfrm>
          <a:prstGeom prst="rect">
            <a:avLst/>
          </a:prstGeom>
          <a:solidFill>
            <a:srgbClr val="1C202F"/>
          </a:solidFill>
        </p:spPr>
      </p:sp>
      <p:sp>
        <p:nvSpPr>
          <p:cNvPr id="4" name="AutoShape 4"/>
          <p:cNvSpPr/>
          <p:nvPr/>
        </p:nvSpPr>
        <p:spPr>
          <a:xfrm>
            <a:off x="8808879" y="2211126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5" name="AutoShape 5"/>
          <p:cNvSpPr/>
          <p:nvPr/>
        </p:nvSpPr>
        <p:spPr>
          <a:xfrm>
            <a:off x="1206483" y="2211126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6" name="AutoShape 6"/>
          <p:cNvSpPr/>
          <p:nvPr/>
        </p:nvSpPr>
        <p:spPr>
          <a:xfrm>
            <a:off x="5007681" y="5428831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7" name="AutoShape 7"/>
          <p:cNvSpPr/>
          <p:nvPr/>
        </p:nvSpPr>
        <p:spPr>
          <a:xfrm>
            <a:off x="8808879" y="4029038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8" name="AutoShape 8"/>
          <p:cNvSpPr/>
          <p:nvPr/>
        </p:nvSpPr>
        <p:spPr>
          <a:xfrm>
            <a:off x="1206483" y="4029038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9" name="AutoShape 9"/>
          <p:cNvSpPr/>
          <p:nvPr/>
        </p:nvSpPr>
        <p:spPr>
          <a:xfrm>
            <a:off x="5007681" y="1965706"/>
            <a:ext cx="2176639" cy="617838"/>
          </a:xfrm>
          <a:prstGeom prst="rect">
            <a:avLst/>
          </a:prstGeom>
          <a:solidFill>
            <a:srgbClr val="1C202F"/>
          </a:solidFill>
        </p:spPr>
      </p:sp>
      <p:sp>
        <p:nvSpPr>
          <p:cNvPr id="10" name="AutoShape 10"/>
          <p:cNvSpPr/>
          <p:nvPr/>
        </p:nvSpPr>
        <p:spPr>
          <a:xfrm>
            <a:off x="5007681" y="811332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11" name="AutoShape 11"/>
          <p:cNvSpPr/>
          <p:nvPr/>
        </p:nvSpPr>
        <p:spPr>
          <a:xfrm>
            <a:off x="7452439" y="1120250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12" name="AutoShape 12"/>
          <p:cNvSpPr/>
          <p:nvPr/>
        </p:nvSpPr>
        <p:spPr>
          <a:xfrm>
            <a:off x="7452439" y="5119912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13" name="AutoShape 13"/>
          <p:cNvSpPr/>
          <p:nvPr/>
        </p:nvSpPr>
        <p:spPr>
          <a:xfrm>
            <a:off x="2562922" y="1120250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14" name="AutoShape 14"/>
          <p:cNvSpPr/>
          <p:nvPr/>
        </p:nvSpPr>
        <p:spPr>
          <a:xfrm>
            <a:off x="2562922" y="5119912"/>
            <a:ext cx="2176639" cy="617838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15" name="AutoShape 15"/>
          <p:cNvSpPr/>
          <p:nvPr/>
        </p:nvSpPr>
        <p:spPr>
          <a:xfrm>
            <a:off x="2294802" y="3120082"/>
            <a:ext cx="2176639" cy="617838"/>
          </a:xfrm>
          <a:prstGeom prst="rect">
            <a:avLst/>
          </a:prstGeom>
          <a:solidFill>
            <a:srgbClr val="1C202F"/>
          </a:solidFill>
        </p:spPr>
      </p:sp>
      <p:sp>
        <p:nvSpPr>
          <p:cNvPr id="16" name="AutoShape 16"/>
          <p:cNvSpPr/>
          <p:nvPr/>
        </p:nvSpPr>
        <p:spPr>
          <a:xfrm>
            <a:off x="7720559" y="3120082"/>
            <a:ext cx="2176639" cy="617838"/>
          </a:xfrm>
          <a:prstGeom prst="rect">
            <a:avLst/>
          </a:prstGeom>
          <a:solidFill>
            <a:srgbClr val="1C202F"/>
          </a:solidFill>
        </p:spPr>
      </p:sp>
      <p:sp>
        <p:nvSpPr>
          <p:cNvPr id="17" name="AutoShape 17"/>
          <p:cNvSpPr/>
          <p:nvPr/>
        </p:nvSpPr>
        <p:spPr>
          <a:xfrm>
            <a:off x="7184319" y="3397250"/>
            <a:ext cx="536240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8" name="AutoShape 18"/>
          <p:cNvSpPr/>
          <p:nvPr/>
        </p:nvSpPr>
        <p:spPr>
          <a:xfrm>
            <a:off x="4471441" y="3397250"/>
            <a:ext cx="536240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 rot="-5400000">
            <a:off x="5843607" y="2835937"/>
            <a:ext cx="536537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0" name="AutoShape 20"/>
          <p:cNvSpPr/>
          <p:nvPr/>
        </p:nvSpPr>
        <p:spPr>
          <a:xfrm rot="-5400000">
            <a:off x="5843607" y="1681563"/>
            <a:ext cx="536537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1" name="AutoShape 21"/>
          <p:cNvSpPr/>
          <p:nvPr/>
        </p:nvSpPr>
        <p:spPr>
          <a:xfrm rot="-2699999">
            <a:off x="6792762" y="1685689"/>
            <a:ext cx="770449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2" name="AutoShape 22"/>
          <p:cNvSpPr/>
          <p:nvPr/>
        </p:nvSpPr>
        <p:spPr>
          <a:xfrm rot="-2768683">
            <a:off x="4628989" y="5126205"/>
            <a:ext cx="794631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 rot="-899999">
            <a:off x="8735076" y="2986547"/>
            <a:ext cx="1182265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4" name="AutoShape 24"/>
          <p:cNvSpPr/>
          <p:nvPr/>
        </p:nvSpPr>
        <p:spPr>
          <a:xfrm rot="-947522">
            <a:off x="2310195" y="3841498"/>
            <a:ext cx="1148429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25" name="AutoShape 25"/>
          <p:cNvSpPr/>
          <p:nvPr/>
        </p:nvSpPr>
        <p:spPr>
          <a:xfrm rot="926636">
            <a:off x="2272947" y="2987446"/>
            <a:ext cx="1210531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 rot="900000">
            <a:off x="8768443" y="3849165"/>
            <a:ext cx="1148319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7" name="AutoShape 27"/>
          <p:cNvSpPr/>
          <p:nvPr/>
        </p:nvSpPr>
        <p:spPr>
          <a:xfrm rot="-8100000">
            <a:off x="4625172" y="1691753"/>
            <a:ext cx="810568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28" name="AutoShape 28"/>
          <p:cNvSpPr/>
          <p:nvPr/>
        </p:nvSpPr>
        <p:spPr>
          <a:xfrm rot="-8100000">
            <a:off x="6760196" y="5135877"/>
            <a:ext cx="805957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 rot="-5400000">
            <a:off x="5843607" y="3990313"/>
            <a:ext cx="536537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">
            <a:alphaModFix amt="8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87312" y="0"/>
            <a:ext cx="12766623" cy="68580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 rot="-5400000">
            <a:off x="5843607" y="5144687"/>
            <a:ext cx="536537" cy="0"/>
          </a:xfrm>
          <a:prstGeom prst="line">
            <a:avLst/>
          </a:prstGeom>
          <a:ln w="47625" cap="flat">
            <a:solidFill>
              <a:srgbClr val="1C202F"/>
            </a:solidFill>
            <a:prstDash val="solid"/>
            <a:headEnd type="triangle" w="lg" len="med"/>
            <a:tailEnd type="none" w="sm" len="sm"/>
          </a:ln>
        </p:spPr>
      </p:sp>
      <p:sp>
        <p:nvSpPr>
          <p:cNvPr id="32" name="TextBox 32"/>
          <p:cNvSpPr txBox="1"/>
          <p:nvPr/>
        </p:nvSpPr>
        <p:spPr>
          <a:xfrm>
            <a:off x="7576450" y="1198234"/>
            <a:ext cx="1928619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Supporting environmental defenders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810941" y="1209492"/>
            <a:ext cx="1680600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Implement severe laws against pollution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69852" y="5116680"/>
            <a:ext cx="2169730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Creation of equal opportunities in the society e.g workplace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700459" y="5209154"/>
            <a:ext cx="1680600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Promoting Mental Health facilities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69397" y="4193708"/>
            <a:ext cx="2063819" cy="204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Denounce attacks on IPLCs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989629" y="2185725"/>
            <a:ext cx="1823355" cy="44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23"/>
              </a:lnSpc>
              <a:spcBef>
                <a:spcPct val="0"/>
              </a:spcBef>
            </a:pPr>
            <a:r>
              <a:rPr lang="en-US" sz="1301">
                <a:solidFill>
                  <a:srgbClr val="000000"/>
                </a:solidFill>
                <a:latin typeface="Lexend Deca"/>
              </a:rPr>
              <a:t>Preservation of native's people Lands and Water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54502" y="2300368"/>
            <a:ext cx="1680600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Ensuring Rights to education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83863" y="4073693"/>
            <a:ext cx="2087369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Empowering bodies such as the ombudsperson for children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165757" y="805632"/>
            <a:ext cx="1907475" cy="64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Preserving endangered species eg. protection programs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030456" y="5518073"/>
            <a:ext cx="2132718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Lexend Deca"/>
              </a:rPr>
              <a:t>Protection against  Violence e.g Rape, Domestic Violence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118769" y="2129009"/>
            <a:ext cx="1954462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  <a:spcBef>
                <a:spcPct val="0"/>
              </a:spcBef>
            </a:pPr>
            <a:r>
              <a:rPr lang="en-US" sz="1533">
                <a:solidFill>
                  <a:srgbClr val="FFFFFF"/>
                </a:solidFill>
                <a:latin typeface="Lexend Deca"/>
              </a:rPr>
              <a:t>Nature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118769" y="4437759"/>
            <a:ext cx="1954462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  <a:spcBef>
                <a:spcPct val="0"/>
              </a:spcBef>
            </a:pPr>
            <a:r>
              <a:rPr lang="en-US" sz="1533">
                <a:solidFill>
                  <a:srgbClr val="FFFFFF"/>
                </a:solidFill>
                <a:latin typeface="Lexend Deca"/>
              </a:rPr>
              <a:t>Women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150519" y="3161877"/>
            <a:ext cx="1954462" cy="251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053"/>
              </a:lnSpc>
              <a:spcBef>
                <a:spcPct val="0"/>
              </a:spcBef>
            </a:pPr>
            <a:r>
              <a:rPr lang="en-US" sz="1467">
                <a:solidFill>
                  <a:srgbClr val="FFFFFF"/>
                </a:solidFill>
                <a:latin typeface="Lexend Mega"/>
              </a:rPr>
              <a:t>WAYS TO SAFEGUARD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440871" y="3283385"/>
            <a:ext cx="1899612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  <a:spcBef>
                <a:spcPct val="0"/>
              </a:spcBef>
            </a:pPr>
            <a:r>
              <a:rPr lang="en-US" sz="1533">
                <a:solidFill>
                  <a:srgbClr val="FFFFFF"/>
                </a:solidFill>
                <a:latin typeface="Lexend Deca"/>
              </a:rPr>
              <a:t>Future Generation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818237" y="3283385"/>
            <a:ext cx="1996392" cy="25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  <a:spcBef>
                <a:spcPct val="0"/>
              </a:spcBef>
            </a:pPr>
            <a:r>
              <a:rPr lang="en-US" sz="1533">
                <a:solidFill>
                  <a:srgbClr val="FFFFFF"/>
                </a:solidFill>
                <a:latin typeface="Lexend Deca"/>
              </a:rPr>
              <a:t>IPLCs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5F6CC-5E42-42AB-BEEB-6D8AB532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15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4B7750-E8B2-420B-81FE-DED587241593}"/>
              </a:ext>
            </a:extLst>
          </p:cNvPr>
          <p:cNvSpPr txBox="1"/>
          <p:nvPr/>
        </p:nvSpPr>
        <p:spPr>
          <a:xfrm>
            <a:off x="1321439" y="2347575"/>
            <a:ext cx="990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Q5 : What are the new or prioritized set of metrics and indicators needed for tracking our progress towards a healthier and more prosperous planet?</a:t>
            </a:r>
          </a:p>
        </p:txBody>
      </p:sp>
    </p:spTree>
    <p:extLst>
      <p:ext uri="{BB962C8B-B14F-4D97-AF65-F5344CB8AC3E}">
        <p14:creationId xmlns:p14="http://schemas.microsoft.com/office/powerpoint/2010/main" val="699113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4686302" y="2605089"/>
            <a:ext cx="2600323" cy="1809750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Set of Indicators</a:t>
            </a:r>
          </a:p>
        </p:txBody>
      </p:sp>
      <p:sp>
        <p:nvSpPr>
          <p:cNvPr id="9" name="Oval 8"/>
          <p:cNvSpPr/>
          <p:nvPr/>
        </p:nvSpPr>
        <p:spPr>
          <a:xfrm>
            <a:off x="3886204" y="2305051"/>
            <a:ext cx="1440653" cy="895349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Health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665120" y="2305051"/>
            <a:ext cx="1421603" cy="895349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Poverty</a:t>
            </a:r>
          </a:p>
        </p:txBody>
      </p:sp>
      <p:sp>
        <p:nvSpPr>
          <p:cNvPr id="11" name="Oval 10"/>
          <p:cNvSpPr/>
          <p:nvPr/>
        </p:nvSpPr>
        <p:spPr>
          <a:xfrm>
            <a:off x="3886203" y="3848102"/>
            <a:ext cx="1440653" cy="866775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Nature Loss</a:t>
            </a:r>
          </a:p>
        </p:txBody>
      </p:sp>
      <p:sp>
        <p:nvSpPr>
          <p:cNvPr id="12" name="Oval 11"/>
          <p:cNvSpPr/>
          <p:nvPr/>
        </p:nvSpPr>
        <p:spPr>
          <a:xfrm>
            <a:off x="6665120" y="3881439"/>
            <a:ext cx="1421603" cy="933452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Climate Change</a:t>
            </a:r>
          </a:p>
        </p:txBody>
      </p:sp>
      <p:sp>
        <p:nvSpPr>
          <p:cNvPr id="13" name="Oval 12"/>
          <p:cNvSpPr/>
          <p:nvPr/>
        </p:nvSpPr>
        <p:spPr>
          <a:xfrm>
            <a:off x="3386140" y="288130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Healthy life expectancy at birth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25151" y="870343"/>
            <a:ext cx="2745578" cy="923928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Percentage of population with access to health care facilities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45263" y="1897856"/>
            <a:ext cx="2940843" cy="978693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Morbidity of major diseases such as HIV/AIDS, Malaria and Tuberculosis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386139" y="5717385"/>
            <a:ext cx="2642127" cy="827347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Freshwater pollution</a:t>
            </a:r>
          </a:p>
        </p:txBody>
      </p:sp>
      <p:sp>
        <p:nvSpPr>
          <p:cNvPr id="17" name="Oval 16"/>
          <p:cNvSpPr/>
          <p:nvPr/>
        </p:nvSpPr>
        <p:spPr>
          <a:xfrm>
            <a:off x="1209817" y="4754167"/>
            <a:ext cx="2745578" cy="923928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Decline in wetlands</a:t>
            </a:r>
          </a:p>
        </p:txBody>
      </p:sp>
      <p:sp>
        <p:nvSpPr>
          <p:cNvPr id="18" name="Oval 17"/>
          <p:cNvSpPr/>
          <p:nvPr/>
        </p:nvSpPr>
        <p:spPr>
          <a:xfrm>
            <a:off x="276228" y="3509964"/>
            <a:ext cx="2940843" cy="978693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Land use - Deforestation</a:t>
            </a:r>
          </a:p>
        </p:txBody>
      </p:sp>
      <p:sp>
        <p:nvSpPr>
          <p:cNvPr id="19" name="Oval 18"/>
          <p:cNvSpPr/>
          <p:nvPr/>
        </p:nvSpPr>
        <p:spPr>
          <a:xfrm>
            <a:off x="3386139" y="288130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Healthy life expectancy at birth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866334" y="288130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 Rate of Income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9424986" y="2030276"/>
            <a:ext cx="2440778" cy="1128451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Lack of Opportunities (Professional and Academic Sector)</a:t>
            </a:r>
          </a:p>
        </p:txBody>
      </p:sp>
      <p:sp>
        <p:nvSpPr>
          <p:cNvPr id="22" name="Oval 21"/>
          <p:cNvSpPr/>
          <p:nvPr/>
        </p:nvSpPr>
        <p:spPr>
          <a:xfrm>
            <a:off x="8584672" y="987290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 Life Cost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6866334" y="5783396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Ozone Depletion </a:t>
            </a:r>
          </a:p>
        </p:txBody>
      </p:sp>
      <p:sp>
        <p:nvSpPr>
          <p:cNvPr id="24" name="Oval 23"/>
          <p:cNvSpPr/>
          <p:nvPr/>
        </p:nvSpPr>
        <p:spPr>
          <a:xfrm>
            <a:off x="8584672" y="4982771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Increase in Air Temperature</a:t>
            </a:r>
          </a:p>
        </p:txBody>
      </p:sp>
      <p:sp>
        <p:nvSpPr>
          <p:cNvPr id="25" name="Oval 24"/>
          <p:cNvSpPr/>
          <p:nvPr/>
        </p:nvSpPr>
        <p:spPr>
          <a:xfrm>
            <a:off x="9424986" y="3793333"/>
            <a:ext cx="2440778" cy="695324"/>
          </a:xfrm>
          <a:prstGeom prst="ellipse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Outdoor and Indoor air pollution</a:t>
            </a:r>
          </a:p>
        </p:txBody>
      </p:sp>
      <p:cxnSp>
        <p:nvCxnSpPr>
          <p:cNvPr id="27" name="Straight Connector 26"/>
          <p:cNvCxnSpPr>
            <a:stCxn id="9" idx="0"/>
            <a:endCxn id="19" idx="4"/>
          </p:cNvCxnSpPr>
          <p:nvPr/>
        </p:nvCxnSpPr>
        <p:spPr>
          <a:xfrm flipH="1" flipV="1">
            <a:off x="4606528" y="983454"/>
            <a:ext cx="3" cy="132159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9" idx="1"/>
            <a:endCxn id="14" idx="5"/>
          </p:cNvCxnSpPr>
          <p:nvPr/>
        </p:nvCxnSpPr>
        <p:spPr>
          <a:xfrm flipH="1" flipV="1">
            <a:off x="3468648" y="1658965"/>
            <a:ext cx="628535" cy="77720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9" idx="2"/>
            <a:endCxn id="15" idx="6"/>
          </p:cNvCxnSpPr>
          <p:nvPr/>
        </p:nvCxnSpPr>
        <p:spPr>
          <a:xfrm flipH="1" flipV="1">
            <a:off x="3086106" y="2387203"/>
            <a:ext cx="800098" cy="36552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1" idx="2"/>
            <a:endCxn id="18" idx="6"/>
          </p:cNvCxnSpPr>
          <p:nvPr/>
        </p:nvCxnSpPr>
        <p:spPr>
          <a:xfrm flipH="1" flipV="1">
            <a:off x="3217071" y="3999311"/>
            <a:ext cx="669132" cy="28217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1" idx="3"/>
            <a:endCxn id="17" idx="7"/>
          </p:cNvCxnSpPr>
          <p:nvPr/>
        </p:nvCxnSpPr>
        <p:spPr>
          <a:xfrm flipH="1">
            <a:off x="3553314" y="4587941"/>
            <a:ext cx="543868" cy="30153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1" idx="4"/>
            <a:endCxn id="16" idx="0"/>
          </p:cNvCxnSpPr>
          <p:nvPr/>
        </p:nvCxnSpPr>
        <p:spPr>
          <a:xfrm>
            <a:off x="4606530" y="4714877"/>
            <a:ext cx="100673" cy="100250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2" idx="4"/>
            <a:endCxn id="23" idx="0"/>
          </p:cNvCxnSpPr>
          <p:nvPr/>
        </p:nvCxnSpPr>
        <p:spPr>
          <a:xfrm>
            <a:off x="7375922" y="4814891"/>
            <a:ext cx="710801" cy="96850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2" idx="5"/>
            <a:endCxn id="24" idx="1"/>
          </p:cNvCxnSpPr>
          <p:nvPr/>
        </p:nvCxnSpPr>
        <p:spPr>
          <a:xfrm>
            <a:off x="7878534" y="4678190"/>
            <a:ext cx="1063582" cy="4064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2" idx="6"/>
            <a:endCxn id="25" idx="2"/>
          </p:cNvCxnSpPr>
          <p:nvPr/>
        </p:nvCxnSpPr>
        <p:spPr>
          <a:xfrm flipV="1">
            <a:off x="8086723" y="4140995"/>
            <a:ext cx="1338263" cy="20717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0" idx="0"/>
            <a:endCxn id="20" idx="4"/>
          </p:cNvCxnSpPr>
          <p:nvPr/>
        </p:nvCxnSpPr>
        <p:spPr>
          <a:xfrm flipV="1">
            <a:off x="7375922" y="983454"/>
            <a:ext cx="710801" cy="132159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0" idx="7"/>
            <a:endCxn id="22" idx="3"/>
          </p:cNvCxnSpPr>
          <p:nvPr/>
        </p:nvCxnSpPr>
        <p:spPr>
          <a:xfrm flipV="1">
            <a:off x="7878534" y="1580786"/>
            <a:ext cx="1063582" cy="855386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cxnSpLocks/>
            <a:stCxn id="10" idx="6"/>
            <a:endCxn id="21" idx="2"/>
          </p:cNvCxnSpPr>
          <p:nvPr/>
        </p:nvCxnSpPr>
        <p:spPr>
          <a:xfrm flipV="1">
            <a:off x="8086723" y="2594502"/>
            <a:ext cx="1338263" cy="1582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33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657728" y="371474"/>
            <a:ext cx="2666998" cy="14192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Set of Metrics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414478" y="2066932"/>
            <a:ext cx="1926517" cy="504825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</a:t>
            </a:r>
          </a:p>
        </p:txBody>
      </p:sp>
      <p:sp>
        <p:nvSpPr>
          <p:cNvPr id="8" name="Rectangle 7"/>
          <p:cNvSpPr/>
          <p:nvPr/>
        </p:nvSpPr>
        <p:spPr>
          <a:xfrm>
            <a:off x="9296401" y="2043105"/>
            <a:ext cx="2480732" cy="504825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Change</a:t>
            </a:r>
          </a:p>
        </p:txBody>
      </p:sp>
      <p:sp>
        <p:nvSpPr>
          <p:cNvPr id="9" name="Rectangle 8"/>
          <p:cNvSpPr/>
          <p:nvPr/>
        </p:nvSpPr>
        <p:spPr>
          <a:xfrm>
            <a:off x="6020308" y="2055021"/>
            <a:ext cx="2751665" cy="504825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Loss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32169" y="2043104"/>
            <a:ext cx="2287014" cy="504825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Poverty</a:t>
            </a:r>
          </a:p>
        </p:txBody>
      </p:sp>
      <p:cxnSp>
        <p:nvCxnSpPr>
          <p:cNvPr id="12" name="Straight Connector 11"/>
          <p:cNvCxnSpPr>
            <a:stCxn id="7" idx="0"/>
            <a:endCxn id="6" idx="2"/>
          </p:cNvCxnSpPr>
          <p:nvPr/>
        </p:nvCxnSpPr>
        <p:spPr>
          <a:xfrm flipV="1">
            <a:off x="1377737" y="1081086"/>
            <a:ext cx="3279991" cy="985846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" idx="0"/>
            <a:endCxn id="6" idx="4"/>
          </p:cNvCxnSpPr>
          <p:nvPr/>
        </p:nvCxnSpPr>
        <p:spPr>
          <a:xfrm flipV="1">
            <a:off x="4175676" y="1790698"/>
            <a:ext cx="1815551" cy="252406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0"/>
            <a:endCxn id="6" idx="4"/>
          </p:cNvCxnSpPr>
          <p:nvPr/>
        </p:nvCxnSpPr>
        <p:spPr>
          <a:xfrm flipH="1" flipV="1">
            <a:off x="5991227" y="1790698"/>
            <a:ext cx="1404914" cy="26432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</p:cNvCxnSpPr>
          <p:nvPr/>
        </p:nvCxnSpPr>
        <p:spPr>
          <a:xfrm flipH="1" flipV="1">
            <a:off x="7324726" y="1113761"/>
            <a:ext cx="3212041" cy="92934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14478" y="2824168"/>
            <a:ext cx="1990720" cy="3605208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Maternal mortality ratio; Births by skilled health professional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Provide access to medicines and vaccines for all, support R&amp;D of vaccines and medicines for all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New HIV infections; TB, malaria,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 incidence rates; NTD interventions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32169" y="2824168"/>
            <a:ext cx="2287014" cy="3587882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Eradicate extreme poverty for all people everywhere, currently measured as people living on less than $1.25 a day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Increase in minimum wage system.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Subsidies by government to alleviate high life cost.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Diversification of Economy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020307" y="2824169"/>
            <a:ext cx="2751665" cy="3605207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Reverse the loss of forest cover worldwide through sustainable forest management, including protection, restoration, afforestation and reforestation, and increase efforts to prevent forest degradation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Formulate and implement their planning so as to promote the conservation of the wetlands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Intensify water pollution prevention to reduce health hazards and protect ecosystems by introducing technologies for affordable sanitation and industrial and domestic wastewater treatment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296400" y="2824168"/>
            <a:ext cx="2480733" cy="3605207"/>
          </a:xfrm>
          <a:prstGeom prst="rect">
            <a:avLst/>
          </a:prstGeom>
          <a:solidFill>
            <a:srgbClr val="B5E9F5"/>
          </a:solidFill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Enhance cooperation at the international, regional and national levels to reduce air pollution, including transboundary air pollution [and] acid deposition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Assist developing countries in providing affordable energy to rural communities, particularly to reduce dependence on traditional fuel sources for cooking and heating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taking precautionary measures to control equitably total global emissions of substances that deplete it, with the ultimate objective of their elimination</a:t>
            </a:r>
          </a:p>
        </p:txBody>
      </p:sp>
    </p:spTree>
    <p:extLst>
      <p:ext uri="{BB962C8B-B14F-4D97-AF65-F5344CB8AC3E}">
        <p14:creationId xmlns:p14="http://schemas.microsoft.com/office/powerpoint/2010/main" val="1816997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F82D4-4528-4E38-AF3A-097E72A7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18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8DF549-0174-49AE-803F-529232C2938E}"/>
              </a:ext>
            </a:extLst>
          </p:cNvPr>
          <p:cNvSpPr txBox="1"/>
          <p:nvPr/>
        </p:nvSpPr>
        <p:spPr>
          <a:xfrm>
            <a:off x="1452880" y="2551837"/>
            <a:ext cx="94989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GB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kind of follow-up activities would you like to see from Stockholm+50?</a:t>
            </a:r>
            <a:endParaRPr lang="en-GB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56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23ED3-40C0-4C85-B36B-201EB7FD0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2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B08D7-EF41-44C5-B6A8-1D19567AC952}"/>
              </a:ext>
            </a:extLst>
          </p:cNvPr>
          <p:cNvSpPr txBox="1"/>
          <p:nvPr/>
        </p:nvSpPr>
        <p:spPr>
          <a:xfrm>
            <a:off x="1688841" y="1141143"/>
            <a:ext cx="9672735" cy="744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can we restore and regenerate a positive relationship with nature? List 2 or 3 good practices and pathways that you would like to see scaled up to enable a move to a healthy planet? </a:t>
            </a:r>
            <a:b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actions that you (your group) would take to scale up the change towards a healthy planet? What policies/structures need to be in place for you to take such action? </a:t>
            </a:r>
            <a:b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could marginalised and vulnerable groups benefit from policies and initiatives designed to restore a more sustainable and resilient relationship with nature (that mitigates nature risks)?</a:t>
            </a:r>
            <a:b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can we safeguard the rights of people and nature, including among others, indigenous peoples and local communities, environmental defenders, women, youth, future generations?</a:t>
            </a:r>
            <a:b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new or prioritized set of metrics and indicators needed for tracking our progress towards a healthier and more prosperous planet?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1600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1800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1600" dirty="0">
              <a:effectLst/>
            </a:endParaRPr>
          </a:p>
          <a:p>
            <a:pPr algn="just"/>
            <a:r>
              <a:rPr lang="en-GB" sz="1800" dirty="0">
                <a:effectLst/>
              </a:rPr>
              <a:t> </a:t>
            </a:r>
            <a:endParaRPr lang="en-GB" sz="1600" dirty="0"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C161DA-8739-49F5-8129-3CCA052F260E}"/>
              </a:ext>
            </a:extLst>
          </p:cNvPr>
          <p:cNvSpPr/>
          <p:nvPr/>
        </p:nvSpPr>
        <p:spPr>
          <a:xfrm>
            <a:off x="1688841" y="0"/>
            <a:ext cx="3538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 Questions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414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26794-4804-45EA-A231-261873EAC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691" y="2422847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Q1: How can we restore and regenerate a positive relationship with nature? List 2 or 3 good practices and pathways that you would like to see scaled up to enable a move to a healthy planet?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8F29DC-3EEE-419E-A27B-967D083B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783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he Importance of Urban Greening | Outdoor Living Walls">
            <a:extLst>
              <a:ext uri="{FF2B5EF4-FFF2-40B4-BE49-F238E27FC236}">
                <a16:creationId xmlns:a16="http://schemas.microsoft.com/office/drawing/2014/main" id="{E28FB84A-E8F4-B345-AAB9-4897FEF36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6" r="15014"/>
          <a:stretch/>
        </p:blipFill>
        <p:spPr bwMode="auto">
          <a:xfrm>
            <a:off x="20" y="10"/>
            <a:ext cx="7534636" cy="6857990"/>
          </a:xfrm>
          <a:custGeom>
            <a:avLst/>
            <a:gdLst/>
            <a:ahLst/>
            <a:cxnLst/>
            <a:rect l="l" t="t" r="r" b="b"/>
            <a:pathLst>
              <a:path w="7534656" h="6858000">
                <a:moveTo>
                  <a:pt x="4678390" y="3089451"/>
                </a:moveTo>
                <a:cubicBezTo>
                  <a:pt x="4704756" y="3107456"/>
                  <a:pt x="4731118" y="3125461"/>
                  <a:pt x="4757484" y="3143466"/>
                </a:cubicBezTo>
                <a:cubicBezTo>
                  <a:pt x="4742694" y="3138965"/>
                  <a:pt x="4726618" y="3134464"/>
                  <a:pt x="4711185" y="3129962"/>
                </a:cubicBezTo>
                <a:cubicBezTo>
                  <a:pt x="4698324" y="3119029"/>
                  <a:pt x="4684820" y="3108743"/>
                  <a:pt x="4671961" y="3097166"/>
                </a:cubicBezTo>
                <a:cubicBezTo>
                  <a:pt x="4673888" y="3094594"/>
                  <a:pt x="4676460" y="3092024"/>
                  <a:pt x="4678390" y="3089451"/>
                </a:cubicBezTo>
                <a:close/>
                <a:moveTo>
                  <a:pt x="5151664" y="2187270"/>
                </a:moveTo>
                <a:cubicBezTo>
                  <a:pt x="5309853" y="2295300"/>
                  <a:pt x="5468040" y="2403973"/>
                  <a:pt x="5626227" y="2512004"/>
                </a:cubicBezTo>
                <a:cubicBezTo>
                  <a:pt x="5623653" y="2514576"/>
                  <a:pt x="5621726" y="2517148"/>
                  <a:pt x="5619152" y="2519721"/>
                </a:cubicBezTo>
                <a:cubicBezTo>
                  <a:pt x="5445533" y="2428409"/>
                  <a:pt x="5281559" y="2326810"/>
                  <a:pt x="5151664" y="2187270"/>
                </a:cubicBezTo>
                <a:close/>
                <a:moveTo>
                  <a:pt x="0" y="0"/>
                </a:moveTo>
                <a:lnTo>
                  <a:pt x="7534656" y="0"/>
                </a:lnTo>
                <a:lnTo>
                  <a:pt x="7534656" y="2520617"/>
                </a:lnTo>
                <a:lnTo>
                  <a:pt x="7532186" y="2520363"/>
                </a:lnTo>
                <a:cubicBezTo>
                  <a:pt x="7340561" y="2495285"/>
                  <a:pt x="6360574" y="2283083"/>
                  <a:pt x="6073136" y="2103675"/>
                </a:cubicBezTo>
                <a:cubicBezTo>
                  <a:pt x="5779268" y="1919767"/>
                  <a:pt x="5502120" y="1716567"/>
                  <a:pt x="5226257" y="1512725"/>
                </a:cubicBezTo>
                <a:cubicBezTo>
                  <a:pt x="5106652" y="1424628"/>
                  <a:pt x="4979331" y="1344249"/>
                  <a:pt x="4871300" y="1243293"/>
                </a:cubicBezTo>
                <a:cubicBezTo>
                  <a:pt x="4763272" y="1141694"/>
                  <a:pt x="4660386" y="1036235"/>
                  <a:pt x="4543354" y="942352"/>
                </a:cubicBezTo>
                <a:cubicBezTo>
                  <a:pt x="4509916" y="915344"/>
                  <a:pt x="4476478" y="886408"/>
                  <a:pt x="4427606" y="881906"/>
                </a:cubicBezTo>
                <a:cubicBezTo>
                  <a:pt x="4416676" y="880620"/>
                  <a:pt x="4405100" y="881263"/>
                  <a:pt x="4394168" y="882548"/>
                </a:cubicBezTo>
                <a:cubicBezTo>
                  <a:pt x="4381952" y="883835"/>
                  <a:pt x="4372305" y="890265"/>
                  <a:pt x="4367803" y="901197"/>
                </a:cubicBezTo>
                <a:cubicBezTo>
                  <a:pt x="4363304" y="913416"/>
                  <a:pt x="4371019" y="920488"/>
                  <a:pt x="4380021" y="926918"/>
                </a:cubicBezTo>
                <a:cubicBezTo>
                  <a:pt x="4386451" y="931420"/>
                  <a:pt x="4392881" y="938494"/>
                  <a:pt x="4401241" y="939779"/>
                </a:cubicBezTo>
                <a:cubicBezTo>
                  <a:pt x="4454614" y="947496"/>
                  <a:pt x="4474548" y="986721"/>
                  <a:pt x="4499626" y="1021444"/>
                </a:cubicBezTo>
                <a:cubicBezTo>
                  <a:pt x="4510559" y="1036235"/>
                  <a:pt x="4522132" y="1047810"/>
                  <a:pt x="4502199" y="1069029"/>
                </a:cubicBezTo>
                <a:cubicBezTo>
                  <a:pt x="4484838" y="1087677"/>
                  <a:pt x="4502841" y="1097324"/>
                  <a:pt x="4520845" y="1102469"/>
                </a:cubicBezTo>
                <a:cubicBezTo>
                  <a:pt x="4545924" y="1109541"/>
                  <a:pt x="4575503" y="1108256"/>
                  <a:pt x="4603797" y="1131405"/>
                </a:cubicBezTo>
                <a:cubicBezTo>
                  <a:pt x="4497696" y="1133334"/>
                  <a:pt x="4452684" y="1072246"/>
                  <a:pt x="4404457" y="1015657"/>
                </a:cubicBezTo>
                <a:cubicBezTo>
                  <a:pt x="4386451" y="995081"/>
                  <a:pt x="4374235" y="970645"/>
                  <a:pt x="4358802" y="947496"/>
                </a:cubicBezTo>
                <a:cubicBezTo>
                  <a:pt x="4339510" y="919203"/>
                  <a:pt x="4317003" y="917916"/>
                  <a:pt x="4288710" y="942994"/>
                </a:cubicBezTo>
                <a:cubicBezTo>
                  <a:pt x="4263632" y="965500"/>
                  <a:pt x="4251416" y="963572"/>
                  <a:pt x="4243055" y="932705"/>
                </a:cubicBezTo>
                <a:cubicBezTo>
                  <a:pt x="4230195" y="884478"/>
                  <a:pt x="4200613" y="850398"/>
                  <a:pt x="4150456" y="833036"/>
                </a:cubicBezTo>
                <a:cubicBezTo>
                  <a:pt x="4144991" y="831106"/>
                  <a:pt x="4138882" y="828052"/>
                  <a:pt x="4132854" y="827007"/>
                </a:cubicBezTo>
                <a:cubicBezTo>
                  <a:pt x="4126826" y="825962"/>
                  <a:pt x="4120878" y="826927"/>
                  <a:pt x="4115733" y="833036"/>
                </a:cubicBezTo>
                <a:cubicBezTo>
                  <a:pt x="4106731" y="843323"/>
                  <a:pt x="4114446" y="855542"/>
                  <a:pt x="4120878" y="864544"/>
                </a:cubicBezTo>
                <a:cubicBezTo>
                  <a:pt x="4132452" y="880620"/>
                  <a:pt x="4142741" y="896052"/>
                  <a:pt x="4147242" y="915344"/>
                </a:cubicBezTo>
                <a:cubicBezTo>
                  <a:pt x="4150456" y="928205"/>
                  <a:pt x="4153673" y="942352"/>
                  <a:pt x="4144669" y="951996"/>
                </a:cubicBezTo>
                <a:cubicBezTo>
                  <a:pt x="4107374" y="993151"/>
                  <a:pt x="4134382" y="1012442"/>
                  <a:pt x="4166533" y="1034306"/>
                </a:cubicBezTo>
                <a:cubicBezTo>
                  <a:pt x="4210902" y="1063886"/>
                  <a:pt x="4228266" y="1107611"/>
                  <a:pt x="4217977" y="1159698"/>
                </a:cubicBezTo>
                <a:cubicBezTo>
                  <a:pt x="4214117" y="1180919"/>
                  <a:pt x="4216690" y="1193778"/>
                  <a:pt x="4243055" y="1193136"/>
                </a:cubicBezTo>
                <a:cubicBezTo>
                  <a:pt x="4253342" y="1193136"/>
                  <a:pt x="4255915" y="1200210"/>
                  <a:pt x="4259774" y="1207925"/>
                </a:cubicBezTo>
                <a:cubicBezTo>
                  <a:pt x="4342082" y="1389905"/>
                  <a:pt x="4461044" y="1549378"/>
                  <a:pt x="4600583" y="1695991"/>
                </a:cubicBezTo>
                <a:cubicBezTo>
                  <a:pt x="4713758" y="1814953"/>
                  <a:pt x="4838507" y="1922339"/>
                  <a:pt x="4967756" y="2026512"/>
                </a:cubicBezTo>
                <a:cubicBezTo>
                  <a:pt x="4971614" y="2029727"/>
                  <a:pt x="4975473" y="2033584"/>
                  <a:pt x="4977403" y="2040014"/>
                </a:cubicBezTo>
                <a:cubicBezTo>
                  <a:pt x="4916314" y="2027155"/>
                  <a:pt x="4863586" y="2000789"/>
                  <a:pt x="4812784" y="1971210"/>
                </a:cubicBezTo>
                <a:cubicBezTo>
                  <a:pt x="4677748" y="1892760"/>
                  <a:pt x="4563930" y="1791160"/>
                  <a:pt x="4448827" y="1691489"/>
                </a:cubicBezTo>
                <a:cubicBezTo>
                  <a:pt x="4378737" y="1630400"/>
                  <a:pt x="4306715" y="1571241"/>
                  <a:pt x="4229552" y="1517227"/>
                </a:cubicBezTo>
                <a:cubicBezTo>
                  <a:pt x="4216690" y="1508223"/>
                  <a:pt x="4207687" y="1496649"/>
                  <a:pt x="4198686" y="1485074"/>
                </a:cubicBezTo>
                <a:cubicBezTo>
                  <a:pt x="4193541" y="1478645"/>
                  <a:pt x="4187111" y="1472857"/>
                  <a:pt x="4176822" y="1475430"/>
                </a:cubicBezTo>
                <a:cubicBezTo>
                  <a:pt x="4163961" y="1478645"/>
                  <a:pt x="4162675" y="1488289"/>
                  <a:pt x="4161388" y="1497936"/>
                </a:cubicBezTo>
                <a:cubicBezTo>
                  <a:pt x="4157531" y="1528801"/>
                  <a:pt x="4165890" y="1556452"/>
                  <a:pt x="4181966" y="1582816"/>
                </a:cubicBezTo>
                <a:cubicBezTo>
                  <a:pt x="4223765" y="1650334"/>
                  <a:pt x="4285495" y="1702421"/>
                  <a:pt x="4349155" y="1751935"/>
                </a:cubicBezTo>
                <a:cubicBezTo>
                  <a:pt x="4431464" y="1815596"/>
                  <a:pt x="4511200" y="1881828"/>
                  <a:pt x="4583864" y="1954492"/>
                </a:cubicBezTo>
                <a:cubicBezTo>
                  <a:pt x="4589008" y="1959636"/>
                  <a:pt x="4598653" y="1962851"/>
                  <a:pt x="4595438" y="1977640"/>
                </a:cubicBezTo>
                <a:cubicBezTo>
                  <a:pt x="4549783" y="1943560"/>
                  <a:pt x="4506699" y="1910122"/>
                  <a:pt x="4462973" y="1877969"/>
                </a:cubicBezTo>
                <a:cubicBezTo>
                  <a:pt x="4419889" y="1845818"/>
                  <a:pt x="4376162" y="1813666"/>
                  <a:pt x="4333080" y="1782158"/>
                </a:cubicBezTo>
                <a:cubicBezTo>
                  <a:pt x="4322790" y="1774441"/>
                  <a:pt x="4311858" y="1763509"/>
                  <a:pt x="4297070" y="1773155"/>
                </a:cubicBezTo>
                <a:cubicBezTo>
                  <a:pt x="4281639" y="1782800"/>
                  <a:pt x="4283566" y="1798877"/>
                  <a:pt x="4287426" y="1811736"/>
                </a:cubicBezTo>
                <a:cubicBezTo>
                  <a:pt x="4299642" y="1849676"/>
                  <a:pt x="4320864" y="1883114"/>
                  <a:pt x="4349155" y="1912694"/>
                </a:cubicBezTo>
                <a:cubicBezTo>
                  <a:pt x="4445611" y="2010436"/>
                  <a:pt x="4556856" y="2094673"/>
                  <a:pt x="4660386" y="2185984"/>
                </a:cubicBezTo>
                <a:cubicBezTo>
                  <a:pt x="4716330" y="2235499"/>
                  <a:pt x="4767772" y="2288228"/>
                  <a:pt x="4816643" y="2342884"/>
                </a:cubicBezTo>
                <a:cubicBezTo>
                  <a:pt x="4827576" y="2355104"/>
                  <a:pt x="4826931" y="2366678"/>
                  <a:pt x="4823716" y="2380824"/>
                </a:cubicBezTo>
                <a:cubicBezTo>
                  <a:pt x="4810857" y="2438056"/>
                  <a:pt x="4830791" y="2457346"/>
                  <a:pt x="4895093" y="2446415"/>
                </a:cubicBezTo>
                <a:cubicBezTo>
                  <a:pt x="4915027" y="2443198"/>
                  <a:pt x="4928532" y="2446415"/>
                  <a:pt x="4940748" y="2459917"/>
                </a:cubicBezTo>
                <a:cubicBezTo>
                  <a:pt x="5088648" y="2627107"/>
                  <a:pt x="5263553" y="2767932"/>
                  <a:pt x="5454535" y="2893324"/>
                </a:cubicBezTo>
                <a:cubicBezTo>
                  <a:pt x="5532343" y="2944123"/>
                  <a:pt x="5612723" y="2992353"/>
                  <a:pt x="5694388" y="3037365"/>
                </a:cubicBezTo>
                <a:cubicBezTo>
                  <a:pt x="5694388" y="3040580"/>
                  <a:pt x="5694388" y="3044439"/>
                  <a:pt x="5694388" y="3047654"/>
                </a:cubicBezTo>
                <a:cubicBezTo>
                  <a:pt x="5693745" y="3052154"/>
                  <a:pt x="5693102" y="3054726"/>
                  <a:pt x="5692459" y="3058585"/>
                </a:cubicBezTo>
                <a:cubicBezTo>
                  <a:pt x="5577355" y="2989137"/>
                  <a:pt x="5463536" y="2917760"/>
                  <a:pt x="5352292" y="2842525"/>
                </a:cubicBezTo>
                <a:cubicBezTo>
                  <a:pt x="5050709" y="2638683"/>
                  <a:pt x="4762627" y="2420050"/>
                  <a:pt x="4470046" y="2206561"/>
                </a:cubicBezTo>
                <a:cubicBezTo>
                  <a:pt x="4371661" y="2134541"/>
                  <a:pt x="4293855" y="2042587"/>
                  <a:pt x="4205115" y="1961564"/>
                </a:cubicBezTo>
                <a:cubicBezTo>
                  <a:pt x="4145956" y="1907550"/>
                  <a:pt x="4089368" y="1850963"/>
                  <a:pt x="4020564" y="1806593"/>
                </a:cubicBezTo>
                <a:cubicBezTo>
                  <a:pt x="3992271" y="1788587"/>
                  <a:pt x="3962691" y="1772511"/>
                  <a:pt x="3924751" y="1777013"/>
                </a:cubicBezTo>
                <a:cubicBezTo>
                  <a:pt x="3909962" y="1778943"/>
                  <a:pt x="3893242" y="1782800"/>
                  <a:pt x="3888098" y="1799519"/>
                </a:cubicBezTo>
                <a:cubicBezTo>
                  <a:pt x="3883596" y="1816238"/>
                  <a:pt x="3897100" y="1823955"/>
                  <a:pt x="3909319" y="1831028"/>
                </a:cubicBezTo>
                <a:cubicBezTo>
                  <a:pt x="3912534" y="1832957"/>
                  <a:pt x="3915749" y="1835530"/>
                  <a:pt x="3918964" y="1835530"/>
                </a:cubicBezTo>
                <a:cubicBezTo>
                  <a:pt x="3980052" y="1839387"/>
                  <a:pt x="3994199" y="1888258"/>
                  <a:pt x="4023137" y="1923626"/>
                </a:cubicBezTo>
                <a:cubicBezTo>
                  <a:pt x="4032139" y="1934558"/>
                  <a:pt x="4032781" y="1945489"/>
                  <a:pt x="4023137" y="1958349"/>
                </a:cubicBezTo>
                <a:cubicBezTo>
                  <a:pt x="4005773" y="1981498"/>
                  <a:pt x="4017992" y="1991787"/>
                  <a:pt x="4041141" y="1998217"/>
                </a:cubicBezTo>
                <a:cubicBezTo>
                  <a:pt x="4064289" y="2004648"/>
                  <a:pt x="4089368" y="2006576"/>
                  <a:pt x="4114446" y="2021367"/>
                </a:cubicBezTo>
                <a:cubicBezTo>
                  <a:pt x="4074579" y="2033584"/>
                  <a:pt x="4046928" y="2020725"/>
                  <a:pt x="4021207" y="2004648"/>
                </a:cubicBezTo>
                <a:cubicBezTo>
                  <a:pt x="3963333" y="1969281"/>
                  <a:pt x="3926038" y="1917194"/>
                  <a:pt x="3890670" y="1863823"/>
                </a:cubicBezTo>
                <a:cubicBezTo>
                  <a:pt x="3883596" y="1853534"/>
                  <a:pt x="3877809" y="1841959"/>
                  <a:pt x="3868164" y="1833600"/>
                </a:cubicBezTo>
                <a:cubicBezTo>
                  <a:pt x="3850158" y="1816881"/>
                  <a:pt x="3830867" y="1814953"/>
                  <a:pt x="3809005" y="1835530"/>
                </a:cubicBezTo>
                <a:cubicBezTo>
                  <a:pt x="3780067" y="1862537"/>
                  <a:pt x="3769780" y="1860608"/>
                  <a:pt x="3760134" y="1825885"/>
                </a:cubicBezTo>
                <a:cubicBezTo>
                  <a:pt x="3747272" y="1778943"/>
                  <a:pt x="3718336" y="1746147"/>
                  <a:pt x="3668822" y="1728786"/>
                </a:cubicBezTo>
                <a:cubicBezTo>
                  <a:pt x="3658535" y="1724927"/>
                  <a:pt x="3647603" y="1719782"/>
                  <a:pt x="3636671" y="1728142"/>
                </a:cubicBezTo>
                <a:cubicBezTo>
                  <a:pt x="3625097" y="1737788"/>
                  <a:pt x="3632812" y="1747433"/>
                  <a:pt x="3637314" y="1756437"/>
                </a:cubicBezTo>
                <a:cubicBezTo>
                  <a:pt x="3643744" y="1770583"/>
                  <a:pt x="3651461" y="1784730"/>
                  <a:pt x="3657248" y="1799519"/>
                </a:cubicBezTo>
                <a:cubicBezTo>
                  <a:pt x="3667537" y="1823312"/>
                  <a:pt x="3669467" y="1848391"/>
                  <a:pt x="3650175" y="1871539"/>
                </a:cubicBezTo>
                <a:cubicBezTo>
                  <a:pt x="3636027" y="1888258"/>
                  <a:pt x="3637314" y="1899190"/>
                  <a:pt x="3655963" y="1910765"/>
                </a:cubicBezTo>
                <a:cubicBezTo>
                  <a:pt x="3715764" y="1946775"/>
                  <a:pt x="3753704" y="1993716"/>
                  <a:pt x="3733126" y="2067022"/>
                </a:cubicBezTo>
                <a:cubicBezTo>
                  <a:pt x="3729911" y="2077311"/>
                  <a:pt x="3733770" y="2087600"/>
                  <a:pt x="3745987" y="2086956"/>
                </a:cubicBezTo>
                <a:cubicBezTo>
                  <a:pt x="3772995" y="2085028"/>
                  <a:pt x="3777495" y="2101747"/>
                  <a:pt x="3785212" y="2119109"/>
                </a:cubicBezTo>
                <a:cubicBezTo>
                  <a:pt x="3860447" y="2285655"/>
                  <a:pt x="3969120" y="2430981"/>
                  <a:pt x="4094512" y="2567305"/>
                </a:cubicBezTo>
                <a:cubicBezTo>
                  <a:pt x="4218619" y="2702344"/>
                  <a:pt x="4358159" y="2823234"/>
                  <a:pt x="4506699" y="2938980"/>
                </a:cubicBezTo>
                <a:cubicBezTo>
                  <a:pt x="4464901" y="2935122"/>
                  <a:pt x="4410886" y="2911330"/>
                  <a:pt x="4358802" y="2883679"/>
                </a:cubicBezTo>
                <a:cubicBezTo>
                  <a:pt x="4221193" y="2809730"/>
                  <a:pt x="4108016" y="2709416"/>
                  <a:pt x="3992913" y="2611032"/>
                </a:cubicBezTo>
                <a:cubicBezTo>
                  <a:pt x="3912534" y="2542227"/>
                  <a:pt x="3834084" y="2471493"/>
                  <a:pt x="3744057" y="2412332"/>
                </a:cubicBezTo>
                <a:cubicBezTo>
                  <a:pt x="3733770" y="2405903"/>
                  <a:pt x="3726696" y="2397543"/>
                  <a:pt x="3720909" y="2387254"/>
                </a:cubicBezTo>
                <a:cubicBezTo>
                  <a:pt x="3715764" y="2378252"/>
                  <a:pt x="3708047" y="2369893"/>
                  <a:pt x="3694545" y="2373750"/>
                </a:cubicBezTo>
                <a:cubicBezTo>
                  <a:pt x="3681041" y="2378252"/>
                  <a:pt x="3679754" y="2389827"/>
                  <a:pt x="3679754" y="2400116"/>
                </a:cubicBezTo>
                <a:cubicBezTo>
                  <a:pt x="3681684" y="2438698"/>
                  <a:pt x="3692615" y="2473421"/>
                  <a:pt x="3716407" y="2504287"/>
                </a:cubicBezTo>
                <a:cubicBezTo>
                  <a:pt x="3762706" y="2566020"/>
                  <a:pt x="3824437" y="2614247"/>
                  <a:pt x="3886168" y="2662474"/>
                </a:cubicBezTo>
                <a:cubicBezTo>
                  <a:pt x="3971693" y="2728707"/>
                  <a:pt x="4050787" y="2800727"/>
                  <a:pt x="4122163" y="2881107"/>
                </a:cubicBezTo>
                <a:cubicBezTo>
                  <a:pt x="4070721" y="2841882"/>
                  <a:pt x="4019277" y="2802013"/>
                  <a:pt x="3967191" y="2762788"/>
                </a:cubicBezTo>
                <a:cubicBezTo>
                  <a:pt x="3927966" y="2733209"/>
                  <a:pt x="3887455" y="2704914"/>
                  <a:pt x="3847588" y="2675978"/>
                </a:cubicBezTo>
                <a:cubicBezTo>
                  <a:pt x="3837941" y="2668905"/>
                  <a:pt x="3827652" y="2661189"/>
                  <a:pt x="3814150" y="2670833"/>
                </a:cubicBezTo>
                <a:cubicBezTo>
                  <a:pt x="3801931" y="2679193"/>
                  <a:pt x="3803861" y="2691412"/>
                  <a:pt x="3806433" y="2702986"/>
                </a:cubicBezTo>
                <a:cubicBezTo>
                  <a:pt x="3816078" y="2748641"/>
                  <a:pt x="3843086" y="2785294"/>
                  <a:pt x="3876524" y="2818089"/>
                </a:cubicBezTo>
                <a:cubicBezTo>
                  <a:pt x="3917034" y="2857314"/>
                  <a:pt x="3959476" y="2894611"/>
                  <a:pt x="4003201" y="2931907"/>
                </a:cubicBezTo>
                <a:cubicBezTo>
                  <a:pt x="3956261" y="2921618"/>
                  <a:pt x="3909319" y="2911330"/>
                  <a:pt x="3862377" y="2902971"/>
                </a:cubicBezTo>
                <a:cubicBezTo>
                  <a:pt x="3883596" y="2977562"/>
                  <a:pt x="3933110" y="2992353"/>
                  <a:pt x="3977480" y="3003927"/>
                </a:cubicBezTo>
                <a:cubicBezTo>
                  <a:pt x="4037283" y="3018716"/>
                  <a:pt x="4094512" y="3037365"/>
                  <a:pt x="4151101" y="3058585"/>
                </a:cubicBezTo>
                <a:cubicBezTo>
                  <a:pt x="4174892" y="3079805"/>
                  <a:pt x="4198686" y="3100383"/>
                  <a:pt x="4221834" y="3122245"/>
                </a:cubicBezTo>
                <a:cubicBezTo>
                  <a:pt x="4245627" y="3144753"/>
                  <a:pt x="4268133" y="3167259"/>
                  <a:pt x="4290640" y="3191050"/>
                </a:cubicBezTo>
                <a:cubicBezTo>
                  <a:pt x="4306715" y="3208411"/>
                  <a:pt x="4326007" y="3223203"/>
                  <a:pt x="4307359" y="3252781"/>
                </a:cubicBezTo>
                <a:cubicBezTo>
                  <a:pt x="4298999" y="3266285"/>
                  <a:pt x="4353655" y="3339593"/>
                  <a:pt x="4371019" y="3344093"/>
                </a:cubicBezTo>
                <a:cubicBezTo>
                  <a:pt x="4373591" y="3344735"/>
                  <a:pt x="4376162" y="3345380"/>
                  <a:pt x="4378091" y="3345380"/>
                </a:cubicBezTo>
                <a:cubicBezTo>
                  <a:pt x="4415390" y="3342808"/>
                  <a:pt x="4423749" y="3364671"/>
                  <a:pt x="4424390" y="3392322"/>
                </a:cubicBezTo>
                <a:cubicBezTo>
                  <a:pt x="4425034" y="3419328"/>
                  <a:pt x="4418604" y="3452766"/>
                  <a:pt x="4469403" y="3439262"/>
                </a:cubicBezTo>
                <a:cubicBezTo>
                  <a:pt x="4475190" y="3437977"/>
                  <a:pt x="4476478" y="3441834"/>
                  <a:pt x="4479048" y="3446336"/>
                </a:cubicBezTo>
                <a:cubicBezTo>
                  <a:pt x="4534350" y="3561439"/>
                  <a:pt x="4627590" y="3650178"/>
                  <a:pt x="4719544" y="3738917"/>
                </a:cubicBezTo>
                <a:cubicBezTo>
                  <a:pt x="4724691" y="3743419"/>
                  <a:pt x="4729833" y="3747920"/>
                  <a:pt x="4734977" y="3752421"/>
                </a:cubicBezTo>
                <a:cubicBezTo>
                  <a:pt x="4638523" y="3729915"/>
                  <a:pt x="4320218" y="3700977"/>
                  <a:pt x="4226978" y="3710624"/>
                </a:cubicBezTo>
                <a:cubicBezTo>
                  <a:pt x="4144027" y="3718984"/>
                  <a:pt x="3675254" y="3578802"/>
                  <a:pt x="3578155" y="3495850"/>
                </a:cubicBezTo>
                <a:cubicBezTo>
                  <a:pt x="3564651" y="3560796"/>
                  <a:pt x="3593587" y="3586517"/>
                  <a:pt x="3616738" y="3616098"/>
                </a:cubicBezTo>
                <a:cubicBezTo>
                  <a:pt x="3649531" y="3657895"/>
                  <a:pt x="3654676" y="3687475"/>
                  <a:pt x="3592944" y="3720913"/>
                </a:cubicBezTo>
                <a:cubicBezTo>
                  <a:pt x="3416109" y="3816082"/>
                  <a:pt x="3418038" y="3819297"/>
                  <a:pt x="3583942" y="3948546"/>
                </a:cubicBezTo>
                <a:cubicBezTo>
                  <a:pt x="3591659" y="3954335"/>
                  <a:pt x="3587800" y="3972982"/>
                  <a:pt x="3589730" y="3985844"/>
                </a:cubicBezTo>
                <a:cubicBezTo>
                  <a:pt x="3546645" y="4005135"/>
                  <a:pt x="3495846" y="3954978"/>
                  <a:pt x="3444404" y="4008992"/>
                </a:cubicBezTo>
                <a:cubicBezTo>
                  <a:pt x="3666250" y="4246272"/>
                  <a:pt x="4003845" y="4471979"/>
                  <a:pt x="4309931" y="4650101"/>
                </a:cubicBezTo>
                <a:cubicBezTo>
                  <a:pt x="4062362" y="4708617"/>
                  <a:pt x="3913819" y="4502845"/>
                  <a:pt x="3731840" y="4529209"/>
                </a:cubicBezTo>
                <a:cubicBezTo>
                  <a:pt x="3641172" y="4593512"/>
                  <a:pt x="3911247" y="4697685"/>
                  <a:pt x="3653390" y="4727908"/>
                </a:cubicBezTo>
                <a:cubicBezTo>
                  <a:pt x="3765278" y="4784495"/>
                  <a:pt x="3848230" y="4839796"/>
                  <a:pt x="3925393" y="4904742"/>
                </a:cubicBezTo>
                <a:cubicBezTo>
                  <a:pt x="4062362" y="5021132"/>
                  <a:pt x="4089368" y="5098297"/>
                  <a:pt x="4026352" y="5254555"/>
                </a:cubicBezTo>
                <a:cubicBezTo>
                  <a:pt x="3984554" y="5357440"/>
                  <a:pt x="3924108" y="5451967"/>
                  <a:pt x="3977480" y="5574787"/>
                </a:cubicBezTo>
                <a:cubicBezTo>
                  <a:pt x="4014133" y="5659024"/>
                  <a:pt x="3999986" y="5714325"/>
                  <a:pt x="3861090" y="5676385"/>
                </a:cubicBezTo>
                <a:cubicBezTo>
                  <a:pt x="3711264" y="5635875"/>
                  <a:pt x="3654676" y="5711753"/>
                  <a:pt x="3692615" y="5859008"/>
                </a:cubicBezTo>
                <a:cubicBezTo>
                  <a:pt x="3717051" y="5953535"/>
                  <a:pt x="3691328" y="5983115"/>
                  <a:pt x="3588443" y="5972183"/>
                </a:cubicBezTo>
                <a:cubicBezTo>
                  <a:pt x="3474625" y="5959965"/>
                  <a:pt x="3366596" y="5898233"/>
                  <a:pt x="3225771" y="5927814"/>
                </a:cubicBezTo>
                <a:cubicBezTo>
                  <a:pt x="3338301" y="6100148"/>
                  <a:pt x="3578798" y="6051276"/>
                  <a:pt x="3709977" y="6215251"/>
                </a:cubicBezTo>
                <a:cubicBezTo>
                  <a:pt x="3553719" y="6215893"/>
                  <a:pt x="3434115" y="6215251"/>
                  <a:pt x="3318367" y="6179240"/>
                </a:cubicBezTo>
                <a:cubicBezTo>
                  <a:pt x="3270140" y="6164451"/>
                  <a:pt x="3217411" y="6149662"/>
                  <a:pt x="3190403" y="6199174"/>
                </a:cubicBezTo>
                <a:cubicBezTo>
                  <a:pt x="3158252" y="6258978"/>
                  <a:pt x="3223841" y="6281484"/>
                  <a:pt x="3263066" y="6292415"/>
                </a:cubicBezTo>
                <a:cubicBezTo>
                  <a:pt x="3373669" y="6322638"/>
                  <a:pt x="3458550" y="6394014"/>
                  <a:pt x="3550504" y="6449958"/>
                </a:cubicBezTo>
                <a:cubicBezTo>
                  <a:pt x="3726616" y="6557427"/>
                  <a:pt x="3917990" y="6649139"/>
                  <a:pt x="4077239" y="6805655"/>
                </a:cubicBezTo>
                <a:lnTo>
                  <a:pt x="4125813" y="6858000"/>
                </a:lnTo>
                <a:lnTo>
                  <a:pt x="4084568" y="6858000"/>
                </a:lnTo>
                <a:lnTo>
                  <a:pt x="3991456" y="6828025"/>
                </a:lnTo>
                <a:cubicBezTo>
                  <a:pt x="3846743" y="6771357"/>
                  <a:pt x="3719301" y="6699136"/>
                  <a:pt x="3569795" y="6680810"/>
                </a:cubicBezTo>
                <a:cubicBezTo>
                  <a:pt x="3613040" y="6726948"/>
                  <a:pt x="3659338" y="6769067"/>
                  <a:pt x="3707747" y="6808392"/>
                </a:cubicBezTo>
                <a:lnTo>
                  <a:pt x="377516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320196-4C80-994E-A260-CD267FB92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210" y="3377458"/>
            <a:ext cx="7534636" cy="2978891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 Greenery </a:t>
            </a:r>
          </a:p>
          <a:p>
            <a:pPr marL="0" indent="0"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Contributes to reduce noise pollution and soaks up rain water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restoration </a:t>
            </a:r>
          </a:p>
          <a:p>
            <a:pPr marL="0" indent="0"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the amount of carbon emission by 3 billion tons annually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Encouraging the use of solar panels </a:t>
            </a:r>
          </a:p>
          <a:p>
            <a:pPr marL="0" indent="0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83CAC-940C-524E-8EA3-9AC10827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057400" cy="365125"/>
          </a:xfrm>
          <a:prstGeom prst="ellipse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85190B1-8FA3-8C48-821E-195783C0D3D9}" type="slidenum">
              <a:rPr lang="fr-FR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93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A963B-B410-4C3C-B4D8-3F7010EB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5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3F3CA-DAEA-4325-A967-990A7CDB6E2B}"/>
              </a:ext>
            </a:extLst>
          </p:cNvPr>
          <p:cNvSpPr txBox="1"/>
          <p:nvPr/>
        </p:nvSpPr>
        <p:spPr>
          <a:xfrm>
            <a:off x="1534160" y="2375376"/>
            <a:ext cx="102209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Q2 :What are the actions that you (your group) would take to scale up the change towards a healthy planet? What policies/structures need to be in place for you to take such action? </a:t>
            </a:r>
            <a:br>
              <a:rPr lang="en-GB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10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efore reefs become deserts: Keeping coral healthy in Hawaii | Stanford News">
            <a:extLst>
              <a:ext uri="{FF2B5EF4-FFF2-40B4-BE49-F238E27FC236}">
                <a16:creationId xmlns:a16="http://schemas.microsoft.com/office/drawing/2014/main" id="{4C54B1E4-DF07-7A4F-AA9B-8A0C4494061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r="23055"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8EEDB-007E-0A41-B597-85219CFE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actions that you(your group) would like to see scale up to change towards a healthy planet? What policies/structures need to be in place for you to take such action?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E4DE8C-820B-8E4C-8B23-57D6E50A8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7150" indent="-285750">
              <a:buFont typeface="Wingdings" pitchFamily="2" charset="2"/>
              <a:buChar char="Ø"/>
            </a:pPr>
            <a:r>
              <a:rPr lang="en-US" sz="1800" dirty="0"/>
              <a:t>Switching to natural medicines (Ayurvedic)</a:t>
            </a:r>
          </a:p>
          <a:p>
            <a:pPr marL="57150" indent="-285750">
              <a:buFont typeface="Wingdings" pitchFamily="2" charset="2"/>
              <a:buChar char="Ø"/>
            </a:pPr>
            <a:r>
              <a:rPr lang="en-US" sz="1800" dirty="0"/>
              <a:t>Transition to clean energy  </a:t>
            </a:r>
          </a:p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/>
              <a:t>Implementation of public health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/>
              <a:t>Encouraging the use of electric cars</a:t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1775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218E7-2597-4666-916F-E1D87D3D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190B1-8FA3-8C48-821E-195783C0D3D9}" type="slidenum">
              <a:rPr lang="fr-FR" smtClean="0"/>
              <a:t>7</a:t>
            </a:fld>
            <a:endParaRPr lang="fr-F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2A3CC-EA27-44B7-9B25-72B79348A35C}"/>
              </a:ext>
            </a:extLst>
          </p:cNvPr>
          <p:cNvSpPr txBox="1"/>
          <p:nvPr/>
        </p:nvSpPr>
        <p:spPr>
          <a:xfrm>
            <a:off x="1524000" y="1979136"/>
            <a:ext cx="9144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Q3: How could marginalised and vulnerable groups benefit from policies and initiatives designed to restore a more sustainable and resilient relationship with nature (that mitigates nature risks)?</a:t>
            </a:r>
            <a:br>
              <a:rPr lang="en-GB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998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60D669-C4FC-4C21-8C61-D3AF8E68670C}"/>
              </a:ext>
            </a:extLst>
          </p:cNvPr>
          <p:cNvSpPr/>
          <p:nvPr/>
        </p:nvSpPr>
        <p:spPr>
          <a:xfrm>
            <a:off x="1055776" y="0"/>
            <a:ext cx="106486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List of vulnerable/marginalized group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F27B18-F277-40EF-8A6D-D7B988203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530" y="1263380"/>
            <a:ext cx="5231112" cy="4732911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D03DD3AD-63E5-461F-A964-3E31E40A4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49" y="1330226"/>
            <a:ext cx="4618213" cy="665118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Ethnic &amp; indigenous groups are in hard-to-reach areas. Language barrier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77F1DDC-70FD-45BF-91A4-E1F63F39F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225" y="1263380"/>
            <a:ext cx="4516466" cy="399405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Reflected in cultural attitudes to gender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93344DAB-48AE-42EA-96D0-4A95C9994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5922" y="1987556"/>
            <a:ext cx="3850640" cy="1387367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difficulties and discriminatory practices create significant barriers in academic &amp; professional life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D6865C9B-910C-40F0-AA4A-BBA12F09F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5922" y="3699694"/>
            <a:ext cx="3850640" cy="8560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disadvantage is caused by poverty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71666BDB-967F-4573-BBC7-1A4E20291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051" y="5129485"/>
            <a:ext cx="3850640" cy="1058047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Stigmatized due to parental occupation, caste, immigration, religion &amp; social group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783F3EF7-E2F9-4B3A-A8BF-A3F93EBDF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49" y="4959404"/>
            <a:ext cx="3570648" cy="8560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Refugees/ population impacted by conflicts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ED950FD2-BF2D-4F83-818E-89E86925D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49" y="3088453"/>
            <a:ext cx="3570648" cy="1263231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Nomadic group,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rural and remote areas,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 slums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3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E13961-7889-4076-ACB5-D842E7018577}"/>
              </a:ext>
            </a:extLst>
          </p:cNvPr>
          <p:cNvSpPr/>
          <p:nvPr/>
        </p:nvSpPr>
        <p:spPr>
          <a:xfrm>
            <a:off x="294132" y="101404"/>
            <a:ext cx="1145990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Six SDGs transformation underpinned by the principles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of leaving no one behind &amp; circularity &amp; decoupling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F9674-C625-401A-B609-ECD765E90E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5"/>
          <a:stretch/>
        </p:blipFill>
        <p:spPr>
          <a:xfrm>
            <a:off x="725035" y="1055511"/>
            <a:ext cx="10419725" cy="52792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ECCE5E-FC13-4997-8B53-EE399D0C2D50}"/>
              </a:ext>
            </a:extLst>
          </p:cNvPr>
          <p:cNvSpPr txBox="1"/>
          <p:nvPr/>
        </p:nvSpPr>
        <p:spPr>
          <a:xfrm>
            <a:off x="294132" y="6334780"/>
            <a:ext cx="116037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Source: Sachs J, Schmidt-Traub G, </a:t>
            </a:r>
            <a:r>
              <a:rPr kumimoji="0" lang="en-GB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Mazzucato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M, Messner D, </a:t>
            </a:r>
            <a:r>
              <a:rPr kumimoji="0" lang="en-GB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Nakicenovic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N, &amp; </a:t>
            </a:r>
            <a:r>
              <a:rPr kumimoji="0" lang="en-GB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Rockström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J (2019). Six Transformations to Achieve the SDGs. Nature Sustainability DOI: 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7F99D4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3"/>
              </a:rPr>
              <a:t>10.1038/s41893-019-0352-9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 [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7F99D4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4"/>
              </a:rPr>
              <a:t>pure.iiasa.ac.at/16045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4B4A4D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]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16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177</TotalTime>
  <Words>1097</Words>
  <Application>Microsoft Office PowerPoint</Application>
  <PresentationFormat>Widescreen</PresentationFormat>
  <Paragraphs>131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Calibri</vt:lpstr>
      <vt:lpstr>Calibri Light</vt:lpstr>
      <vt:lpstr>Corbel</vt:lpstr>
      <vt:lpstr>Lexend Deca</vt:lpstr>
      <vt:lpstr>Lexend Mega</vt:lpstr>
      <vt:lpstr>Tahoma</vt:lpstr>
      <vt:lpstr>Times New Roman</vt:lpstr>
      <vt:lpstr>Wingdings</vt:lpstr>
      <vt:lpstr>Parallax</vt:lpstr>
      <vt:lpstr>1_Office Theme</vt:lpstr>
      <vt:lpstr>Office Theme</vt:lpstr>
      <vt:lpstr>2_Office Theme</vt:lpstr>
      <vt:lpstr>Dialogue 1 : Reflecting on the urgent need for actions to achieve a healthy planet and prosperity of all </vt:lpstr>
      <vt:lpstr>PowerPoint Presentation</vt:lpstr>
      <vt:lpstr>Q1: How can we restore and regenerate a positive relationship with nature? List 2 or 3 good practices and pathways that you would like to see scaled up to enable a move to a healthy planet?</vt:lpstr>
      <vt:lpstr>PowerPoint Presentation</vt:lpstr>
      <vt:lpstr>PowerPoint Presentation</vt:lpstr>
      <vt:lpstr>What are the actions that you(your group) would like to see scale up to change towards a healthy planet? What policies/structures need to be in place for you to take such action?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Dialogue 1 : Reflecting on the urgent need for actions to achieve a healthy planet and prosperity of all</dc:title>
  <dc:creator>Keshitasunkur@gmail.com</dc:creator>
  <cp:lastModifiedBy>Nidhi Luxmi Devi Seegobin</cp:lastModifiedBy>
  <cp:revision>15</cp:revision>
  <dcterms:created xsi:type="dcterms:W3CDTF">2022-04-11T05:34:39Z</dcterms:created>
  <dcterms:modified xsi:type="dcterms:W3CDTF">2022-04-12T07:43:14Z</dcterms:modified>
</cp:coreProperties>
</file>