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6" r:id="rId8"/>
    <p:sldId id="262" r:id="rId9"/>
    <p:sldId id="263" r:id="rId10"/>
    <p:sldId id="264" r:id="rId11"/>
    <p:sldId id="265"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00">
          <p15:clr>
            <a:srgbClr val="A4A3A4"/>
          </p15:clr>
        </p15:guide>
        <p15:guide id="2" pos="192">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gvH4aGS1zJEVrJqQG6JzPWUqVL8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60" y="60"/>
      </p:cViewPr>
      <p:guideLst>
        <p:guide orient="horz" pos="1200"/>
        <p:guide pos="1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 name="Google Shape;5;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6" name="Google Shape;6;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3" name="Google Shape;103;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257937859c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1257937859c_0_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g1257937859c_0_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3" name="Google Shape;103;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2955871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2" name="Google Shape;11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257937859c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g1257937859c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257937859c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g1257937859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257937859c_0_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1257937859c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5305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257937859c_0_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1257937859c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257937859c_0_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g1257937859c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lt1"/>
        </a:solidFill>
        <a:effectLst/>
      </p:bgPr>
    </p:bg>
    <p:spTree>
      <p:nvGrpSpPr>
        <p:cNvPr id="1" name="Shape 17"/>
        <p:cNvGrpSpPr/>
        <p:nvPr/>
      </p:nvGrpSpPr>
      <p:grpSpPr>
        <a:xfrm>
          <a:off x="0" y="0"/>
          <a:ext cx="0" cy="0"/>
          <a:chOff x="0" y="0"/>
          <a:chExt cx="0" cy="0"/>
        </a:xfrm>
      </p:grpSpPr>
      <p:sp>
        <p:nvSpPr>
          <p:cNvPr id="18" name="Google Shape;18;p8"/>
          <p:cNvSpPr/>
          <p:nvPr/>
        </p:nvSpPr>
        <p:spPr>
          <a:xfrm>
            <a:off x="304800" y="1981200"/>
            <a:ext cx="11582400" cy="4360615"/>
          </a:xfrm>
          <a:prstGeom prst="rect">
            <a:avLst/>
          </a:prstGeom>
          <a:solidFill>
            <a:srgbClr val="FEBB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8"/>
          <p:cNvSpPr txBox="1">
            <a:spLocks noGrp="1"/>
          </p:cNvSpPr>
          <p:nvPr>
            <p:ph type="title"/>
          </p:nvPr>
        </p:nvSpPr>
        <p:spPr>
          <a:xfrm>
            <a:off x="609600" y="2892644"/>
            <a:ext cx="6319520" cy="1450757"/>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chemeClr val="lt1"/>
              </a:buClr>
              <a:buSzPts val="4800"/>
              <a:buFont typeface="Calibri"/>
              <a:buNone/>
              <a:defRPr sz="48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cxnSp>
        <p:nvCxnSpPr>
          <p:cNvPr id="20" name="Google Shape;20;p8"/>
          <p:cNvCxnSpPr/>
          <p:nvPr/>
        </p:nvCxnSpPr>
        <p:spPr>
          <a:xfrm>
            <a:off x="711200" y="4419600"/>
            <a:ext cx="6217920" cy="0"/>
          </a:xfrm>
          <a:prstGeom prst="straightConnector1">
            <a:avLst/>
          </a:prstGeom>
          <a:noFill/>
          <a:ln w="12700" cap="flat" cmpd="sng">
            <a:solidFill>
              <a:schemeClr val="lt1"/>
            </a:solidFill>
            <a:prstDash val="solid"/>
            <a:round/>
            <a:headEnd type="none" w="sm" len="sm"/>
            <a:tailEnd type="none" w="sm" len="sm"/>
          </a:ln>
        </p:spPr>
      </p:cxnSp>
      <p:sp>
        <p:nvSpPr>
          <p:cNvPr id="21" name="Google Shape;21;p8"/>
          <p:cNvSpPr txBox="1">
            <a:spLocks noGrp="1"/>
          </p:cNvSpPr>
          <p:nvPr>
            <p:ph type="body" idx="1"/>
          </p:nvPr>
        </p:nvSpPr>
        <p:spPr>
          <a:xfrm>
            <a:off x="609601" y="4572000"/>
            <a:ext cx="6319520" cy="533400"/>
          </a:xfrm>
          <a:prstGeom prst="rect">
            <a:avLst/>
          </a:prstGeom>
          <a:noFill/>
          <a:ln>
            <a:noFill/>
          </a:ln>
        </p:spPr>
        <p:txBody>
          <a:bodyPr spcFirstLastPara="1" wrap="square" lIns="0" tIns="45700" rIns="0" bIns="45700" anchor="t" anchorCtr="0">
            <a:normAutofit/>
          </a:bodyPr>
          <a:lstStyle>
            <a:lvl1pPr marL="457200" lvl="0" indent="-355600" algn="l">
              <a:lnSpc>
                <a:spcPct val="90000"/>
              </a:lnSpc>
              <a:spcBef>
                <a:spcPts val="1200"/>
              </a:spcBef>
              <a:spcAft>
                <a:spcPts val="0"/>
              </a:spcAft>
              <a:buSzPts val="2000"/>
              <a:buChar char=" "/>
              <a:defRPr sz="2000">
                <a:solidFill>
                  <a:schemeClr val="lt1"/>
                </a:solidFill>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2" name="Google Shape;22;p8"/>
          <p:cNvSpPr/>
          <p:nvPr/>
        </p:nvSpPr>
        <p:spPr>
          <a:xfrm>
            <a:off x="304800" y="6629400"/>
            <a:ext cx="11582400" cy="76200"/>
          </a:xfrm>
          <a:prstGeom prst="rect">
            <a:avLst/>
          </a:prstGeom>
          <a:solidFill>
            <a:srgbClr val="FEBB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3" name="Google Shape;23;p8"/>
          <p:cNvPicPr preferRelativeResize="0"/>
          <p:nvPr/>
        </p:nvPicPr>
        <p:blipFill rotWithShape="1">
          <a:blip r:embed="rId2">
            <a:alphaModFix/>
          </a:blip>
          <a:srcRect/>
          <a:stretch/>
        </p:blipFill>
        <p:spPr>
          <a:xfrm>
            <a:off x="326571" y="1485900"/>
            <a:ext cx="5486400" cy="266700"/>
          </a:xfrm>
          <a:prstGeom prst="rect">
            <a:avLst/>
          </a:prstGeom>
          <a:noFill/>
          <a:ln>
            <a:noFill/>
          </a:ln>
        </p:spPr>
      </p:pic>
      <p:pic>
        <p:nvPicPr>
          <p:cNvPr id="24" name="Google Shape;24;p8"/>
          <p:cNvPicPr preferRelativeResize="0"/>
          <p:nvPr/>
        </p:nvPicPr>
        <p:blipFill rotWithShape="1">
          <a:blip r:embed="rId3">
            <a:alphaModFix/>
          </a:blip>
          <a:srcRect/>
          <a:stretch/>
        </p:blipFill>
        <p:spPr>
          <a:xfrm>
            <a:off x="326571" y="304800"/>
            <a:ext cx="2841171" cy="640080"/>
          </a:xfrm>
          <a:prstGeom prst="rect">
            <a:avLst/>
          </a:prstGeom>
          <a:noFill/>
          <a:ln>
            <a:noFill/>
          </a:ln>
        </p:spPr>
      </p:pic>
      <p:pic>
        <p:nvPicPr>
          <p:cNvPr id="25" name="Google Shape;25;p8"/>
          <p:cNvPicPr preferRelativeResize="0"/>
          <p:nvPr/>
        </p:nvPicPr>
        <p:blipFill rotWithShape="1">
          <a:blip r:embed="rId4">
            <a:alphaModFix/>
          </a:blip>
          <a:srcRect/>
          <a:stretch/>
        </p:blipFill>
        <p:spPr>
          <a:xfrm>
            <a:off x="9982200" y="213234"/>
            <a:ext cx="907789" cy="1082166"/>
          </a:xfrm>
          <a:prstGeom prst="rect">
            <a:avLst/>
          </a:prstGeom>
          <a:noFill/>
          <a:ln>
            <a:noFill/>
          </a:ln>
        </p:spPr>
      </p:pic>
      <p:pic>
        <p:nvPicPr>
          <p:cNvPr id="26" name="Google Shape;26;p8"/>
          <p:cNvPicPr preferRelativeResize="0"/>
          <p:nvPr/>
        </p:nvPicPr>
        <p:blipFill rotWithShape="1">
          <a:blip r:embed="rId5">
            <a:alphaModFix/>
          </a:blip>
          <a:srcRect l="10976" t="7046" r="8902" b="10566"/>
          <a:stretch/>
        </p:blipFill>
        <p:spPr>
          <a:xfrm>
            <a:off x="11201400" y="152401"/>
            <a:ext cx="762000" cy="1192221"/>
          </a:xfrm>
          <a:prstGeom prst="rect">
            <a:avLst/>
          </a:prstGeom>
          <a:noFill/>
          <a:ln>
            <a:noFill/>
          </a:ln>
        </p:spPr>
      </p:pic>
      <p:sp>
        <p:nvSpPr>
          <p:cNvPr id="27" name="Google Shape;27;p8"/>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8"/>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bg>
      <p:bgPr>
        <a:solidFill>
          <a:schemeClr val="lt1"/>
        </a:solidFill>
        <a:effectLst/>
      </p:bgPr>
    </p:bg>
    <p:spTree>
      <p:nvGrpSpPr>
        <p:cNvPr id="1" name="Shape 30"/>
        <p:cNvGrpSpPr/>
        <p:nvPr/>
      </p:nvGrpSpPr>
      <p:grpSpPr>
        <a:xfrm>
          <a:off x="0" y="0"/>
          <a:ext cx="0" cy="0"/>
          <a:chOff x="0" y="0"/>
          <a:chExt cx="0" cy="0"/>
        </a:xfrm>
      </p:grpSpPr>
      <p:sp>
        <p:nvSpPr>
          <p:cNvPr id="31" name="Google Shape;31;p9"/>
          <p:cNvSpPr/>
          <p:nvPr/>
        </p:nvSpPr>
        <p:spPr>
          <a:xfrm>
            <a:off x="304800" y="1981200"/>
            <a:ext cx="11582400" cy="4360615"/>
          </a:xfrm>
          <a:prstGeom prst="rect">
            <a:avLst/>
          </a:prstGeom>
          <a:solidFill>
            <a:srgbClr val="81BC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9"/>
          <p:cNvSpPr txBox="1">
            <a:spLocks noGrp="1"/>
          </p:cNvSpPr>
          <p:nvPr>
            <p:ph type="title"/>
          </p:nvPr>
        </p:nvSpPr>
        <p:spPr>
          <a:xfrm>
            <a:off x="609600" y="2892644"/>
            <a:ext cx="6319520" cy="1450757"/>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chemeClr val="lt1"/>
              </a:buClr>
              <a:buSzPts val="4800"/>
              <a:buFont typeface="Calibri"/>
              <a:buNone/>
              <a:defRPr sz="48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cxnSp>
        <p:nvCxnSpPr>
          <p:cNvPr id="33" name="Google Shape;33;p9"/>
          <p:cNvCxnSpPr/>
          <p:nvPr/>
        </p:nvCxnSpPr>
        <p:spPr>
          <a:xfrm>
            <a:off x="711200" y="4419600"/>
            <a:ext cx="6217920" cy="0"/>
          </a:xfrm>
          <a:prstGeom prst="straightConnector1">
            <a:avLst/>
          </a:prstGeom>
          <a:noFill/>
          <a:ln w="12700" cap="flat" cmpd="sng">
            <a:solidFill>
              <a:schemeClr val="lt1"/>
            </a:solidFill>
            <a:prstDash val="solid"/>
            <a:round/>
            <a:headEnd type="none" w="sm" len="sm"/>
            <a:tailEnd type="none" w="sm" len="sm"/>
          </a:ln>
        </p:spPr>
      </p:cxnSp>
      <p:sp>
        <p:nvSpPr>
          <p:cNvPr id="34" name="Google Shape;34;p9"/>
          <p:cNvSpPr txBox="1">
            <a:spLocks noGrp="1"/>
          </p:cNvSpPr>
          <p:nvPr>
            <p:ph type="body" idx="1"/>
          </p:nvPr>
        </p:nvSpPr>
        <p:spPr>
          <a:xfrm>
            <a:off x="609601" y="4572000"/>
            <a:ext cx="6319520" cy="533400"/>
          </a:xfrm>
          <a:prstGeom prst="rect">
            <a:avLst/>
          </a:prstGeom>
          <a:noFill/>
          <a:ln>
            <a:noFill/>
          </a:ln>
        </p:spPr>
        <p:txBody>
          <a:bodyPr spcFirstLastPara="1" wrap="square" lIns="0" tIns="45700" rIns="0" bIns="45700" anchor="t" anchorCtr="0">
            <a:normAutofit/>
          </a:bodyPr>
          <a:lstStyle>
            <a:lvl1pPr marL="457200" lvl="0" indent="-355600" algn="l">
              <a:lnSpc>
                <a:spcPct val="90000"/>
              </a:lnSpc>
              <a:spcBef>
                <a:spcPts val="1200"/>
              </a:spcBef>
              <a:spcAft>
                <a:spcPts val="0"/>
              </a:spcAft>
              <a:buSzPts val="2000"/>
              <a:buChar char=" "/>
              <a:defRPr sz="2000">
                <a:solidFill>
                  <a:schemeClr val="lt1"/>
                </a:solidFill>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5" name="Google Shape;35;p9"/>
          <p:cNvSpPr/>
          <p:nvPr/>
        </p:nvSpPr>
        <p:spPr>
          <a:xfrm>
            <a:off x="304800" y="6629400"/>
            <a:ext cx="11582400" cy="76200"/>
          </a:xfrm>
          <a:prstGeom prst="rect">
            <a:avLst/>
          </a:prstGeom>
          <a:solidFill>
            <a:srgbClr val="81BC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6" name="Google Shape;36;p9"/>
          <p:cNvPicPr preferRelativeResize="0"/>
          <p:nvPr/>
        </p:nvPicPr>
        <p:blipFill rotWithShape="1">
          <a:blip r:embed="rId2">
            <a:alphaModFix/>
          </a:blip>
          <a:srcRect/>
          <a:stretch/>
        </p:blipFill>
        <p:spPr>
          <a:xfrm>
            <a:off x="326571" y="304800"/>
            <a:ext cx="2841171" cy="640080"/>
          </a:xfrm>
          <a:prstGeom prst="rect">
            <a:avLst/>
          </a:prstGeom>
          <a:noFill/>
          <a:ln>
            <a:noFill/>
          </a:ln>
        </p:spPr>
      </p:pic>
      <p:pic>
        <p:nvPicPr>
          <p:cNvPr id="37" name="Google Shape;37;p9"/>
          <p:cNvPicPr preferRelativeResize="0"/>
          <p:nvPr/>
        </p:nvPicPr>
        <p:blipFill rotWithShape="1">
          <a:blip r:embed="rId3">
            <a:alphaModFix/>
          </a:blip>
          <a:srcRect/>
          <a:stretch/>
        </p:blipFill>
        <p:spPr>
          <a:xfrm>
            <a:off x="9982200" y="213234"/>
            <a:ext cx="907789" cy="1082166"/>
          </a:xfrm>
          <a:prstGeom prst="rect">
            <a:avLst/>
          </a:prstGeom>
          <a:noFill/>
          <a:ln>
            <a:noFill/>
          </a:ln>
        </p:spPr>
      </p:pic>
      <p:pic>
        <p:nvPicPr>
          <p:cNvPr id="38" name="Google Shape;38;p9"/>
          <p:cNvPicPr preferRelativeResize="0"/>
          <p:nvPr/>
        </p:nvPicPr>
        <p:blipFill rotWithShape="1">
          <a:blip r:embed="rId4">
            <a:alphaModFix/>
          </a:blip>
          <a:srcRect l="10976" t="7046" r="8902" b="10566"/>
          <a:stretch/>
        </p:blipFill>
        <p:spPr>
          <a:xfrm>
            <a:off x="11201400" y="152401"/>
            <a:ext cx="762000" cy="1192221"/>
          </a:xfrm>
          <a:prstGeom prst="rect">
            <a:avLst/>
          </a:prstGeom>
          <a:noFill/>
          <a:ln>
            <a:noFill/>
          </a:ln>
        </p:spPr>
      </p:pic>
      <p:pic>
        <p:nvPicPr>
          <p:cNvPr id="39" name="Google Shape;39;p9"/>
          <p:cNvPicPr preferRelativeResize="0"/>
          <p:nvPr/>
        </p:nvPicPr>
        <p:blipFill rotWithShape="1">
          <a:blip r:embed="rId5">
            <a:alphaModFix/>
          </a:blip>
          <a:srcRect/>
          <a:stretch/>
        </p:blipFill>
        <p:spPr>
          <a:xfrm>
            <a:off x="326571" y="1485900"/>
            <a:ext cx="5486400" cy="266700"/>
          </a:xfrm>
          <a:prstGeom prst="rect">
            <a:avLst/>
          </a:prstGeom>
          <a:noFill/>
          <a:ln>
            <a:noFill/>
          </a:ln>
        </p:spPr>
      </p:pic>
      <p:sp>
        <p:nvSpPr>
          <p:cNvPr id="40" name="Google Shape;40;p9"/>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9"/>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bg>
      <p:bgPr>
        <a:solidFill>
          <a:schemeClr val="lt1"/>
        </a:solidFill>
        <a:effectLst/>
      </p:bgPr>
    </p:bg>
    <p:spTree>
      <p:nvGrpSpPr>
        <p:cNvPr id="1" name="Shape 43"/>
        <p:cNvGrpSpPr/>
        <p:nvPr/>
      </p:nvGrpSpPr>
      <p:grpSpPr>
        <a:xfrm>
          <a:off x="0" y="0"/>
          <a:ext cx="0" cy="0"/>
          <a:chOff x="0" y="0"/>
          <a:chExt cx="0" cy="0"/>
        </a:xfrm>
      </p:grpSpPr>
      <p:sp>
        <p:nvSpPr>
          <p:cNvPr id="44" name="Google Shape;44;p10"/>
          <p:cNvSpPr/>
          <p:nvPr/>
        </p:nvSpPr>
        <p:spPr>
          <a:xfrm>
            <a:off x="304800" y="1981200"/>
            <a:ext cx="11582400" cy="4360615"/>
          </a:xfrm>
          <a:prstGeom prst="rect">
            <a:avLst/>
          </a:prstGeom>
          <a:solidFill>
            <a:srgbClr val="006B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5" name="Google Shape;45;p10"/>
          <p:cNvSpPr txBox="1">
            <a:spLocks noGrp="1"/>
          </p:cNvSpPr>
          <p:nvPr>
            <p:ph type="title"/>
          </p:nvPr>
        </p:nvSpPr>
        <p:spPr>
          <a:xfrm>
            <a:off x="609600" y="2892644"/>
            <a:ext cx="6319520" cy="1450757"/>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chemeClr val="lt1"/>
              </a:buClr>
              <a:buSzPts val="4800"/>
              <a:buFont typeface="Calibri"/>
              <a:buNone/>
              <a:defRPr sz="48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cxnSp>
        <p:nvCxnSpPr>
          <p:cNvPr id="46" name="Google Shape;46;p10"/>
          <p:cNvCxnSpPr/>
          <p:nvPr/>
        </p:nvCxnSpPr>
        <p:spPr>
          <a:xfrm>
            <a:off x="711200" y="4419600"/>
            <a:ext cx="6217920" cy="0"/>
          </a:xfrm>
          <a:prstGeom prst="straightConnector1">
            <a:avLst/>
          </a:prstGeom>
          <a:noFill/>
          <a:ln w="12700" cap="flat" cmpd="sng">
            <a:solidFill>
              <a:schemeClr val="lt1"/>
            </a:solidFill>
            <a:prstDash val="solid"/>
            <a:round/>
            <a:headEnd type="none" w="sm" len="sm"/>
            <a:tailEnd type="none" w="sm" len="sm"/>
          </a:ln>
        </p:spPr>
      </p:cxnSp>
      <p:sp>
        <p:nvSpPr>
          <p:cNvPr id="47" name="Google Shape;47;p10"/>
          <p:cNvSpPr txBox="1">
            <a:spLocks noGrp="1"/>
          </p:cNvSpPr>
          <p:nvPr>
            <p:ph type="body" idx="1"/>
          </p:nvPr>
        </p:nvSpPr>
        <p:spPr>
          <a:xfrm>
            <a:off x="609601" y="4572000"/>
            <a:ext cx="6319520" cy="533400"/>
          </a:xfrm>
          <a:prstGeom prst="rect">
            <a:avLst/>
          </a:prstGeom>
          <a:noFill/>
          <a:ln>
            <a:noFill/>
          </a:ln>
        </p:spPr>
        <p:txBody>
          <a:bodyPr spcFirstLastPara="1" wrap="square" lIns="0" tIns="45700" rIns="0" bIns="45700" anchor="t" anchorCtr="0">
            <a:normAutofit/>
          </a:bodyPr>
          <a:lstStyle>
            <a:lvl1pPr marL="457200" lvl="0" indent="-355600" algn="l">
              <a:lnSpc>
                <a:spcPct val="90000"/>
              </a:lnSpc>
              <a:spcBef>
                <a:spcPts val="1200"/>
              </a:spcBef>
              <a:spcAft>
                <a:spcPts val="0"/>
              </a:spcAft>
              <a:buSzPts val="2000"/>
              <a:buChar char=" "/>
              <a:defRPr sz="2000">
                <a:solidFill>
                  <a:schemeClr val="lt1"/>
                </a:solidFill>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8" name="Google Shape;48;p10"/>
          <p:cNvSpPr/>
          <p:nvPr/>
        </p:nvSpPr>
        <p:spPr>
          <a:xfrm>
            <a:off x="304800" y="6629400"/>
            <a:ext cx="11582400" cy="76200"/>
          </a:xfrm>
          <a:prstGeom prst="rect">
            <a:avLst/>
          </a:prstGeom>
          <a:solidFill>
            <a:srgbClr val="FEBB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9" name="Google Shape;49;p10"/>
          <p:cNvPicPr preferRelativeResize="0"/>
          <p:nvPr/>
        </p:nvPicPr>
        <p:blipFill rotWithShape="1">
          <a:blip r:embed="rId2">
            <a:alphaModFix/>
          </a:blip>
          <a:srcRect/>
          <a:stretch/>
        </p:blipFill>
        <p:spPr>
          <a:xfrm>
            <a:off x="326571" y="304800"/>
            <a:ext cx="2841171" cy="640080"/>
          </a:xfrm>
          <a:prstGeom prst="rect">
            <a:avLst/>
          </a:prstGeom>
          <a:noFill/>
          <a:ln>
            <a:noFill/>
          </a:ln>
        </p:spPr>
      </p:pic>
      <p:pic>
        <p:nvPicPr>
          <p:cNvPr id="50" name="Google Shape;50;p10"/>
          <p:cNvPicPr preferRelativeResize="0"/>
          <p:nvPr/>
        </p:nvPicPr>
        <p:blipFill rotWithShape="1">
          <a:blip r:embed="rId3">
            <a:alphaModFix/>
          </a:blip>
          <a:srcRect/>
          <a:stretch/>
        </p:blipFill>
        <p:spPr>
          <a:xfrm>
            <a:off x="9982200" y="213234"/>
            <a:ext cx="907789" cy="1082166"/>
          </a:xfrm>
          <a:prstGeom prst="rect">
            <a:avLst/>
          </a:prstGeom>
          <a:noFill/>
          <a:ln>
            <a:noFill/>
          </a:ln>
        </p:spPr>
      </p:pic>
      <p:pic>
        <p:nvPicPr>
          <p:cNvPr id="51" name="Google Shape;51;p10"/>
          <p:cNvPicPr preferRelativeResize="0"/>
          <p:nvPr/>
        </p:nvPicPr>
        <p:blipFill rotWithShape="1">
          <a:blip r:embed="rId4">
            <a:alphaModFix/>
          </a:blip>
          <a:srcRect l="10976" t="7046" r="8902" b="10566"/>
          <a:stretch/>
        </p:blipFill>
        <p:spPr>
          <a:xfrm>
            <a:off x="11201400" y="152401"/>
            <a:ext cx="762000" cy="1192221"/>
          </a:xfrm>
          <a:prstGeom prst="rect">
            <a:avLst/>
          </a:prstGeom>
          <a:noFill/>
          <a:ln>
            <a:noFill/>
          </a:ln>
        </p:spPr>
      </p:pic>
      <p:pic>
        <p:nvPicPr>
          <p:cNvPr id="52" name="Google Shape;52;p10"/>
          <p:cNvPicPr preferRelativeResize="0"/>
          <p:nvPr/>
        </p:nvPicPr>
        <p:blipFill rotWithShape="1">
          <a:blip r:embed="rId5">
            <a:alphaModFix/>
          </a:blip>
          <a:srcRect/>
          <a:stretch/>
        </p:blipFill>
        <p:spPr>
          <a:xfrm>
            <a:off x="326571" y="1485900"/>
            <a:ext cx="5486400" cy="266700"/>
          </a:xfrm>
          <a:prstGeom prst="rect">
            <a:avLst/>
          </a:prstGeom>
          <a:noFill/>
          <a:ln>
            <a:noFill/>
          </a:ln>
        </p:spPr>
      </p:pic>
      <p:sp>
        <p:nvSpPr>
          <p:cNvPr id="53" name="Google Shape;53;p10"/>
          <p:cNvSpPr/>
          <p:nvPr/>
        </p:nvSpPr>
        <p:spPr>
          <a:xfrm>
            <a:off x="304800" y="6629400"/>
            <a:ext cx="11582400" cy="76200"/>
          </a:xfrm>
          <a:prstGeom prst="rect">
            <a:avLst/>
          </a:prstGeom>
          <a:solidFill>
            <a:srgbClr val="006B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4" name="Google Shape;54;p10"/>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0"/>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0"/>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304800" y="1828800"/>
            <a:ext cx="5638800" cy="4326465"/>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9" name="Google Shape;59;p11"/>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1"/>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11"/>
          <p:cNvSpPr txBox="1">
            <a:spLocks noGrp="1"/>
          </p:cNvSpPr>
          <p:nvPr>
            <p:ph type="body" idx="2"/>
          </p:nvPr>
        </p:nvSpPr>
        <p:spPr>
          <a:xfrm>
            <a:off x="6270171" y="1828800"/>
            <a:ext cx="5638800" cy="4326465"/>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3" name="Google Shape;63;p11"/>
          <p:cNvSpPr txBox="1">
            <a:spLocks noGrp="1"/>
          </p:cNvSpPr>
          <p:nvPr>
            <p:ph type="title"/>
          </p:nvPr>
        </p:nvSpPr>
        <p:spPr>
          <a:xfrm>
            <a:off x="272143" y="178728"/>
            <a:ext cx="7467600" cy="1343353"/>
          </a:xfrm>
          <a:prstGeom prst="rect">
            <a:avLst/>
          </a:prstGeom>
          <a:noFill/>
          <a:ln>
            <a:noFill/>
          </a:ln>
        </p:spPr>
        <p:txBody>
          <a:bodyPr spcFirstLastPara="1" wrap="square" lIns="91425" tIns="45700" rIns="91425" bIns="45700" anchor="ctr" anchorCtr="0">
            <a:noAutofit/>
          </a:bodyPr>
          <a:lstStyle>
            <a:lvl1pPr marR="0" lvl="0" algn="l" rtl="0">
              <a:lnSpc>
                <a:spcPct val="85000"/>
              </a:lnSpc>
              <a:spcBef>
                <a:spcPts val="0"/>
              </a:spcBef>
              <a:spcAft>
                <a:spcPts val="0"/>
              </a:spcAft>
              <a:buClr>
                <a:schemeClr val="accent3"/>
              </a:buClr>
              <a:buSzPts val="4800"/>
              <a:buFont typeface="Calibri"/>
              <a:buNone/>
              <a:defRPr sz="48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64"/>
        <p:cNvGrpSpPr/>
        <p:nvPr/>
      </p:nvGrpSpPr>
      <p:grpSpPr>
        <a:xfrm>
          <a:off x="0" y="0"/>
          <a:ext cx="0" cy="0"/>
          <a:chOff x="0" y="0"/>
          <a:chExt cx="0" cy="0"/>
        </a:xfrm>
      </p:grpSpPr>
      <p:pic>
        <p:nvPicPr>
          <p:cNvPr id="65" name="Google Shape;65;p12" descr="A picture containing water, sport, water sport, swimming&#10;&#10;Description automatically generated"/>
          <p:cNvPicPr preferRelativeResize="0"/>
          <p:nvPr/>
        </p:nvPicPr>
        <p:blipFill rotWithShape="1">
          <a:blip r:embed="rId2">
            <a:alphaModFix/>
          </a:blip>
          <a:srcRect t="17371" b="16909"/>
          <a:stretch/>
        </p:blipFill>
        <p:spPr>
          <a:xfrm>
            <a:off x="228600" y="1981200"/>
            <a:ext cx="11734800" cy="4663566"/>
          </a:xfrm>
          <a:prstGeom prst="rect">
            <a:avLst/>
          </a:prstGeom>
          <a:noFill/>
          <a:ln>
            <a:noFill/>
          </a:ln>
        </p:spPr>
      </p:pic>
      <p:sp>
        <p:nvSpPr>
          <p:cNvPr id="66" name="Google Shape;66;p12"/>
          <p:cNvSpPr/>
          <p:nvPr/>
        </p:nvSpPr>
        <p:spPr>
          <a:xfrm>
            <a:off x="228600" y="4953000"/>
            <a:ext cx="11734800" cy="1371600"/>
          </a:xfrm>
          <a:prstGeom prst="rect">
            <a:avLst/>
          </a:prstGeom>
          <a:solidFill>
            <a:srgbClr val="6E5B25">
              <a:alpha val="5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7" name="Google Shape;67;p12"/>
          <p:cNvSpPr txBox="1"/>
          <p:nvPr/>
        </p:nvSpPr>
        <p:spPr>
          <a:xfrm>
            <a:off x="0" y="4876800"/>
            <a:ext cx="12192000" cy="1447800"/>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ctr" rtl="0">
              <a:lnSpc>
                <a:spcPct val="90000"/>
              </a:lnSpc>
              <a:spcBef>
                <a:spcPts val="0"/>
              </a:spcBef>
              <a:spcAft>
                <a:spcPts val="0"/>
              </a:spcAft>
              <a:buClr>
                <a:schemeClr val="accent1"/>
              </a:buClr>
              <a:buSzPct val="100000"/>
              <a:buFont typeface="Calibri"/>
              <a:buNone/>
            </a:pPr>
            <a:endParaRPr sz="3600" b="1" i="0" u="none" strike="noStrike" cap="none">
              <a:solidFill>
                <a:schemeClr val="lt1"/>
              </a:solidFill>
              <a:latin typeface="Calibri"/>
              <a:ea typeface="Calibri"/>
              <a:cs typeface="Calibri"/>
              <a:sym typeface="Calibri"/>
            </a:endParaRPr>
          </a:p>
          <a:p>
            <a:pPr marL="0" marR="0" lvl="0" indent="0" algn="ctr" rtl="0">
              <a:lnSpc>
                <a:spcPct val="90000"/>
              </a:lnSpc>
              <a:spcBef>
                <a:spcPts val="1400"/>
              </a:spcBef>
              <a:spcAft>
                <a:spcPts val="0"/>
              </a:spcAft>
              <a:buClr>
                <a:schemeClr val="accent1"/>
              </a:buClr>
              <a:buSzPct val="100000"/>
              <a:buFont typeface="Calibri"/>
              <a:buNone/>
            </a:pPr>
            <a:r>
              <a:rPr lang="en-US" sz="9600" b="1" i="0" u="none" strike="noStrike" cap="none">
                <a:solidFill>
                  <a:schemeClr val="lt1"/>
                </a:solidFill>
                <a:latin typeface="Calibri"/>
                <a:ea typeface="Calibri"/>
                <a:cs typeface="Calibri"/>
                <a:sym typeface="Calibri"/>
              </a:rPr>
              <a:t>SGP'S OVERALL ISLAND’S RESILIENCE APPROACH </a:t>
            </a:r>
            <a:endParaRPr/>
          </a:p>
          <a:p>
            <a:pPr marL="0" marR="0" lvl="0" indent="0" algn="ctr" rtl="0">
              <a:lnSpc>
                <a:spcPct val="90000"/>
              </a:lnSpc>
              <a:spcBef>
                <a:spcPts val="1400"/>
              </a:spcBef>
              <a:spcAft>
                <a:spcPts val="0"/>
              </a:spcAft>
              <a:buClr>
                <a:schemeClr val="accent1"/>
              </a:buClr>
              <a:buSzPct val="100000"/>
              <a:buFont typeface="Calibri"/>
              <a:buNone/>
            </a:pPr>
            <a:r>
              <a:rPr lang="en-US" sz="9600" b="1" i="0" u="none" strike="noStrike" cap="none">
                <a:solidFill>
                  <a:schemeClr val="lt1"/>
                </a:solidFill>
                <a:latin typeface="Calibri"/>
                <a:ea typeface="Calibri"/>
                <a:cs typeface="Calibri"/>
                <a:sym typeface="Calibri"/>
              </a:rPr>
              <a:t>AND PROGRAMMING IN PACIFIC AND OTHER SIDS</a:t>
            </a:r>
            <a:endParaRPr/>
          </a:p>
          <a:p>
            <a:pPr marL="0" marR="0" lvl="0" indent="0" algn="ctr" rtl="0">
              <a:lnSpc>
                <a:spcPct val="90000"/>
              </a:lnSpc>
              <a:spcBef>
                <a:spcPts val="1400"/>
              </a:spcBef>
              <a:spcAft>
                <a:spcPts val="0"/>
              </a:spcAft>
              <a:buClr>
                <a:schemeClr val="accent1"/>
              </a:buClr>
              <a:buSzPct val="100000"/>
              <a:buFont typeface="Calibri"/>
              <a:buNone/>
            </a:pPr>
            <a:r>
              <a:rPr lang="en-US" sz="5500" b="0" i="0" u="none" strike="noStrike" cap="none">
                <a:solidFill>
                  <a:schemeClr val="lt1"/>
                </a:solidFill>
                <a:latin typeface="Calibri"/>
                <a:ea typeface="Calibri"/>
                <a:cs typeface="Calibri"/>
                <a:sym typeface="Calibri"/>
              </a:rPr>
              <a:t>YOKO WATANABE</a:t>
            </a:r>
            <a:endParaRPr/>
          </a:p>
        </p:txBody>
      </p:sp>
      <p:cxnSp>
        <p:nvCxnSpPr>
          <p:cNvPr id="68" name="Google Shape;68;p12"/>
          <p:cNvCxnSpPr/>
          <p:nvPr/>
        </p:nvCxnSpPr>
        <p:spPr>
          <a:xfrm>
            <a:off x="4368800" y="5943600"/>
            <a:ext cx="3352800" cy="0"/>
          </a:xfrm>
          <a:prstGeom prst="straightConnector1">
            <a:avLst/>
          </a:prstGeom>
          <a:noFill/>
          <a:ln w="12700" cap="flat" cmpd="sng">
            <a:solidFill>
              <a:schemeClr val="lt1"/>
            </a:solidFill>
            <a:prstDash val="solid"/>
            <a:round/>
            <a:headEnd type="none" w="sm" len="sm"/>
            <a:tailEnd type="none" w="sm" len="sm"/>
          </a:ln>
        </p:spPr>
      </p:cxnSp>
      <p:pic>
        <p:nvPicPr>
          <p:cNvPr id="69" name="Google Shape;69;p12"/>
          <p:cNvPicPr preferRelativeResize="0"/>
          <p:nvPr/>
        </p:nvPicPr>
        <p:blipFill rotWithShape="1">
          <a:blip r:embed="rId3">
            <a:alphaModFix/>
          </a:blip>
          <a:srcRect/>
          <a:stretch/>
        </p:blipFill>
        <p:spPr>
          <a:xfrm>
            <a:off x="326571" y="304800"/>
            <a:ext cx="2841171" cy="640080"/>
          </a:xfrm>
          <a:prstGeom prst="rect">
            <a:avLst/>
          </a:prstGeom>
          <a:noFill/>
          <a:ln>
            <a:noFill/>
          </a:ln>
        </p:spPr>
      </p:pic>
      <p:pic>
        <p:nvPicPr>
          <p:cNvPr id="70" name="Google Shape;70;p12"/>
          <p:cNvPicPr preferRelativeResize="0"/>
          <p:nvPr/>
        </p:nvPicPr>
        <p:blipFill rotWithShape="1">
          <a:blip r:embed="rId4">
            <a:alphaModFix/>
          </a:blip>
          <a:srcRect/>
          <a:stretch/>
        </p:blipFill>
        <p:spPr>
          <a:xfrm>
            <a:off x="326571" y="1485900"/>
            <a:ext cx="5486400" cy="266700"/>
          </a:xfrm>
          <a:prstGeom prst="rect">
            <a:avLst/>
          </a:prstGeom>
          <a:noFill/>
          <a:ln>
            <a:noFill/>
          </a:ln>
        </p:spPr>
      </p:pic>
      <p:pic>
        <p:nvPicPr>
          <p:cNvPr id="71" name="Google Shape;71;p12"/>
          <p:cNvPicPr preferRelativeResize="0"/>
          <p:nvPr/>
        </p:nvPicPr>
        <p:blipFill rotWithShape="1">
          <a:blip r:embed="rId5">
            <a:alphaModFix/>
          </a:blip>
          <a:srcRect/>
          <a:stretch/>
        </p:blipFill>
        <p:spPr>
          <a:xfrm>
            <a:off x="9982200" y="213234"/>
            <a:ext cx="907789" cy="1082166"/>
          </a:xfrm>
          <a:prstGeom prst="rect">
            <a:avLst/>
          </a:prstGeom>
          <a:noFill/>
          <a:ln>
            <a:noFill/>
          </a:ln>
        </p:spPr>
      </p:pic>
      <p:pic>
        <p:nvPicPr>
          <p:cNvPr id="72" name="Google Shape;72;p12"/>
          <p:cNvPicPr preferRelativeResize="0"/>
          <p:nvPr/>
        </p:nvPicPr>
        <p:blipFill rotWithShape="1">
          <a:blip r:embed="rId6">
            <a:alphaModFix/>
          </a:blip>
          <a:srcRect l="10976" t="7046" r="8902" b="10566"/>
          <a:stretch/>
        </p:blipFill>
        <p:spPr>
          <a:xfrm>
            <a:off x="11201400" y="152401"/>
            <a:ext cx="762000" cy="1192221"/>
          </a:xfrm>
          <a:prstGeom prst="rect">
            <a:avLst/>
          </a:prstGeom>
          <a:noFill/>
          <a:ln>
            <a:noFill/>
          </a:ln>
        </p:spPr>
      </p:pic>
      <p:sp>
        <p:nvSpPr>
          <p:cNvPr id="73" name="Google Shape;73;p12"/>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2"/>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2"/>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lt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lt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lt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lt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lt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lt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lt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lt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bg>
      <p:bgPr>
        <a:solidFill>
          <a:schemeClr val="lt1"/>
        </a:solidFill>
        <a:effectLst/>
      </p:bgPr>
    </p:bg>
    <p:spTree>
      <p:nvGrpSpPr>
        <p:cNvPr id="1" name="Shape 76"/>
        <p:cNvGrpSpPr/>
        <p:nvPr/>
      </p:nvGrpSpPr>
      <p:grpSpPr>
        <a:xfrm>
          <a:off x="0" y="0"/>
          <a:ext cx="0" cy="0"/>
          <a:chOff x="0" y="0"/>
          <a:chExt cx="0" cy="0"/>
        </a:xfrm>
      </p:grpSpPr>
      <p:sp>
        <p:nvSpPr>
          <p:cNvPr id="77" name="Google Shape;77;p13"/>
          <p:cNvSpPr/>
          <p:nvPr/>
        </p:nvSpPr>
        <p:spPr>
          <a:xfrm>
            <a:off x="304800" y="1981200"/>
            <a:ext cx="11582400" cy="4360615"/>
          </a:xfrm>
          <a:prstGeom prst="rect">
            <a:avLst/>
          </a:prstGeom>
          <a:solidFill>
            <a:srgbClr val="6E5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 name="Google Shape;78;p13"/>
          <p:cNvSpPr txBox="1">
            <a:spLocks noGrp="1"/>
          </p:cNvSpPr>
          <p:nvPr>
            <p:ph type="title"/>
          </p:nvPr>
        </p:nvSpPr>
        <p:spPr>
          <a:xfrm>
            <a:off x="609600" y="2892644"/>
            <a:ext cx="6319520" cy="1450757"/>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chemeClr val="lt1"/>
              </a:buClr>
              <a:buSzPts val="4800"/>
              <a:buFont typeface="Calibri"/>
              <a:buNone/>
              <a:defRPr sz="4800">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cxnSp>
        <p:nvCxnSpPr>
          <p:cNvPr id="79" name="Google Shape;79;p13"/>
          <p:cNvCxnSpPr/>
          <p:nvPr/>
        </p:nvCxnSpPr>
        <p:spPr>
          <a:xfrm>
            <a:off x="711200" y="4419600"/>
            <a:ext cx="6217920" cy="0"/>
          </a:xfrm>
          <a:prstGeom prst="straightConnector1">
            <a:avLst/>
          </a:prstGeom>
          <a:noFill/>
          <a:ln w="12700" cap="flat" cmpd="sng">
            <a:solidFill>
              <a:schemeClr val="lt1"/>
            </a:solidFill>
            <a:prstDash val="solid"/>
            <a:round/>
            <a:headEnd type="none" w="sm" len="sm"/>
            <a:tailEnd type="none" w="sm" len="sm"/>
          </a:ln>
        </p:spPr>
      </p:cxnSp>
      <p:sp>
        <p:nvSpPr>
          <p:cNvPr id="80" name="Google Shape;80;p13"/>
          <p:cNvSpPr txBox="1">
            <a:spLocks noGrp="1"/>
          </p:cNvSpPr>
          <p:nvPr>
            <p:ph type="body" idx="1"/>
          </p:nvPr>
        </p:nvSpPr>
        <p:spPr>
          <a:xfrm>
            <a:off x="609601" y="4572000"/>
            <a:ext cx="6319520" cy="533400"/>
          </a:xfrm>
          <a:prstGeom prst="rect">
            <a:avLst/>
          </a:prstGeom>
          <a:noFill/>
          <a:ln>
            <a:noFill/>
          </a:ln>
        </p:spPr>
        <p:txBody>
          <a:bodyPr spcFirstLastPara="1" wrap="square" lIns="0" tIns="45700" rIns="0" bIns="45700" anchor="t" anchorCtr="0">
            <a:normAutofit/>
          </a:bodyPr>
          <a:lstStyle>
            <a:lvl1pPr marL="457200" lvl="0" indent="-355600" algn="l">
              <a:lnSpc>
                <a:spcPct val="90000"/>
              </a:lnSpc>
              <a:spcBef>
                <a:spcPts val="1200"/>
              </a:spcBef>
              <a:spcAft>
                <a:spcPts val="0"/>
              </a:spcAft>
              <a:buSzPts val="2000"/>
              <a:buChar char=" "/>
              <a:defRPr sz="2000">
                <a:solidFill>
                  <a:schemeClr val="lt1"/>
                </a:solidFill>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1" name="Google Shape;81;p13"/>
          <p:cNvSpPr/>
          <p:nvPr/>
        </p:nvSpPr>
        <p:spPr>
          <a:xfrm>
            <a:off x="304800" y="6629400"/>
            <a:ext cx="11582400" cy="76200"/>
          </a:xfrm>
          <a:prstGeom prst="rect">
            <a:avLst/>
          </a:prstGeom>
          <a:solidFill>
            <a:srgbClr val="6E5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82" name="Google Shape;82;p13"/>
          <p:cNvPicPr preferRelativeResize="0"/>
          <p:nvPr/>
        </p:nvPicPr>
        <p:blipFill rotWithShape="1">
          <a:blip r:embed="rId2">
            <a:alphaModFix/>
          </a:blip>
          <a:srcRect/>
          <a:stretch/>
        </p:blipFill>
        <p:spPr>
          <a:xfrm>
            <a:off x="9982200" y="213234"/>
            <a:ext cx="907789" cy="1082166"/>
          </a:xfrm>
          <a:prstGeom prst="rect">
            <a:avLst/>
          </a:prstGeom>
          <a:noFill/>
          <a:ln>
            <a:noFill/>
          </a:ln>
        </p:spPr>
      </p:pic>
      <p:pic>
        <p:nvPicPr>
          <p:cNvPr id="83" name="Google Shape;83;p13"/>
          <p:cNvPicPr preferRelativeResize="0"/>
          <p:nvPr/>
        </p:nvPicPr>
        <p:blipFill rotWithShape="1">
          <a:blip r:embed="rId3">
            <a:alphaModFix/>
          </a:blip>
          <a:srcRect l="10976" t="7046" r="8902" b="10566"/>
          <a:stretch/>
        </p:blipFill>
        <p:spPr>
          <a:xfrm>
            <a:off x="11201400" y="152401"/>
            <a:ext cx="762000" cy="1192221"/>
          </a:xfrm>
          <a:prstGeom prst="rect">
            <a:avLst/>
          </a:prstGeom>
          <a:noFill/>
          <a:ln>
            <a:noFill/>
          </a:ln>
        </p:spPr>
      </p:pic>
      <p:pic>
        <p:nvPicPr>
          <p:cNvPr id="84" name="Google Shape;84;p13"/>
          <p:cNvPicPr preferRelativeResize="0"/>
          <p:nvPr/>
        </p:nvPicPr>
        <p:blipFill rotWithShape="1">
          <a:blip r:embed="rId4">
            <a:alphaModFix/>
          </a:blip>
          <a:srcRect/>
          <a:stretch/>
        </p:blipFill>
        <p:spPr>
          <a:xfrm>
            <a:off x="326571" y="304800"/>
            <a:ext cx="2841171" cy="640080"/>
          </a:xfrm>
          <a:prstGeom prst="rect">
            <a:avLst/>
          </a:prstGeom>
          <a:noFill/>
          <a:ln>
            <a:noFill/>
          </a:ln>
        </p:spPr>
      </p:pic>
      <p:pic>
        <p:nvPicPr>
          <p:cNvPr id="85" name="Google Shape;85;p13"/>
          <p:cNvPicPr preferRelativeResize="0"/>
          <p:nvPr/>
        </p:nvPicPr>
        <p:blipFill rotWithShape="1">
          <a:blip r:embed="rId5">
            <a:alphaModFix/>
          </a:blip>
          <a:srcRect/>
          <a:stretch/>
        </p:blipFill>
        <p:spPr>
          <a:xfrm>
            <a:off x="326571" y="1485900"/>
            <a:ext cx="5486400" cy="266700"/>
          </a:xfrm>
          <a:prstGeom prst="rect">
            <a:avLst/>
          </a:prstGeom>
          <a:noFill/>
          <a:ln>
            <a:noFill/>
          </a:ln>
        </p:spPr>
      </p:pic>
      <p:sp>
        <p:nvSpPr>
          <p:cNvPr id="86" name="Google Shape;86;p13"/>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3"/>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3"/>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9"/>
        <p:cNvGrpSpPr/>
        <p:nvPr/>
      </p:nvGrpSpPr>
      <p:grpSpPr>
        <a:xfrm>
          <a:off x="0" y="0"/>
          <a:ext cx="0" cy="0"/>
          <a:chOff x="0" y="0"/>
          <a:chExt cx="0" cy="0"/>
        </a:xfrm>
      </p:grpSpPr>
      <p:sp>
        <p:nvSpPr>
          <p:cNvPr id="90" name="Google Shape;90;p14"/>
          <p:cNvSpPr txBox="1">
            <a:spLocks noGrp="1"/>
          </p:cNvSpPr>
          <p:nvPr>
            <p:ph type="body" idx="1"/>
          </p:nvPr>
        </p:nvSpPr>
        <p:spPr>
          <a:xfrm>
            <a:off x="304800" y="1828801"/>
            <a:ext cx="11582400" cy="4379456"/>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1" name="Google Shape;91;p14"/>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4"/>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4"/>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14"/>
          <p:cNvSpPr txBox="1">
            <a:spLocks noGrp="1"/>
          </p:cNvSpPr>
          <p:nvPr>
            <p:ph type="title"/>
          </p:nvPr>
        </p:nvSpPr>
        <p:spPr>
          <a:xfrm>
            <a:off x="272143" y="178728"/>
            <a:ext cx="7467600" cy="1343353"/>
          </a:xfrm>
          <a:prstGeom prst="rect">
            <a:avLst/>
          </a:prstGeom>
          <a:noFill/>
          <a:ln>
            <a:noFill/>
          </a:ln>
        </p:spPr>
        <p:txBody>
          <a:bodyPr spcFirstLastPara="1" wrap="square" lIns="91425" tIns="45700" rIns="91425" bIns="45700" anchor="ctr" anchorCtr="0">
            <a:noAutofit/>
          </a:bodyPr>
          <a:lstStyle>
            <a:lvl1pPr marR="0" lvl="0" algn="l" rtl="0">
              <a:lnSpc>
                <a:spcPct val="85000"/>
              </a:lnSpc>
              <a:spcBef>
                <a:spcPts val="0"/>
              </a:spcBef>
              <a:spcAft>
                <a:spcPts val="0"/>
              </a:spcAft>
              <a:buClr>
                <a:schemeClr val="accent3"/>
              </a:buClr>
              <a:buSzPts val="4800"/>
              <a:buFont typeface="Calibri"/>
              <a:buNone/>
              <a:defRPr sz="4800">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5"/>
        <p:cNvGrpSpPr/>
        <p:nvPr/>
      </p:nvGrpSpPr>
      <p:grpSpPr>
        <a:xfrm>
          <a:off x="0" y="0"/>
          <a:ext cx="0" cy="0"/>
          <a:chOff x="0" y="0"/>
          <a:chExt cx="0" cy="0"/>
        </a:xfrm>
      </p:grpSpPr>
      <p:sp>
        <p:nvSpPr>
          <p:cNvPr id="96" name="Google Shape;96;p15"/>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8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8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8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8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8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8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8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8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15"/>
          <p:cNvSpPr txBox="1">
            <a:spLocks noGrp="1"/>
          </p:cNvSpPr>
          <p:nvPr>
            <p:ph type="title"/>
          </p:nvPr>
        </p:nvSpPr>
        <p:spPr>
          <a:xfrm>
            <a:off x="272143" y="178728"/>
            <a:ext cx="7467600" cy="1343353"/>
          </a:xfrm>
          <a:prstGeom prst="rect">
            <a:avLst/>
          </a:prstGeom>
          <a:noFill/>
          <a:ln>
            <a:noFill/>
          </a:ln>
        </p:spPr>
        <p:txBody>
          <a:bodyPr spcFirstLastPara="1" wrap="square" lIns="91425" tIns="45700" rIns="91425" bIns="45700" anchor="ctr" anchorCtr="0">
            <a:noAutofit/>
          </a:bodyPr>
          <a:lstStyle>
            <a:lvl1pPr marR="0" lvl="0" algn="l" rtl="0">
              <a:lnSpc>
                <a:spcPct val="85000"/>
              </a:lnSpc>
              <a:spcBef>
                <a:spcPts val="0"/>
              </a:spcBef>
              <a:spcAft>
                <a:spcPts val="0"/>
              </a:spcAft>
              <a:buClr>
                <a:schemeClr val="accent3"/>
              </a:buClr>
              <a:buSzPts val="4800"/>
              <a:buFont typeface="Calibri"/>
              <a:buNone/>
              <a:defRPr sz="4800">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body" idx="1"/>
          </p:nvPr>
        </p:nvSpPr>
        <p:spPr>
          <a:xfrm>
            <a:off x="304800" y="1752600"/>
            <a:ext cx="11582400" cy="4554785"/>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cxnSp>
        <p:nvCxnSpPr>
          <p:cNvPr id="10" name="Google Shape;10;p7"/>
          <p:cNvCxnSpPr/>
          <p:nvPr/>
        </p:nvCxnSpPr>
        <p:spPr>
          <a:xfrm>
            <a:off x="228600" y="1598804"/>
            <a:ext cx="11658600" cy="0"/>
          </a:xfrm>
          <a:prstGeom prst="straightConnector1">
            <a:avLst/>
          </a:prstGeom>
          <a:noFill/>
          <a:ln w="9525" cap="flat" cmpd="sng">
            <a:solidFill>
              <a:srgbClr val="FF9900"/>
            </a:solidFill>
            <a:prstDash val="solid"/>
            <a:round/>
            <a:headEnd type="none" w="sm" len="sm"/>
            <a:tailEnd type="none" w="sm" len="sm"/>
          </a:ln>
        </p:spPr>
      </p:cxnSp>
      <p:sp>
        <p:nvSpPr>
          <p:cNvPr id="11" name="Google Shape;11;p7"/>
          <p:cNvSpPr/>
          <p:nvPr/>
        </p:nvSpPr>
        <p:spPr>
          <a:xfrm>
            <a:off x="304800" y="6629400"/>
            <a:ext cx="11582400" cy="76200"/>
          </a:xfrm>
          <a:prstGeom prst="rect">
            <a:avLst/>
          </a:prstGeom>
          <a:solidFill>
            <a:srgbClr val="FEBB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 name="Google Shape;12;p7"/>
          <p:cNvPicPr preferRelativeResize="0"/>
          <p:nvPr/>
        </p:nvPicPr>
        <p:blipFill rotWithShape="1">
          <a:blip r:embed="rId10">
            <a:alphaModFix/>
          </a:blip>
          <a:srcRect/>
          <a:stretch/>
        </p:blipFill>
        <p:spPr>
          <a:xfrm>
            <a:off x="8741229" y="304800"/>
            <a:ext cx="2841171" cy="640080"/>
          </a:xfrm>
          <a:prstGeom prst="rect">
            <a:avLst/>
          </a:prstGeom>
          <a:noFill/>
          <a:ln>
            <a:noFill/>
          </a:ln>
        </p:spPr>
      </p:pic>
      <p:pic>
        <p:nvPicPr>
          <p:cNvPr id="13" name="Google Shape;13;p7"/>
          <p:cNvPicPr preferRelativeResize="0"/>
          <p:nvPr/>
        </p:nvPicPr>
        <p:blipFill rotWithShape="1">
          <a:blip r:embed="rId11">
            <a:alphaModFix/>
          </a:blip>
          <a:srcRect/>
          <a:stretch/>
        </p:blipFill>
        <p:spPr>
          <a:xfrm>
            <a:off x="8730343" y="1165860"/>
            <a:ext cx="2825496" cy="137350"/>
          </a:xfrm>
          <a:prstGeom prst="rect">
            <a:avLst/>
          </a:prstGeom>
          <a:noFill/>
          <a:ln>
            <a:noFill/>
          </a:ln>
        </p:spPr>
      </p:pic>
      <p:sp>
        <p:nvSpPr>
          <p:cNvPr id="14" name="Google Shape;14;p7"/>
          <p:cNvSpPr txBox="1">
            <a:spLocks noGrp="1"/>
          </p:cNvSpPr>
          <p:nvPr>
            <p:ph type="dt" idx="10"/>
          </p:nvPr>
        </p:nvSpPr>
        <p:spPr>
          <a:xfrm>
            <a:off x="304800" y="6400800"/>
            <a:ext cx="1036317" cy="24581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7"/>
          <p:cNvSpPr txBox="1">
            <a:spLocks noGrp="1"/>
          </p:cNvSpPr>
          <p:nvPr>
            <p:ph type="ftr" idx="11"/>
          </p:nvPr>
        </p:nvSpPr>
        <p:spPr>
          <a:xfrm>
            <a:off x="1727200" y="6400800"/>
            <a:ext cx="9144000" cy="24581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 name="Google Shape;16;p7"/>
          <p:cNvSpPr txBox="1">
            <a:spLocks noGrp="1"/>
          </p:cNvSpPr>
          <p:nvPr>
            <p:ph type="sldNum" idx="12"/>
          </p:nvPr>
        </p:nvSpPr>
        <p:spPr>
          <a:xfrm>
            <a:off x="11385571" y="6400800"/>
            <a:ext cx="501629" cy="24581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png"/><Relationship Id="rId7"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png"/><Relationship Id="rId7"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04"/>
        <p:cNvGrpSpPr/>
        <p:nvPr/>
      </p:nvGrpSpPr>
      <p:grpSpPr>
        <a:xfrm>
          <a:off x="0" y="0"/>
          <a:ext cx="0" cy="0"/>
          <a:chOff x="0" y="0"/>
          <a:chExt cx="0" cy="0"/>
        </a:xfrm>
      </p:grpSpPr>
      <p:pic>
        <p:nvPicPr>
          <p:cNvPr id="105" name="Google Shape;105;p1"/>
          <p:cNvPicPr preferRelativeResize="0"/>
          <p:nvPr/>
        </p:nvPicPr>
        <p:blipFill rotWithShape="1">
          <a:blip r:embed="rId3">
            <a:alphaModFix/>
          </a:blip>
          <a:srcRect/>
          <a:stretch/>
        </p:blipFill>
        <p:spPr>
          <a:xfrm>
            <a:off x="326571" y="304800"/>
            <a:ext cx="2841171" cy="640080"/>
          </a:xfrm>
          <a:prstGeom prst="rect">
            <a:avLst/>
          </a:prstGeom>
          <a:noFill/>
          <a:ln>
            <a:noFill/>
          </a:ln>
        </p:spPr>
      </p:pic>
      <p:pic>
        <p:nvPicPr>
          <p:cNvPr id="106" name="Google Shape;106;p1"/>
          <p:cNvPicPr preferRelativeResize="0"/>
          <p:nvPr/>
        </p:nvPicPr>
        <p:blipFill rotWithShape="1">
          <a:blip r:embed="rId4">
            <a:alphaModFix/>
          </a:blip>
          <a:srcRect/>
          <a:stretch/>
        </p:blipFill>
        <p:spPr>
          <a:xfrm>
            <a:off x="326571" y="1485900"/>
            <a:ext cx="5486400" cy="266700"/>
          </a:xfrm>
          <a:prstGeom prst="rect">
            <a:avLst/>
          </a:prstGeom>
          <a:noFill/>
          <a:ln>
            <a:noFill/>
          </a:ln>
        </p:spPr>
      </p:pic>
      <p:pic>
        <p:nvPicPr>
          <p:cNvPr id="107" name="Google Shape;107;p1"/>
          <p:cNvPicPr preferRelativeResize="0"/>
          <p:nvPr/>
        </p:nvPicPr>
        <p:blipFill rotWithShape="1">
          <a:blip r:embed="rId5">
            <a:alphaModFix/>
          </a:blip>
          <a:srcRect/>
          <a:stretch/>
        </p:blipFill>
        <p:spPr>
          <a:xfrm>
            <a:off x="9982200" y="213234"/>
            <a:ext cx="907789" cy="1082166"/>
          </a:xfrm>
          <a:prstGeom prst="rect">
            <a:avLst/>
          </a:prstGeom>
          <a:noFill/>
          <a:ln>
            <a:noFill/>
          </a:ln>
        </p:spPr>
      </p:pic>
      <p:pic>
        <p:nvPicPr>
          <p:cNvPr id="108" name="Google Shape;108;p1"/>
          <p:cNvPicPr preferRelativeResize="0"/>
          <p:nvPr/>
        </p:nvPicPr>
        <p:blipFill rotWithShape="1">
          <a:blip r:embed="rId6">
            <a:alphaModFix/>
          </a:blip>
          <a:srcRect l="10976" t="7046" r="8902" b="10566"/>
          <a:stretch/>
        </p:blipFill>
        <p:spPr>
          <a:xfrm>
            <a:off x="11201400" y="152401"/>
            <a:ext cx="762000" cy="1192221"/>
          </a:xfrm>
          <a:prstGeom prst="rect">
            <a:avLst/>
          </a:prstGeom>
          <a:noFill/>
          <a:ln>
            <a:noFill/>
          </a:ln>
        </p:spPr>
      </p:pic>
      <p:pic>
        <p:nvPicPr>
          <p:cNvPr id="109" name="Google Shape;109;p1"/>
          <p:cNvPicPr preferRelativeResize="0"/>
          <p:nvPr/>
        </p:nvPicPr>
        <p:blipFill>
          <a:blip r:embed="rId7">
            <a:alphaModFix/>
          </a:blip>
          <a:stretch>
            <a:fillRect/>
          </a:stretch>
        </p:blipFill>
        <p:spPr>
          <a:xfrm>
            <a:off x="7037896" y="0"/>
            <a:ext cx="2778205" cy="1665249"/>
          </a:xfrm>
          <a:prstGeom prst="rect">
            <a:avLst/>
          </a:prstGeom>
          <a:noFill/>
          <a:ln>
            <a:noFill/>
          </a:ln>
        </p:spPr>
      </p:pic>
      <p:sp>
        <p:nvSpPr>
          <p:cNvPr id="2" name="TextBox 1">
            <a:extLst>
              <a:ext uri="{FF2B5EF4-FFF2-40B4-BE49-F238E27FC236}">
                <a16:creationId xmlns:a16="http://schemas.microsoft.com/office/drawing/2014/main" id="{0CE1F546-93A4-49DD-9B2F-442DED37DBD4}"/>
              </a:ext>
            </a:extLst>
          </p:cNvPr>
          <p:cNvSpPr txBox="1"/>
          <p:nvPr/>
        </p:nvSpPr>
        <p:spPr>
          <a:xfrm>
            <a:off x="905759" y="2708868"/>
            <a:ext cx="10595728" cy="584775"/>
          </a:xfrm>
          <a:prstGeom prst="rect">
            <a:avLst/>
          </a:prstGeom>
          <a:noFill/>
        </p:spPr>
        <p:txBody>
          <a:bodyPr wrap="square" rtlCol="0">
            <a:spAutoFit/>
          </a:bodyPr>
          <a:lstStyle/>
          <a:p>
            <a:pPr algn="ctr"/>
            <a:r>
              <a:rPr lang="en-GB" sz="3200" dirty="0"/>
              <a:t>National Consultation – 28 April 2022 </a:t>
            </a:r>
            <a:r>
              <a:rPr lang="en-GB" sz="3200" dirty="0" err="1"/>
              <a:t>Caudan</a:t>
            </a:r>
            <a:r>
              <a:rPr lang="en-GB" sz="3200" dirty="0"/>
              <a:t> Arts Centre</a:t>
            </a:r>
          </a:p>
        </p:txBody>
      </p:sp>
      <p:sp>
        <p:nvSpPr>
          <p:cNvPr id="3" name="TextBox 2">
            <a:extLst>
              <a:ext uri="{FF2B5EF4-FFF2-40B4-BE49-F238E27FC236}">
                <a16:creationId xmlns:a16="http://schemas.microsoft.com/office/drawing/2014/main" id="{51462534-05E7-48F6-98C6-0C015C543FAF}"/>
              </a:ext>
            </a:extLst>
          </p:cNvPr>
          <p:cNvSpPr txBox="1"/>
          <p:nvPr/>
        </p:nvSpPr>
        <p:spPr>
          <a:xfrm>
            <a:off x="905759" y="4957797"/>
            <a:ext cx="10595728" cy="1077218"/>
          </a:xfrm>
          <a:prstGeom prst="rect">
            <a:avLst/>
          </a:prstGeom>
          <a:noFill/>
        </p:spPr>
        <p:txBody>
          <a:bodyPr wrap="square" rtlCol="0">
            <a:spAutoFit/>
          </a:bodyPr>
          <a:lstStyle/>
          <a:p>
            <a:pPr algn="ctr"/>
            <a:r>
              <a:rPr lang="en-GB" sz="3200" dirty="0"/>
              <a:t>Leadership Dialogue Overview </a:t>
            </a:r>
          </a:p>
          <a:p>
            <a:pPr algn="ctr"/>
            <a:r>
              <a:rPr lang="en-GB" sz="3200" dirty="0"/>
              <a:t>by Pamela Bapoo-Dundoo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70"/>
        <p:cNvGrpSpPr/>
        <p:nvPr/>
      </p:nvGrpSpPr>
      <p:grpSpPr>
        <a:xfrm>
          <a:off x="0" y="0"/>
          <a:ext cx="0" cy="0"/>
          <a:chOff x="0" y="0"/>
          <a:chExt cx="0" cy="0"/>
        </a:xfrm>
      </p:grpSpPr>
      <p:pic>
        <p:nvPicPr>
          <p:cNvPr id="171" name="Google Shape;171;g1257937859c_0_64"/>
          <p:cNvPicPr preferRelativeResize="0"/>
          <p:nvPr/>
        </p:nvPicPr>
        <p:blipFill rotWithShape="1">
          <a:blip r:embed="rId3">
            <a:alphaModFix/>
          </a:blip>
          <a:srcRect/>
          <a:stretch/>
        </p:blipFill>
        <p:spPr>
          <a:xfrm>
            <a:off x="326571" y="304800"/>
            <a:ext cx="2841174" cy="640080"/>
          </a:xfrm>
          <a:prstGeom prst="rect">
            <a:avLst/>
          </a:prstGeom>
          <a:noFill/>
          <a:ln>
            <a:noFill/>
          </a:ln>
        </p:spPr>
      </p:pic>
      <p:pic>
        <p:nvPicPr>
          <p:cNvPr id="172" name="Google Shape;172;g1257937859c_0_64"/>
          <p:cNvPicPr preferRelativeResize="0"/>
          <p:nvPr/>
        </p:nvPicPr>
        <p:blipFill rotWithShape="1">
          <a:blip r:embed="rId4">
            <a:alphaModFix/>
          </a:blip>
          <a:srcRect/>
          <a:stretch/>
        </p:blipFill>
        <p:spPr>
          <a:xfrm>
            <a:off x="326571" y="1485900"/>
            <a:ext cx="5486397" cy="266700"/>
          </a:xfrm>
          <a:prstGeom prst="rect">
            <a:avLst/>
          </a:prstGeom>
          <a:noFill/>
          <a:ln>
            <a:noFill/>
          </a:ln>
        </p:spPr>
      </p:pic>
      <p:pic>
        <p:nvPicPr>
          <p:cNvPr id="173" name="Google Shape;173;g1257937859c_0_64"/>
          <p:cNvPicPr preferRelativeResize="0"/>
          <p:nvPr/>
        </p:nvPicPr>
        <p:blipFill rotWithShape="1">
          <a:blip r:embed="rId5">
            <a:alphaModFix/>
          </a:blip>
          <a:srcRect/>
          <a:stretch/>
        </p:blipFill>
        <p:spPr>
          <a:xfrm>
            <a:off x="9982200" y="152401"/>
            <a:ext cx="907790" cy="1082167"/>
          </a:xfrm>
          <a:prstGeom prst="rect">
            <a:avLst/>
          </a:prstGeom>
          <a:noFill/>
          <a:ln>
            <a:noFill/>
          </a:ln>
        </p:spPr>
      </p:pic>
      <p:pic>
        <p:nvPicPr>
          <p:cNvPr id="174" name="Google Shape;174;g1257937859c_0_64"/>
          <p:cNvPicPr preferRelativeResize="0"/>
          <p:nvPr/>
        </p:nvPicPr>
        <p:blipFill rotWithShape="1">
          <a:blip r:embed="rId6">
            <a:alphaModFix/>
          </a:blip>
          <a:srcRect l="10976" t="7043" r="8901" b="10570"/>
          <a:stretch/>
        </p:blipFill>
        <p:spPr>
          <a:xfrm>
            <a:off x="11201400" y="152401"/>
            <a:ext cx="762000" cy="1192222"/>
          </a:xfrm>
          <a:prstGeom prst="rect">
            <a:avLst/>
          </a:prstGeom>
          <a:noFill/>
          <a:ln>
            <a:noFill/>
          </a:ln>
        </p:spPr>
      </p:pic>
      <p:pic>
        <p:nvPicPr>
          <p:cNvPr id="175" name="Google Shape;175;g1257937859c_0_64"/>
          <p:cNvPicPr preferRelativeResize="0"/>
          <p:nvPr/>
        </p:nvPicPr>
        <p:blipFill>
          <a:blip r:embed="rId7">
            <a:alphaModFix/>
          </a:blip>
          <a:stretch>
            <a:fillRect/>
          </a:stretch>
        </p:blipFill>
        <p:spPr>
          <a:xfrm>
            <a:off x="7037896" y="0"/>
            <a:ext cx="2778205" cy="1665249"/>
          </a:xfrm>
          <a:prstGeom prst="rect">
            <a:avLst/>
          </a:prstGeom>
          <a:noFill/>
          <a:ln>
            <a:noFill/>
          </a:ln>
        </p:spPr>
      </p:pic>
      <p:sp>
        <p:nvSpPr>
          <p:cNvPr id="176" name="Google Shape;176;g1257937859c_0_64"/>
          <p:cNvSpPr txBox="1"/>
          <p:nvPr/>
        </p:nvSpPr>
        <p:spPr>
          <a:xfrm>
            <a:off x="926822" y="2254375"/>
            <a:ext cx="3117746"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dirty="0">
                <a:latin typeface="Calibri"/>
                <a:ea typeface="Calibri"/>
                <a:cs typeface="Calibri"/>
                <a:sym typeface="Calibri"/>
              </a:rPr>
              <a:t>QUESTION FOR ALL</a:t>
            </a:r>
            <a:endParaRPr sz="2800" dirty="0">
              <a:latin typeface="Calibri"/>
              <a:ea typeface="Calibri"/>
              <a:cs typeface="Calibri"/>
              <a:sym typeface="Calibri"/>
            </a:endParaRPr>
          </a:p>
        </p:txBody>
      </p:sp>
      <p:sp>
        <p:nvSpPr>
          <p:cNvPr id="177" name="Google Shape;177;g1257937859c_0_64"/>
          <p:cNvSpPr txBox="1"/>
          <p:nvPr/>
        </p:nvSpPr>
        <p:spPr>
          <a:xfrm>
            <a:off x="926822" y="3478984"/>
            <a:ext cx="3815255" cy="215440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dirty="0">
                <a:latin typeface="Calibri"/>
                <a:ea typeface="Calibri"/>
                <a:cs typeface="Calibri"/>
                <a:sym typeface="Calibri"/>
              </a:rPr>
              <a:t>What kind of follow-up activities would you like to see from Stockholm+50?</a:t>
            </a:r>
            <a:endParaRPr sz="3200" dirty="0">
              <a:latin typeface="Calibri"/>
              <a:ea typeface="Calibri"/>
              <a:cs typeface="Calibri"/>
              <a:sym typeface="Calibri"/>
            </a:endParaRPr>
          </a:p>
        </p:txBody>
      </p:sp>
      <p:pic>
        <p:nvPicPr>
          <p:cNvPr id="178" name="Google Shape;178;g1257937859c_0_64"/>
          <p:cNvPicPr preferRelativeResize="0"/>
          <p:nvPr/>
        </p:nvPicPr>
        <p:blipFill>
          <a:blip r:embed="rId8">
            <a:alphaModFix/>
          </a:blip>
          <a:stretch>
            <a:fillRect/>
          </a:stretch>
        </p:blipFill>
        <p:spPr>
          <a:xfrm>
            <a:off x="4881152" y="2254375"/>
            <a:ext cx="7310848" cy="4603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04"/>
        <p:cNvGrpSpPr/>
        <p:nvPr/>
      </p:nvGrpSpPr>
      <p:grpSpPr>
        <a:xfrm>
          <a:off x="0" y="0"/>
          <a:ext cx="0" cy="0"/>
          <a:chOff x="0" y="0"/>
          <a:chExt cx="0" cy="0"/>
        </a:xfrm>
      </p:grpSpPr>
      <p:pic>
        <p:nvPicPr>
          <p:cNvPr id="105" name="Google Shape;105;p1"/>
          <p:cNvPicPr preferRelativeResize="0"/>
          <p:nvPr/>
        </p:nvPicPr>
        <p:blipFill rotWithShape="1">
          <a:blip r:embed="rId3">
            <a:alphaModFix/>
          </a:blip>
          <a:srcRect/>
          <a:stretch/>
        </p:blipFill>
        <p:spPr>
          <a:xfrm>
            <a:off x="326571" y="304800"/>
            <a:ext cx="2841171" cy="640080"/>
          </a:xfrm>
          <a:prstGeom prst="rect">
            <a:avLst/>
          </a:prstGeom>
          <a:noFill/>
          <a:ln>
            <a:noFill/>
          </a:ln>
        </p:spPr>
      </p:pic>
      <p:pic>
        <p:nvPicPr>
          <p:cNvPr id="106" name="Google Shape;106;p1"/>
          <p:cNvPicPr preferRelativeResize="0"/>
          <p:nvPr/>
        </p:nvPicPr>
        <p:blipFill rotWithShape="1">
          <a:blip r:embed="rId4">
            <a:alphaModFix/>
          </a:blip>
          <a:srcRect/>
          <a:stretch/>
        </p:blipFill>
        <p:spPr>
          <a:xfrm>
            <a:off x="326571" y="1485900"/>
            <a:ext cx="5486400" cy="266700"/>
          </a:xfrm>
          <a:prstGeom prst="rect">
            <a:avLst/>
          </a:prstGeom>
          <a:noFill/>
          <a:ln>
            <a:noFill/>
          </a:ln>
        </p:spPr>
      </p:pic>
      <p:pic>
        <p:nvPicPr>
          <p:cNvPr id="107" name="Google Shape;107;p1"/>
          <p:cNvPicPr preferRelativeResize="0"/>
          <p:nvPr/>
        </p:nvPicPr>
        <p:blipFill rotWithShape="1">
          <a:blip r:embed="rId5">
            <a:alphaModFix/>
          </a:blip>
          <a:srcRect/>
          <a:stretch/>
        </p:blipFill>
        <p:spPr>
          <a:xfrm>
            <a:off x="9982200" y="213234"/>
            <a:ext cx="907789" cy="1082166"/>
          </a:xfrm>
          <a:prstGeom prst="rect">
            <a:avLst/>
          </a:prstGeom>
          <a:noFill/>
          <a:ln>
            <a:noFill/>
          </a:ln>
        </p:spPr>
      </p:pic>
      <p:pic>
        <p:nvPicPr>
          <p:cNvPr id="108" name="Google Shape;108;p1"/>
          <p:cNvPicPr preferRelativeResize="0"/>
          <p:nvPr/>
        </p:nvPicPr>
        <p:blipFill rotWithShape="1">
          <a:blip r:embed="rId6">
            <a:alphaModFix/>
          </a:blip>
          <a:srcRect l="10976" t="7046" r="8902" b="10566"/>
          <a:stretch/>
        </p:blipFill>
        <p:spPr>
          <a:xfrm>
            <a:off x="11201400" y="152401"/>
            <a:ext cx="762000" cy="1192221"/>
          </a:xfrm>
          <a:prstGeom prst="rect">
            <a:avLst/>
          </a:prstGeom>
          <a:noFill/>
          <a:ln>
            <a:noFill/>
          </a:ln>
        </p:spPr>
      </p:pic>
      <p:pic>
        <p:nvPicPr>
          <p:cNvPr id="109" name="Google Shape;109;p1"/>
          <p:cNvPicPr preferRelativeResize="0"/>
          <p:nvPr/>
        </p:nvPicPr>
        <p:blipFill>
          <a:blip r:embed="rId7">
            <a:alphaModFix/>
          </a:blip>
          <a:stretch>
            <a:fillRect/>
          </a:stretch>
        </p:blipFill>
        <p:spPr>
          <a:xfrm>
            <a:off x="7037896" y="0"/>
            <a:ext cx="2778205" cy="1665249"/>
          </a:xfrm>
          <a:prstGeom prst="rect">
            <a:avLst/>
          </a:prstGeom>
          <a:noFill/>
          <a:ln>
            <a:noFill/>
          </a:ln>
        </p:spPr>
      </p:pic>
      <p:pic>
        <p:nvPicPr>
          <p:cNvPr id="9" name="Google Shape;133;p4">
            <a:extLst>
              <a:ext uri="{FF2B5EF4-FFF2-40B4-BE49-F238E27FC236}">
                <a16:creationId xmlns:a16="http://schemas.microsoft.com/office/drawing/2014/main" id="{5DEA59AD-51FD-443E-9797-B1719118A766}"/>
              </a:ext>
            </a:extLst>
          </p:cNvPr>
          <p:cNvPicPr preferRelativeResize="0"/>
          <p:nvPr/>
        </p:nvPicPr>
        <p:blipFill>
          <a:blip r:embed="rId8">
            <a:alphaModFix/>
          </a:blip>
          <a:stretch>
            <a:fillRect/>
          </a:stretch>
        </p:blipFill>
        <p:spPr>
          <a:xfrm>
            <a:off x="1002424" y="1836420"/>
            <a:ext cx="9621094" cy="5021580"/>
          </a:xfrm>
          <a:prstGeom prst="rect">
            <a:avLst/>
          </a:prstGeom>
          <a:noFill/>
          <a:ln>
            <a:noFill/>
          </a:ln>
        </p:spPr>
      </p:pic>
      <p:sp>
        <p:nvSpPr>
          <p:cNvPr id="8" name="Google Shape;176;g1257937859c_0_64">
            <a:extLst>
              <a:ext uri="{FF2B5EF4-FFF2-40B4-BE49-F238E27FC236}">
                <a16:creationId xmlns:a16="http://schemas.microsoft.com/office/drawing/2014/main" id="{96FAE623-BE80-4DA2-BB29-47B5A5A88BE9}"/>
              </a:ext>
            </a:extLst>
          </p:cNvPr>
          <p:cNvSpPr txBox="1"/>
          <p:nvPr/>
        </p:nvSpPr>
        <p:spPr>
          <a:xfrm>
            <a:off x="7301688" y="1249933"/>
            <a:ext cx="5361024"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spc="300" dirty="0">
                <a:latin typeface="Calibri"/>
                <a:ea typeface="Calibri"/>
                <a:cs typeface="Calibri"/>
                <a:sym typeface="Calibri"/>
              </a:rPr>
              <a:t>THEY DID IT!</a:t>
            </a:r>
            <a:endParaRPr sz="3600" spc="300" dirty="0">
              <a:latin typeface="Calibri"/>
              <a:ea typeface="Calibri"/>
              <a:cs typeface="Calibri"/>
              <a:sym typeface="Calibri"/>
            </a:endParaRPr>
          </a:p>
        </p:txBody>
      </p:sp>
    </p:spTree>
    <p:extLst>
      <p:ext uri="{BB962C8B-B14F-4D97-AF65-F5344CB8AC3E}">
        <p14:creationId xmlns:p14="http://schemas.microsoft.com/office/powerpoint/2010/main" val="4128444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5" name="Google Shape;115;p2"/>
          <p:cNvPicPr preferRelativeResize="0"/>
          <p:nvPr/>
        </p:nvPicPr>
        <p:blipFill>
          <a:blip r:embed="rId3">
            <a:alphaModFix/>
          </a:blip>
          <a:stretch>
            <a:fillRect/>
          </a:stretch>
        </p:blipFill>
        <p:spPr>
          <a:xfrm>
            <a:off x="6980454" y="-63627"/>
            <a:ext cx="2778205" cy="1665249"/>
          </a:xfrm>
          <a:prstGeom prst="rect">
            <a:avLst/>
          </a:prstGeom>
          <a:noFill/>
          <a:ln>
            <a:noFill/>
          </a:ln>
        </p:spPr>
      </p:pic>
      <p:sp>
        <p:nvSpPr>
          <p:cNvPr id="114" name="Google Shape;114;p2"/>
          <p:cNvSpPr txBox="1">
            <a:spLocks noGrp="1"/>
          </p:cNvSpPr>
          <p:nvPr>
            <p:ph type="title"/>
          </p:nvPr>
        </p:nvSpPr>
        <p:spPr>
          <a:xfrm>
            <a:off x="6716111" y="1418897"/>
            <a:ext cx="5738648" cy="89625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85000"/>
              </a:lnSpc>
              <a:spcBef>
                <a:spcPts val="0"/>
              </a:spcBef>
              <a:spcAft>
                <a:spcPts val="0"/>
              </a:spcAft>
              <a:buClr>
                <a:schemeClr val="lt1"/>
              </a:buClr>
              <a:buSzPct val="100000"/>
              <a:buFont typeface="Calibri"/>
              <a:buNone/>
            </a:pPr>
            <a:r>
              <a:rPr lang="en-US" sz="3400" dirty="0"/>
              <a:t> </a:t>
            </a:r>
            <a:r>
              <a:rPr lang="en-US" sz="3400" b="1" dirty="0">
                <a:solidFill>
                  <a:srgbClr val="FFC000"/>
                </a:solidFill>
              </a:rPr>
              <a:t>3 LEADERSHIP DIALOGUES (LD)</a:t>
            </a:r>
            <a:endParaRPr sz="3400" b="1" dirty="0">
              <a:solidFill>
                <a:srgbClr val="FFC000"/>
              </a:solidFill>
            </a:endParaRPr>
          </a:p>
          <a:p>
            <a:pPr marL="0" lvl="0" indent="0" algn="l" rtl="0">
              <a:lnSpc>
                <a:spcPct val="85000"/>
              </a:lnSpc>
              <a:spcBef>
                <a:spcPts val="0"/>
              </a:spcBef>
              <a:spcAft>
                <a:spcPts val="0"/>
              </a:spcAft>
              <a:buNone/>
            </a:pPr>
            <a:endParaRPr sz="3400" dirty="0"/>
          </a:p>
        </p:txBody>
      </p:sp>
      <p:sp>
        <p:nvSpPr>
          <p:cNvPr id="116" name="Google Shape;116;p2"/>
          <p:cNvSpPr txBox="1"/>
          <p:nvPr/>
        </p:nvSpPr>
        <p:spPr>
          <a:xfrm>
            <a:off x="6865573" y="1981200"/>
            <a:ext cx="4974696" cy="4022609"/>
          </a:xfrm>
          <a:prstGeom prst="rect">
            <a:avLst/>
          </a:prstGeom>
          <a:noFill/>
          <a:ln>
            <a:noFill/>
          </a:ln>
        </p:spPr>
        <p:txBody>
          <a:bodyPr spcFirstLastPara="1" wrap="square" lIns="91425" tIns="91425" rIns="91425" bIns="91425" anchor="t" anchorCtr="0">
            <a:spAutoFit/>
          </a:bodyPr>
          <a:lstStyle/>
          <a:p>
            <a:pPr marL="104775" lvl="0" algn="l" rtl="0">
              <a:lnSpc>
                <a:spcPct val="85000"/>
              </a:lnSpc>
              <a:spcBef>
                <a:spcPts val="1000"/>
              </a:spcBef>
              <a:spcAft>
                <a:spcPts val="0"/>
              </a:spcAft>
              <a:buClr>
                <a:schemeClr val="lt1"/>
              </a:buClr>
              <a:buSzPts val="1950"/>
            </a:pPr>
            <a:r>
              <a:rPr lang="en-US" sz="2200" dirty="0">
                <a:solidFill>
                  <a:schemeClr val="lt1"/>
                </a:solidFill>
                <a:latin typeface="Calibri"/>
                <a:ea typeface="Calibri"/>
                <a:cs typeface="Calibri"/>
                <a:sym typeface="Calibri"/>
              </a:rPr>
              <a:t>LD 1 : 	Reflecting on the urgent need for 	actions to achieve a </a:t>
            </a:r>
            <a:r>
              <a:rPr lang="en-US" sz="2200" b="1" dirty="0">
                <a:solidFill>
                  <a:schemeClr val="lt1"/>
                </a:solidFill>
                <a:latin typeface="Calibri"/>
                <a:ea typeface="Calibri"/>
                <a:cs typeface="Calibri"/>
                <a:sym typeface="Calibri"/>
              </a:rPr>
              <a:t>healthy 	planet</a:t>
            </a:r>
            <a:r>
              <a:rPr lang="en-US" sz="2200" dirty="0">
                <a:solidFill>
                  <a:schemeClr val="lt1"/>
                </a:solidFill>
                <a:latin typeface="Calibri"/>
                <a:ea typeface="Calibri"/>
                <a:cs typeface="Calibri"/>
                <a:sym typeface="Calibri"/>
              </a:rPr>
              <a:t> and prosperity for all</a:t>
            </a:r>
          </a:p>
          <a:p>
            <a:pPr marL="104775" lvl="0" algn="l" rtl="0">
              <a:lnSpc>
                <a:spcPct val="85000"/>
              </a:lnSpc>
              <a:spcBef>
                <a:spcPts val="1000"/>
              </a:spcBef>
              <a:spcAft>
                <a:spcPts val="0"/>
              </a:spcAft>
              <a:buClr>
                <a:schemeClr val="lt1"/>
              </a:buClr>
              <a:buSzPts val="1950"/>
            </a:pPr>
            <a:r>
              <a:rPr lang="en-US" sz="2200" dirty="0">
                <a:solidFill>
                  <a:schemeClr val="lt1"/>
                </a:solidFill>
                <a:latin typeface="Calibri"/>
                <a:ea typeface="Calibri"/>
                <a:cs typeface="Calibri"/>
                <a:sym typeface="Calibri"/>
              </a:rPr>
              <a:t>LD 2: 	Achieving a sustainable and 	inclusive </a:t>
            </a:r>
            <a:r>
              <a:rPr lang="en-US" sz="2200" b="1" dirty="0">
                <a:solidFill>
                  <a:schemeClr val="lt1"/>
                </a:solidFill>
                <a:latin typeface="Calibri"/>
                <a:ea typeface="Calibri"/>
                <a:cs typeface="Calibri"/>
                <a:sym typeface="Calibri"/>
              </a:rPr>
              <a:t>recovery from the 	Covid-19 pandemic</a:t>
            </a:r>
            <a:endParaRPr sz="2200" b="1" dirty="0">
              <a:solidFill>
                <a:schemeClr val="lt1"/>
              </a:solidFill>
              <a:latin typeface="Calibri"/>
              <a:ea typeface="Calibri"/>
              <a:cs typeface="Calibri"/>
              <a:sym typeface="Calibri"/>
            </a:endParaRPr>
          </a:p>
          <a:p>
            <a:pPr marL="104775" lvl="0" algn="l" rtl="0">
              <a:lnSpc>
                <a:spcPct val="85000"/>
              </a:lnSpc>
              <a:spcBef>
                <a:spcPts val="1000"/>
              </a:spcBef>
              <a:spcAft>
                <a:spcPts val="0"/>
              </a:spcAft>
              <a:buClr>
                <a:schemeClr val="lt1"/>
              </a:buClr>
              <a:buSzPts val="1950"/>
            </a:pPr>
            <a:r>
              <a:rPr lang="en-US" sz="2200" dirty="0">
                <a:solidFill>
                  <a:schemeClr val="lt1"/>
                </a:solidFill>
                <a:latin typeface="Calibri"/>
                <a:ea typeface="Calibri"/>
                <a:cs typeface="Calibri"/>
                <a:sym typeface="Calibri"/>
              </a:rPr>
              <a:t>LD3:	Accelerating the implementation 	of environmental dimension of 	sustainable development in the 	context of </a:t>
            </a:r>
            <a:r>
              <a:rPr lang="en-US" sz="2200" b="1" dirty="0">
                <a:solidFill>
                  <a:schemeClr val="lt1"/>
                </a:solidFill>
                <a:latin typeface="Calibri"/>
                <a:ea typeface="Calibri"/>
                <a:cs typeface="Calibri"/>
                <a:sym typeface="Calibri"/>
              </a:rPr>
              <a:t>the decade of action</a:t>
            </a:r>
            <a:r>
              <a:rPr lang="en-US" sz="2200" dirty="0">
                <a:solidFill>
                  <a:schemeClr val="lt1"/>
                </a:solidFill>
                <a:latin typeface="Calibri"/>
                <a:ea typeface="Calibri"/>
                <a:cs typeface="Calibri"/>
                <a:sym typeface="Calibri"/>
              </a:rPr>
              <a:t> 	and delivery for sustainable 	development.</a:t>
            </a:r>
            <a:endParaRPr sz="2200" dirty="0">
              <a:latin typeface="Calibri"/>
              <a:ea typeface="Calibri"/>
              <a:cs typeface="Calibri"/>
              <a:sym typeface="Calibri"/>
            </a:endParaRPr>
          </a:p>
        </p:txBody>
      </p:sp>
      <p:pic>
        <p:nvPicPr>
          <p:cNvPr id="117" name="Google Shape;117;p2"/>
          <p:cNvPicPr preferRelativeResize="0"/>
          <p:nvPr/>
        </p:nvPicPr>
        <p:blipFill>
          <a:blip r:embed="rId4">
            <a:alphaModFix/>
          </a:blip>
          <a:stretch>
            <a:fillRect/>
          </a:stretch>
        </p:blipFill>
        <p:spPr>
          <a:xfrm>
            <a:off x="294289" y="1981200"/>
            <a:ext cx="6628725" cy="436717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4" name="Google Shape;124;p3"/>
          <p:cNvPicPr preferRelativeResize="0"/>
          <p:nvPr/>
        </p:nvPicPr>
        <p:blipFill>
          <a:blip r:embed="rId3">
            <a:alphaModFix/>
          </a:blip>
          <a:stretch>
            <a:fillRect/>
          </a:stretch>
        </p:blipFill>
        <p:spPr>
          <a:xfrm>
            <a:off x="7037896" y="0"/>
            <a:ext cx="2663151" cy="1534510"/>
          </a:xfrm>
          <a:prstGeom prst="rect">
            <a:avLst/>
          </a:prstGeom>
          <a:noFill/>
          <a:ln>
            <a:noFill/>
          </a:ln>
        </p:spPr>
      </p:pic>
      <p:sp>
        <p:nvSpPr>
          <p:cNvPr id="122" name="Google Shape;122;p3"/>
          <p:cNvSpPr txBox="1">
            <a:spLocks noGrp="1"/>
          </p:cNvSpPr>
          <p:nvPr>
            <p:ph type="title"/>
          </p:nvPr>
        </p:nvSpPr>
        <p:spPr>
          <a:xfrm>
            <a:off x="7037896" y="1534510"/>
            <a:ext cx="5154104" cy="627000"/>
          </a:xfrm>
          <a:prstGeom prst="rect">
            <a:avLst/>
          </a:prstGeom>
          <a:noFill/>
          <a:ln>
            <a:noFill/>
          </a:ln>
        </p:spPr>
        <p:txBody>
          <a:bodyPr spcFirstLastPara="1" wrap="square" lIns="91425" tIns="45700" rIns="91425" bIns="45700" anchor="t" anchorCtr="0">
            <a:noAutofit/>
          </a:bodyPr>
          <a:lstStyle/>
          <a:p>
            <a:pPr marL="0" lvl="0" indent="0" algn="l" rtl="0">
              <a:lnSpc>
                <a:spcPct val="85000"/>
              </a:lnSpc>
              <a:spcBef>
                <a:spcPts val="0"/>
              </a:spcBef>
              <a:spcAft>
                <a:spcPts val="0"/>
              </a:spcAft>
              <a:buClr>
                <a:schemeClr val="lt1"/>
              </a:buClr>
              <a:buSzPts val="4800"/>
              <a:buFont typeface="Calibri"/>
              <a:buNone/>
            </a:pPr>
            <a:r>
              <a:rPr lang="en-US" sz="2200" b="1" dirty="0">
                <a:solidFill>
                  <a:srgbClr val="0070C0"/>
                </a:solidFill>
              </a:rPr>
              <a:t>LD 1: Healthy Planet and Prosperity for All</a:t>
            </a:r>
            <a:endParaRPr sz="2200" b="1" dirty="0">
              <a:solidFill>
                <a:srgbClr val="0070C0"/>
              </a:solidFill>
            </a:endParaRPr>
          </a:p>
        </p:txBody>
      </p:sp>
      <p:sp>
        <p:nvSpPr>
          <p:cNvPr id="123" name="Google Shape;123;p3"/>
          <p:cNvSpPr txBox="1">
            <a:spLocks noGrp="1"/>
          </p:cNvSpPr>
          <p:nvPr>
            <p:ph type="body" idx="1"/>
          </p:nvPr>
        </p:nvSpPr>
        <p:spPr>
          <a:xfrm>
            <a:off x="7296074" y="1983867"/>
            <a:ext cx="4591126" cy="4373390"/>
          </a:xfrm>
          <a:prstGeom prst="rect">
            <a:avLst/>
          </a:prstGeom>
          <a:noFill/>
          <a:ln>
            <a:noFill/>
          </a:ln>
        </p:spPr>
        <p:txBody>
          <a:bodyPr spcFirstLastPara="1" wrap="square" lIns="0" tIns="45700" rIns="0" bIns="45700" anchor="t" anchorCtr="0">
            <a:normAutofit fontScale="25000" lnSpcReduction="20000"/>
          </a:bodyPr>
          <a:lstStyle/>
          <a:p>
            <a:pPr marL="457200" lvl="0" indent="-326628" algn="l" rtl="0">
              <a:lnSpc>
                <a:spcPct val="109615"/>
              </a:lnSpc>
              <a:spcBef>
                <a:spcPts val="1000"/>
              </a:spcBef>
              <a:spcAft>
                <a:spcPts val="0"/>
              </a:spcAft>
              <a:buClr>
                <a:schemeClr val="lt1"/>
              </a:buClr>
              <a:buSzPct val="90000"/>
              <a:buChar char="-"/>
            </a:pPr>
            <a:endParaRPr lang="en-US" sz="4750" dirty="0">
              <a:latin typeface="Calibri" panose="020F0502020204030204" pitchFamily="34" charset="0"/>
              <a:cs typeface="Calibri" panose="020F0502020204030204" pitchFamily="34" charset="0"/>
            </a:endParaRPr>
          </a:p>
          <a:p>
            <a:pPr marL="1273572" lvl="0" indent="-1143000" algn="l" rtl="0">
              <a:lnSpc>
                <a:spcPct val="109615"/>
              </a:lnSpc>
              <a:spcBef>
                <a:spcPts val="1000"/>
              </a:spcBef>
              <a:spcAft>
                <a:spcPts val="0"/>
              </a:spcAft>
              <a:buClr>
                <a:schemeClr val="lt1"/>
              </a:buClr>
              <a:buSzPct val="85000"/>
              <a:buFont typeface="Calibri" panose="020F0502020204030204" pitchFamily="34" charset="0"/>
              <a:buChar char="₁"/>
            </a:pPr>
            <a:r>
              <a:rPr lang="en-US" sz="7200" dirty="0">
                <a:latin typeface="Calibri" panose="020F0502020204030204" pitchFamily="34" charset="0"/>
                <a:cs typeface="Calibri" panose="020F0502020204030204" pitchFamily="34" charset="0"/>
              </a:rPr>
              <a:t>How can we restore and regenerate a positive relationship with nature? List 2 or 3 good practices and pathways that your partners would like to see scaled up to enable a move to a </a:t>
            </a:r>
            <a:r>
              <a:rPr lang="en-US" sz="7200" b="1" dirty="0">
                <a:latin typeface="Calibri" panose="020F0502020204030204" pitchFamily="34" charset="0"/>
                <a:cs typeface="Calibri" panose="020F0502020204030204" pitchFamily="34" charset="0"/>
              </a:rPr>
              <a:t>healthy planet</a:t>
            </a:r>
            <a:r>
              <a:rPr lang="en-US" sz="7200" dirty="0">
                <a:latin typeface="Calibri" panose="020F0502020204030204" pitchFamily="34" charset="0"/>
                <a:cs typeface="Calibri" panose="020F0502020204030204" pitchFamily="34" charset="0"/>
              </a:rPr>
              <a:t>?​</a:t>
            </a:r>
            <a:endParaRPr sz="7200" dirty="0">
              <a:latin typeface="Calibri" panose="020F0502020204030204" pitchFamily="34" charset="0"/>
              <a:cs typeface="Calibri" panose="020F0502020204030204" pitchFamily="34" charset="0"/>
            </a:endParaRPr>
          </a:p>
          <a:p>
            <a:pPr marL="1279605" lvl="0" indent="-1143000" algn="l" rtl="0">
              <a:lnSpc>
                <a:spcPct val="109615"/>
              </a:lnSpc>
              <a:spcBef>
                <a:spcPts val="1000"/>
              </a:spcBef>
              <a:spcAft>
                <a:spcPts val="0"/>
              </a:spcAft>
              <a:buClr>
                <a:schemeClr val="lt1"/>
              </a:buClr>
              <a:buSzPct val="93846"/>
              <a:buFont typeface="Calibri" panose="020F0502020204030204" pitchFamily="34" charset="0"/>
              <a:buChar char="₂"/>
            </a:pPr>
            <a:r>
              <a:rPr lang="en-US" sz="7200" dirty="0">
                <a:latin typeface="Calibri" panose="020F0502020204030204" pitchFamily="34" charset="0"/>
                <a:cs typeface="Calibri" panose="020F0502020204030204" pitchFamily="34" charset="0"/>
              </a:rPr>
              <a:t>What are the actions that your country/partners would take to scale up the change towards a </a:t>
            </a:r>
            <a:r>
              <a:rPr lang="en-US" sz="7200" b="1" dirty="0">
                <a:latin typeface="Calibri" panose="020F0502020204030204" pitchFamily="34" charset="0"/>
                <a:cs typeface="Calibri" panose="020F0502020204030204" pitchFamily="34" charset="0"/>
              </a:rPr>
              <a:t>healthy planet</a:t>
            </a:r>
            <a:r>
              <a:rPr lang="en-US" sz="7200" dirty="0">
                <a:latin typeface="Calibri" panose="020F0502020204030204" pitchFamily="34" charset="0"/>
                <a:cs typeface="Calibri" panose="020F0502020204030204" pitchFamily="34" charset="0"/>
              </a:rPr>
              <a:t>? What policies/structures need to be in place for you to take such action? </a:t>
            </a:r>
            <a:r>
              <a:rPr lang="en-US" sz="7200" dirty="0"/>
              <a:t>​</a:t>
            </a:r>
            <a:endParaRPr sz="7200" dirty="0"/>
          </a:p>
          <a:p>
            <a:pPr marL="457200" lvl="0" indent="0" algn="l" rtl="0">
              <a:lnSpc>
                <a:spcPct val="90000"/>
              </a:lnSpc>
              <a:spcBef>
                <a:spcPts val="0"/>
              </a:spcBef>
              <a:spcAft>
                <a:spcPts val="0"/>
              </a:spcAft>
              <a:buNone/>
            </a:pPr>
            <a:endParaRPr sz="7200" dirty="0"/>
          </a:p>
          <a:p>
            <a:pPr marL="457200" lvl="0" indent="0" algn="l" rtl="0">
              <a:lnSpc>
                <a:spcPct val="90000"/>
              </a:lnSpc>
              <a:spcBef>
                <a:spcPts val="0"/>
              </a:spcBef>
              <a:spcAft>
                <a:spcPts val="0"/>
              </a:spcAft>
              <a:buNone/>
            </a:pPr>
            <a:endParaRPr sz="2900" dirty="0">
              <a:solidFill>
                <a:schemeClr val="dk1"/>
              </a:solidFill>
              <a:highlight>
                <a:srgbClr val="EDEBE9"/>
              </a:highlight>
              <a:latin typeface="Arial"/>
              <a:ea typeface="Arial"/>
              <a:cs typeface="Arial"/>
              <a:sym typeface="Arial"/>
            </a:endParaRPr>
          </a:p>
        </p:txBody>
      </p:sp>
      <p:pic>
        <p:nvPicPr>
          <p:cNvPr id="125" name="Google Shape;125;p3"/>
          <p:cNvPicPr preferRelativeResize="0"/>
          <p:nvPr/>
        </p:nvPicPr>
        <p:blipFill>
          <a:blip r:embed="rId4">
            <a:alphaModFix/>
          </a:blip>
          <a:stretch>
            <a:fillRect/>
          </a:stretch>
        </p:blipFill>
        <p:spPr>
          <a:xfrm>
            <a:off x="304800" y="1983867"/>
            <a:ext cx="6991273" cy="437339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4"/>
          <p:cNvSpPr txBox="1">
            <a:spLocks noGrp="1"/>
          </p:cNvSpPr>
          <p:nvPr>
            <p:ph type="body" idx="1"/>
          </p:nvPr>
        </p:nvSpPr>
        <p:spPr>
          <a:xfrm>
            <a:off x="7190324" y="1972955"/>
            <a:ext cx="4696876" cy="4459376"/>
          </a:xfrm>
          <a:prstGeom prst="rect">
            <a:avLst/>
          </a:prstGeom>
          <a:noFill/>
          <a:ln>
            <a:noFill/>
          </a:ln>
        </p:spPr>
        <p:txBody>
          <a:bodyPr spcFirstLastPara="1" wrap="square" lIns="0" tIns="45700" rIns="0" bIns="45700" anchor="t" anchorCtr="0">
            <a:noAutofit/>
          </a:bodyPr>
          <a:lstStyle/>
          <a:p>
            <a:pPr marL="415290" lvl="0" indent="-285750" algn="l" rtl="0">
              <a:lnSpc>
                <a:spcPct val="115000"/>
              </a:lnSpc>
              <a:spcBef>
                <a:spcPts val="1000"/>
              </a:spcBef>
              <a:spcAft>
                <a:spcPts val="0"/>
              </a:spcAft>
              <a:buClr>
                <a:schemeClr val="lt1"/>
              </a:buClr>
              <a:buSzPts val="1560"/>
              <a:buFont typeface="Calibri" panose="020F0502020204030204" pitchFamily="34" charset="0"/>
              <a:buChar char="₃"/>
            </a:pPr>
            <a:r>
              <a:rPr lang="en-US" sz="1600" dirty="0"/>
              <a:t>How could </a:t>
            </a:r>
            <a:r>
              <a:rPr lang="en-US" sz="1600" dirty="0" err="1"/>
              <a:t>marginalised</a:t>
            </a:r>
            <a:r>
              <a:rPr lang="en-US" sz="1600" dirty="0"/>
              <a:t> and vulnerable groups benefit from policies and initiatives designed to restore a more sustainable and resilient relationship with nature (that mitigates nature risks)?​ (</a:t>
            </a:r>
            <a:r>
              <a:rPr lang="en-US" sz="1600" b="1" dirty="0"/>
              <a:t>healthy planet</a:t>
            </a:r>
            <a:r>
              <a:rPr lang="en-US" sz="1600" dirty="0"/>
              <a:t>)</a:t>
            </a:r>
            <a:endParaRPr sz="1600" dirty="0"/>
          </a:p>
          <a:p>
            <a:pPr marL="415290" lvl="0" indent="-285750" algn="l" rtl="0">
              <a:lnSpc>
                <a:spcPct val="115000"/>
              </a:lnSpc>
              <a:spcBef>
                <a:spcPts val="1000"/>
              </a:spcBef>
              <a:spcAft>
                <a:spcPts val="0"/>
              </a:spcAft>
              <a:buClr>
                <a:schemeClr val="lt1"/>
              </a:buClr>
              <a:buSzPts val="1560"/>
              <a:buFont typeface="Calibri" panose="020F0502020204030204" pitchFamily="34" charset="0"/>
              <a:buChar char="₄"/>
            </a:pPr>
            <a:r>
              <a:rPr lang="en-US" sz="1600" dirty="0"/>
              <a:t>How can we safeguard the rights of people and nature, including among others, indigenous peoples and local communities, environmental defenders, women, youth, future generations?​ (</a:t>
            </a:r>
            <a:r>
              <a:rPr lang="en-US" sz="1600" b="1" dirty="0"/>
              <a:t>healthy planet</a:t>
            </a:r>
            <a:r>
              <a:rPr lang="en-US" sz="1600" dirty="0"/>
              <a:t>)</a:t>
            </a:r>
            <a:endParaRPr sz="1600" dirty="0"/>
          </a:p>
          <a:p>
            <a:pPr marL="415290" lvl="0" indent="-285750" algn="l" rtl="0">
              <a:lnSpc>
                <a:spcPct val="115000"/>
              </a:lnSpc>
              <a:spcBef>
                <a:spcPts val="1000"/>
              </a:spcBef>
              <a:spcAft>
                <a:spcPts val="0"/>
              </a:spcAft>
              <a:buClr>
                <a:schemeClr val="lt1"/>
              </a:buClr>
              <a:buSzPts val="1560"/>
              <a:buFont typeface="Calibri" panose="020F0502020204030204" pitchFamily="34" charset="0"/>
              <a:buChar char="₅"/>
            </a:pPr>
            <a:r>
              <a:rPr lang="en-US" sz="1600" dirty="0"/>
              <a:t>What are the new or prioritized set of metrics and indicators needed for tracking our progress towards a </a:t>
            </a:r>
            <a:r>
              <a:rPr lang="en-US" sz="1600" b="1" dirty="0"/>
              <a:t>healthier and more prosperous planet</a:t>
            </a:r>
            <a:r>
              <a:rPr lang="en-US" sz="1600" dirty="0"/>
              <a:t>?​</a:t>
            </a:r>
            <a:endParaRPr sz="1600" dirty="0"/>
          </a:p>
        </p:txBody>
      </p:sp>
      <p:pic>
        <p:nvPicPr>
          <p:cNvPr id="132" name="Google Shape;132;p4"/>
          <p:cNvPicPr preferRelativeResize="0"/>
          <p:nvPr/>
        </p:nvPicPr>
        <p:blipFill>
          <a:blip r:embed="rId3">
            <a:alphaModFix/>
          </a:blip>
          <a:stretch>
            <a:fillRect/>
          </a:stretch>
        </p:blipFill>
        <p:spPr>
          <a:xfrm>
            <a:off x="7037896" y="0"/>
            <a:ext cx="2778205" cy="1665249"/>
          </a:xfrm>
          <a:prstGeom prst="rect">
            <a:avLst/>
          </a:prstGeom>
          <a:noFill/>
          <a:ln>
            <a:noFill/>
          </a:ln>
        </p:spPr>
      </p:pic>
      <p:pic>
        <p:nvPicPr>
          <p:cNvPr id="3" name="Picture 2" descr="A group of people sitting on the ground&#10;&#10;Description automatically generated with low confidence">
            <a:extLst>
              <a:ext uri="{FF2B5EF4-FFF2-40B4-BE49-F238E27FC236}">
                <a16:creationId xmlns:a16="http://schemas.microsoft.com/office/drawing/2014/main" id="{CDEA0729-53C3-47C3-8037-15D0C7D1352B}"/>
              </a:ext>
            </a:extLst>
          </p:cNvPr>
          <p:cNvPicPr>
            <a:picLocks noChangeAspect="1"/>
          </p:cNvPicPr>
          <p:nvPr/>
        </p:nvPicPr>
        <p:blipFill>
          <a:blip r:embed="rId4"/>
          <a:stretch>
            <a:fillRect/>
          </a:stretch>
        </p:blipFill>
        <p:spPr>
          <a:xfrm>
            <a:off x="308521" y="1972955"/>
            <a:ext cx="6729376" cy="4384301"/>
          </a:xfrm>
          <a:prstGeom prst="rect">
            <a:avLst/>
          </a:prstGeom>
        </p:spPr>
      </p:pic>
      <p:sp>
        <p:nvSpPr>
          <p:cNvPr id="6" name="Google Shape;122;p3">
            <a:extLst>
              <a:ext uri="{FF2B5EF4-FFF2-40B4-BE49-F238E27FC236}">
                <a16:creationId xmlns:a16="http://schemas.microsoft.com/office/drawing/2014/main" id="{58D1C9E4-5F30-42B5-B632-B1DE2DF0D070}"/>
              </a:ext>
            </a:extLst>
          </p:cNvPr>
          <p:cNvSpPr txBox="1">
            <a:spLocks/>
          </p:cNvSpPr>
          <p:nvPr/>
        </p:nvSpPr>
        <p:spPr>
          <a:xfrm>
            <a:off x="7037896" y="1534510"/>
            <a:ext cx="5154104" cy="627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lt1"/>
              </a:buClr>
              <a:buSzPts val="4800"/>
              <a:buFont typeface="Calibri"/>
              <a:buNone/>
              <a:defRPr sz="4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sz="2200" b="1">
                <a:solidFill>
                  <a:srgbClr val="0070C0"/>
                </a:solidFill>
              </a:rPr>
              <a:t>LD 1: Healthy Planet and Prosperity for All</a:t>
            </a:r>
            <a:endParaRPr lang="en-GB" sz="2200" b="1" dirty="0">
              <a:solidFill>
                <a:srgbClr val="0070C0"/>
              </a:solidFill>
            </a:endParaRPr>
          </a:p>
        </p:txBody>
      </p:sp>
      <p:sp>
        <p:nvSpPr>
          <p:cNvPr id="4" name="Title 3">
            <a:extLst>
              <a:ext uri="{FF2B5EF4-FFF2-40B4-BE49-F238E27FC236}">
                <a16:creationId xmlns:a16="http://schemas.microsoft.com/office/drawing/2014/main" id="{9B4CD397-6C56-4198-A808-63204868C726}"/>
              </a:ext>
            </a:extLst>
          </p:cNvPr>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9" name="Google Shape;139;g1257937859c_0_7"/>
          <p:cNvPicPr preferRelativeResize="0"/>
          <p:nvPr/>
        </p:nvPicPr>
        <p:blipFill>
          <a:blip r:embed="rId3">
            <a:alphaModFix/>
          </a:blip>
          <a:stretch>
            <a:fillRect/>
          </a:stretch>
        </p:blipFill>
        <p:spPr>
          <a:xfrm>
            <a:off x="7040763" y="262825"/>
            <a:ext cx="2778205" cy="1665249"/>
          </a:xfrm>
          <a:prstGeom prst="rect">
            <a:avLst/>
          </a:prstGeom>
          <a:noFill/>
          <a:ln>
            <a:noFill/>
          </a:ln>
        </p:spPr>
      </p:pic>
      <p:sp>
        <p:nvSpPr>
          <p:cNvPr id="138" name="Google Shape;138;g1257937859c_0_7"/>
          <p:cNvSpPr txBox="1">
            <a:spLocks noGrp="1"/>
          </p:cNvSpPr>
          <p:nvPr>
            <p:ph type="title"/>
          </p:nvPr>
        </p:nvSpPr>
        <p:spPr>
          <a:xfrm>
            <a:off x="6096000" y="1502979"/>
            <a:ext cx="6117021" cy="425095"/>
          </a:xfrm>
          <a:prstGeom prst="rect">
            <a:avLst/>
          </a:prstGeom>
          <a:noFill/>
          <a:ln>
            <a:noFill/>
          </a:ln>
        </p:spPr>
        <p:txBody>
          <a:bodyPr spcFirstLastPara="1" wrap="square" lIns="91425" tIns="45700" rIns="91425" bIns="45700" anchor="t" anchorCtr="0">
            <a:noAutofit/>
          </a:bodyPr>
          <a:lstStyle/>
          <a:p>
            <a:pPr marL="0" lvl="0" indent="0" algn="l" rtl="0">
              <a:lnSpc>
                <a:spcPct val="85000"/>
              </a:lnSpc>
              <a:spcBef>
                <a:spcPts val="0"/>
              </a:spcBef>
              <a:spcAft>
                <a:spcPts val="0"/>
              </a:spcAft>
              <a:buSzPts val="990"/>
              <a:buNone/>
            </a:pPr>
            <a:r>
              <a:rPr lang="en-US" sz="2000" b="1" dirty="0">
                <a:solidFill>
                  <a:srgbClr val="0070C0"/>
                </a:solidFill>
              </a:rPr>
              <a:t>LD 2: Sustainable and Inclusive Recovery from COVID-19</a:t>
            </a:r>
            <a:endParaRPr sz="2000" b="1" dirty="0">
              <a:solidFill>
                <a:srgbClr val="0070C0"/>
              </a:solidFill>
            </a:endParaRPr>
          </a:p>
        </p:txBody>
      </p:sp>
      <p:sp>
        <p:nvSpPr>
          <p:cNvPr id="140" name="Google Shape;140;g1257937859c_0_7"/>
          <p:cNvSpPr txBox="1"/>
          <p:nvPr/>
        </p:nvSpPr>
        <p:spPr>
          <a:xfrm>
            <a:off x="7040763" y="1928074"/>
            <a:ext cx="4709803" cy="4770250"/>
          </a:xfrm>
          <a:prstGeom prst="rect">
            <a:avLst/>
          </a:prstGeom>
          <a:noFill/>
          <a:ln>
            <a:noFill/>
          </a:ln>
        </p:spPr>
        <p:txBody>
          <a:bodyPr spcFirstLastPara="1" wrap="square" lIns="91425" tIns="91425" rIns="91425" bIns="91425" anchor="t" anchorCtr="0">
            <a:spAutoFit/>
          </a:bodyPr>
          <a:lstStyle/>
          <a:p>
            <a:pPr marL="415925" lvl="0" indent="-285750" algn="l" rtl="0">
              <a:spcBef>
                <a:spcPts val="1000"/>
              </a:spcBef>
              <a:spcAft>
                <a:spcPts val="0"/>
              </a:spcAft>
              <a:buClr>
                <a:schemeClr val="lt1"/>
              </a:buClr>
              <a:buSzPts val="1550"/>
              <a:buFont typeface="Calibri" panose="020F0502020204030204" pitchFamily="34" charset="0"/>
              <a:buChar char="₁"/>
            </a:pPr>
            <a:r>
              <a:rPr lang="en-US" sz="1800" dirty="0">
                <a:solidFill>
                  <a:schemeClr val="lt1"/>
                </a:solidFill>
                <a:latin typeface="Calibri"/>
                <a:ea typeface="Calibri"/>
                <a:cs typeface="Calibri"/>
                <a:sym typeface="Calibri"/>
              </a:rPr>
              <a:t>What are the most promising sustainable and inclusive recovery practices currently being applied by public, private and civil society groups at individual, community, city, regional, country level? And how could we scale them up?  ​(</a:t>
            </a:r>
            <a:r>
              <a:rPr lang="en-US" sz="1800" b="1" dirty="0">
                <a:solidFill>
                  <a:schemeClr val="lt1"/>
                </a:solidFill>
                <a:latin typeface="Calibri"/>
                <a:ea typeface="Calibri"/>
                <a:cs typeface="Calibri"/>
                <a:sym typeface="Calibri"/>
              </a:rPr>
              <a:t>Covid 19 recovery</a:t>
            </a:r>
            <a:r>
              <a:rPr lang="en-US"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a:p>
            <a:pPr marL="415925" lvl="0" indent="-285750" algn="l" rtl="0">
              <a:spcBef>
                <a:spcPts val="1000"/>
              </a:spcBef>
              <a:spcAft>
                <a:spcPts val="0"/>
              </a:spcAft>
              <a:buClr>
                <a:schemeClr val="lt1"/>
              </a:buClr>
              <a:buSzPts val="1550"/>
              <a:buFont typeface="Calibri" panose="020F0502020204030204" pitchFamily="34" charset="0"/>
              <a:buChar char="₂"/>
            </a:pPr>
            <a:r>
              <a:rPr lang="en-US" sz="1800" dirty="0">
                <a:solidFill>
                  <a:schemeClr val="lt1"/>
                </a:solidFill>
                <a:latin typeface="Calibri"/>
                <a:ea typeface="Calibri"/>
                <a:cs typeface="Calibri"/>
                <a:sym typeface="Calibri"/>
              </a:rPr>
              <a:t>What recovery and pre-existing practices need to be changed to ensure an inclusive and sustainable recovery?​ (</a:t>
            </a:r>
            <a:r>
              <a:rPr lang="en-US" sz="1800" b="1" dirty="0">
                <a:solidFill>
                  <a:schemeClr val="lt1"/>
                </a:solidFill>
                <a:latin typeface="Calibri"/>
                <a:ea typeface="Calibri"/>
                <a:cs typeface="Calibri"/>
                <a:sym typeface="Calibri"/>
              </a:rPr>
              <a:t>Covid 19 recovery</a:t>
            </a:r>
            <a:r>
              <a:rPr lang="en-US"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a:p>
            <a:pPr marL="415925" lvl="0" indent="-285750" algn="l" rtl="0">
              <a:lnSpc>
                <a:spcPct val="108620"/>
              </a:lnSpc>
              <a:spcBef>
                <a:spcPts val="1000"/>
              </a:spcBef>
              <a:spcAft>
                <a:spcPts val="0"/>
              </a:spcAft>
              <a:buClr>
                <a:schemeClr val="lt1"/>
              </a:buClr>
              <a:buSzPts val="1550"/>
              <a:buFont typeface="Calibri" panose="020F0502020204030204" pitchFamily="34" charset="0"/>
              <a:buChar char="₃"/>
            </a:pPr>
            <a:r>
              <a:rPr lang="en-US" sz="1800" dirty="0">
                <a:solidFill>
                  <a:schemeClr val="lt1"/>
                </a:solidFill>
                <a:latin typeface="Calibri"/>
                <a:ea typeface="Calibri"/>
                <a:cs typeface="Calibri"/>
                <a:sym typeface="Calibri"/>
              </a:rPr>
              <a:t>How do we ensure that all countries/communities can benefit from opportunities stemming from a sustainable and just transition?​ (</a:t>
            </a:r>
            <a:r>
              <a:rPr lang="en-US" sz="1800" b="1" dirty="0">
                <a:solidFill>
                  <a:schemeClr val="lt1"/>
                </a:solidFill>
                <a:latin typeface="Calibri"/>
                <a:ea typeface="Calibri"/>
                <a:cs typeface="Calibri"/>
                <a:sym typeface="Calibri"/>
              </a:rPr>
              <a:t>Covid 19 recovery</a:t>
            </a:r>
            <a:r>
              <a:rPr lang="en-US"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a:p>
            <a:pPr marL="457200" lvl="0" indent="0" algn="l" rtl="0">
              <a:spcBef>
                <a:spcPts val="0"/>
              </a:spcBef>
              <a:spcAft>
                <a:spcPts val="0"/>
              </a:spcAft>
              <a:buNone/>
            </a:pPr>
            <a:endParaRPr sz="1450" dirty="0">
              <a:solidFill>
                <a:schemeClr val="dk1"/>
              </a:solidFill>
              <a:highlight>
                <a:srgbClr val="EDEBE9"/>
              </a:highlight>
              <a:latin typeface="Calibri"/>
              <a:ea typeface="Calibri"/>
              <a:cs typeface="Calibri"/>
              <a:sym typeface="Calibri"/>
            </a:endParaRPr>
          </a:p>
        </p:txBody>
      </p:sp>
      <p:pic>
        <p:nvPicPr>
          <p:cNvPr id="141" name="Google Shape;141;g1257937859c_0_7"/>
          <p:cNvPicPr preferRelativeResize="0"/>
          <p:nvPr/>
        </p:nvPicPr>
        <p:blipFill>
          <a:blip r:embed="rId4">
            <a:alphaModFix/>
          </a:blip>
          <a:stretch>
            <a:fillRect/>
          </a:stretch>
        </p:blipFill>
        <p:spPr>
          <a:xfrm>
            <a:off x="304800" y="1977219"/>
            <a:ext cx="6833935" cy="43800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7" name="Google Shape;147;g1257937859c_0_28"/>
          <p:cNvSpPr txBox="1">
            <a:spLocks noGrp="1"/>
          </p:cNvSpPr>
          <p:nvPr>
            <p:ph type="body" idx="1"/>
          </p:nvPr>
        </p:nvSpPr>
        <p:spPr>
          <a:xfrm>
            <a:off x="7361906" y="2091559"/>
            <a:ext cx="4357127" cy="4276206"/>
          </a:xfrm>
          <a:prstGeom prst="rect">
            <a:avLst/>
          </a:prstGeom>
          <a:noFill/>
          <a:ln>
            <a:noFill/>
          </a:ln>
        </p:spPr>
        <p:txBody>
          <a:bodyPr spcFirstLastPara="1" wrap="square" lIns="0" tIns="45700" rIns="0" bIns="45700" anchor="t" anchorCtr="0">
            <a:normAutofit fontScale="25000" lnSpcReduction="20000"/>
          </a:bodyPr>
          <a:lstStyle/>
          <a:p>
            <a:pPr marL="984678" lvl="0" indent="-857250" algn="l" rtl="0">
              <a:lnSpc>
                <a:spcPct val="109615"/>
              </a:lnSpc>
              <a:spcBef>
                <a:spcPts val="1000"/>
              </a:spcBef>
              <a:spcAft>
                <a:spcPts val="0"/>
              </a:spcAft>
              <a:buClr>
                <a:schemeClr val="lt1"/>
              </a:buClr>
              <a:buSzPct val="100000"/>
              <a:buFont typeface="Calibri" panose="020F0502020204030204" pitchFamily="34" charset="0"/>
              <a:buChar char="₄"/>
            </a:pPr>
            <a:r>
              <a:rPr lang="en-US" sz="6800" dirty="0"/>
              <a:t>How can we create better performing industries and supply chains for a just transition to more sustainable economies? which sectors are most critical?​ (</a:t>
            </a:r>
            <a:r>
              <a:rPr lang="en-US" sz="6800" b="1" dirty="0"/>
              <a:t>Covid 19 recovery</a:t>
            </a:r>
            <a:r>
              <a:rPr lang="en-US" sz="6800" dirty="0"/>
              <a:t>)</a:t>
            </a:r>
            <a:endParaRPr sz="6800" dirty="0"/>
          </a:p>
          <a:p>
            <a:pPr marL="984678" lvl="0" indent="-857250" algn="l" rtl="0">
              <a:lnSpc>
                <a:spcPct val="109615"/>
              </a:lnSpc>
              <a:spcBef>
                <a:spcPts val="1000"/>
              </a:spcBef>
              <a:spcAft>
                <a:spcPts val="0"/>
              </a:spcAft>
              <a:buClr>
                <a:schemeClr val="lt1"/>
              </a:buClr>
              <a:buSzPct val="100000"/>
              <a:buFont typeface="Calibri" panose="020F0502020204030204" pitchFamily="34" charset="0"/>
              <a:buChar char="₅"/>
            </a:pPr>
            <a:r>
              <a:rPr lang="en-US" sz="6800" dirty="0">
                <a:latin typeface="Arial"/>
                <a:ea typeface="Arial"/>
                <a:cs typeface="Arial"/>
                <a:sym typeface="Arial"/>
              </a:rPr>
              <a:t>​</a:t>
            </a:r>
            <a:r>
              <a:rPr lang="en-US" sz="6800" dirty="0"/>
              <a:t>What are some of the commitments and “responsible” principles that need to be made by key industry sectors and by finance and investment institutions?​ (</a:t>
            </a:r>
            <a:r>
              <a:rPr lang="en-US" sz="6800" b="1" dirty="0"/>
              <a:t>Covid 19 recovery</a:t>
            </a:r>
            <a:r>
              <a:rPr lang="en-US" sz="6800" dirty="0"/>
              <a:t>)</a:t>
            </a:r>
            <a:endParaRPr sz="6800" dirty="0"/>
          </a:p>
          <a:p>
            <a:pPr marL="984678" lvl="0" indent="-857250" algn="l" rtl="0">
              <a:lnSpc>
                <a:spcPct val="109615"/>
              </a:lnSpc>
              <a:spcBef>
                <a:spcPts val="1000"/>
              </a:spcBef>
              <a:spcAft>
                <a:spcPts val="0"/>
              </a:spcAft>
              <a:buClr>
                <a:schemeClr val="lt1"/>
              </a:buClr>
              <a:buSzPct val="100000"/>
              <a:buFont typeface="Calibri" panose="020F0502020204030204" pitchFamily="34" charset="0"/>
              <a:buChar char="₆"/>
            </a:pPr>
            <a:r>
              <a:rPr lang="en-US" sz="6800" dirty="0"/>
              <a:t>What are the decent green jobs of the future? What are the new skills needed, what is needed from business? from government? from academia? ​(</a:t>
            </a:r>
            <a:r>
              <a:rPr lang="en-US" sz="6800" b="1" dirty="0"/>
              <a:t>Covid 19 recovery</a:t>
            </a:r>
            <a:r>
              <a:rPr lang="en-US" sz="6800" dirty="0"/>
              <a:t>)</a:t>
            </a:r>
            <a:endParaRPr sz="6800" dirty="0"/>
          </a:p>
          <a:p>
            <a:pPr marL="457200" lvl="0" indent="0" algn="l" rtl="0">
              <a:lnSpc>
                <a:spcPct val="90000"/>
              </a:lnSpc>
              <a:spcBef>
                <a:spcPts val="0"/>
              </a:spcBef>
              <a:spcAft>
                <a:spcPts val="0"/>
              </a:spcAft>
              <a:buNone/>
            </a:pPr>
            <a:endParaRPr sz="3400" dirty="0"/>
          </a:p>
          <a:p>
            <a:pPr marL="457200" lvl="0" indent="0" algn="l" rtl="0">
              <a:lnSpc>
                <a:spcPct val="90000"/>
              </a:lnSpc>
              <a:spcBef>
                <a:spcPts val="0"/>
              </a:spcBef>
              <a:spcAft>
                <a:spcPts val="0"/>
              </a:spcAft>
              <a:buNone/>
            </a:pPr>
            <a:endParaRPr sz="2900" dirty="0">
              <a:solidFill>
                <a:schemeClr val="dk1"/>
              </a:solidFill>
              <a:highlight>
                <a:srgbClr val="EDEBE9"/>
              </a:highlight>
              <a:latin typeface="Arial"/>
              <a:ea typeface="Arial"/>
              <a:cs typeface="Arial"/>
              <a:sym typeface="Arial"/>
            </a:endParaRPr>
          </a:p>
        </p:txBody>
      </p:sp>
      <p:pic>
        <p:nvPicPr>
          <p:cNvPr id="148" name="Google Shape;148;g1257937859c_0_28"/>
          <p:cNvPicPr preferRelativeResize="0"/>
          <p:nvPr/>
        </p:nvPicPr>
        <p:blipFill>
          <a:blip r:embed="rId3">
            <a:alphaModFix/>
          </a:blip>
          <a:stretch>
            <a:fillRect/>
          </a:stretch>
        </p:blipFill>
        <p:spPr>
          <a:xfrm>
            <a:off x="7037896" y="0"/>
            <a:ext cx="2778205" cy="1665249"/>
          </a:xfrm>
          <a:prstGeom prst="rect">
            <a:avLst/>
          </a:prstGeom>
          <a:noFill/>
          <a:ln>
            <a:noFill/>
          </a:ln>
        </p:spPr>
      </p:pic>
      <p:pic>
        <p:nvPicPr>
          <p:cNvPr id="149" name="Google Shape;149;g1257937859c_0_28"/>
          <p:cNvPicPr preferRelativeResize="0"/>
          <p:nvPr/>
        </p:nvPicPr>
        <p:blipFill>
          <a:blip r:embed="rId4">
            <a:alphaModFix/>
          </a:blip>
          <a:stretch>
            <a:fillRect/>
          </a:stretch>
        </p:blipFill>
        <p:spPr>
          <a:xfrm>
            <a:off x="304423" y="1983866"/>
            <a:ext cx="6957849" cy="4373389"/>
          </a:xfrm>
          <a:prstGeom prst="rect">
            <a:avLst/>
          </a:prstGeom>
          <a:noFill/>
          <a:ln>
            <a:noFill/>
          </a:ln>
        </p:spPr>
      </p:pic>
      <p:sp>
        <p:nvSpPr>
          <p:cNvPr id="6" name="Google Shape;138;g1257937859c_0_7">
            <a:extLst>
              <a:ext uri="{FF2B5EF4-FFF2-40B4-BE49-F238E27FC236}">
                <a16:creationId xmlns:a16="http://schemas.microsoft.com/office/drawing/2014/main" id="{DCB87FBD-0188-45FD-A1B4-6A47C8B31870}"/>
              </a:ext>
            </a:extLst>
          </p:cNvPr>
          <p:cNvSpPr txBox="1">
            <a:spLocks/>
          </p:cNvSpPr>
          <p:nvPr/>
        </p:nvSpPr>
        <p:spPr>
          <a:xfrm>
            <a:off x="6096000" y="1502979"/>
            <a:ext cx="6117021" cy="42509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lt1"/>
              </a:buClr>
              <a:buSzPts val="4800"/>
              <a:buFont typeface="Calibri"/>
              <a:buNone/>
              <a:defRPr sz="4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990"/>
            </a:pPr>
            <a:r>
              <a:rPr lang="en-GB" sz="2000" b="1">
                <a:solidFill>
                  <a:srgbClr val="0070C0"/>
                </a:solidFill>
              </a:rPr>
              <a:t>LD 2: Sustainable and Inclusive Recovery from COVID-19</a:t>
            </a:r>
            <a:endParaRPr lang="en-GB" sz="2000" b="1" dirty="0">
              <a:solidFill>
                <a:srgbClr val="0070C0"/>
              </a:solidFill>
            </a:endParaRPr>
          </a:p>
        </p:txBody>
      </p:sp>
      <p:sp>
        <p:nvSpPr>
          <p:cNvPr id="3" name="Title 2">
            <a:extLst>
              <a:ext uri="{FF2B5EF4-FFF2-40B4-BE49-F238E27FC236}">
                <a16:creationId xmlns:a16="http://schemas.microsoft.com/office/drawing/2014/main" id="{32398F3C-FCB0-4EB8-9BED-EF078BDC9AB0}"/>
              </a:ext>
            </a:extLst>
          </p:cNvPr>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6" name="Google Shape;156;g1257937859c_0_35"/>
          <p:cNvPicPr preferRelativeResize="0"/>
          <p:nvPr/>
        </p:nvPicPr>
        <p:blipFill>
          <a:blip r:embed="rId3">
            <a:alphaModFix/>
          </a:blip>
          <a:stretch>
            <a:fillRect/>
          </a:stretch>
        </p:blipFill>
        <p:spPr>
          <a:xfrm>
            <a:off x="7037896" y="0"/>
            <a:ext cx="2778205" cy="1665249"/>
          </a:xfrm>
          <a:prstGeom prst="rect">
            <a:avLst/>
          </a:prstGeom>
          <a:noFill/>
          <a:ln>
            <a:noFill/>
          </a:ln>
        </p:spPr>
      </p:pic>
      <p:sp>
        <p:nvSpPr>
          <p:cNvPr id="154" name="Google Shape;154;g1257937859c_0_35"/>
          <p:cNvSpPr txBox="1">
            <a:spLocks noGrp="1"/>
          </p:cNvSpPr>
          <p:nvPr>
            <p:ph type="title"/>
          </p:nvPr>
        </p:nvSpPr>
        <p:spPr>
          <a:xfrm>
            <a:off x="5980386" y="1473133"/>
            <a:ext cx="6211614" cy="626700"/>
          </a:xfrm>
          <a:prstGeom prst="rect">
            <a:avLst/>
          </a:prstGeom>
          <a:noFill/>
          <a:ln>
            <a:noFill/>
          </a:ln>
        </p:spPr>
        <p:txBody>
          <a:bodyPr spcFirstLastPara="1" wrap="square" lIns="91425" tIns="45700" rIns="91425" bIns="45700" anchor="t" anchorCtr="0">
            <a:noAutofit/>
          </a:bodyPr>
          <a:lstStyle/>
          <a:p>
            <a:pPr marL="0" lvl="0" indent="0" algn="ctr" rtl="0">
              <a:lnSpc>
                <a:spcPct val="85000"/>
              </a:lnSpc>
              <a:spcBef>
                <a:spcPts val="0"/>
              </a:spcBef>
              <a:spcAft>
                <a:spcPts val="0"/>
              </a:spcAft>
              <a:buClr>
                <a:schemeClr val="lt1"/>
              </a:buClr>
              <a:buSzPts val="4800"/>
              <a:buFont typeface="Calibri"/>
              <a:buNone/>
            </a:pPr>
            <a:r>
              <a:rPr lang="en-US" sz="1900" b="1" dirty="0">
                <a:solidFill>
                  <a:srgbClr val="0070C0"/>
                </a:solidFill>
              </a:rPr>
              <a:t>LD 3: Implementation of Environmental dimensions of SDGs</a:t>
            </a:r>
            <a:br>
              <a:rPr lang="en-US" sz="1900" b="1" dirty="0">
                <a:solidFill>
                  <a:srgbClr val="0070C0"/>
                </a:solidFill>
              </a:rPr>
            </a:br>
            <a:r>
              <a:rPr lang="en-US" sz="1900" b="1" dirty="0">
                <a:solidFill>
                  <a:srgbClr val="0070C0"/>
                </a:solidFill>
              </a:rPr>
              <a:t>Decade of Action – 8 YEARS LEFT</a:t>
            </a:r>
            <a:endParaRPr sz="1900" b="1" dirty="0">
              <a:solidFill>
                <a:srgbClr val="0070C0"/>
              </a:solidFill>
            </a:endParaRPr>
          </a:p>
        </p:txBody>
      </p:sp>
      <p:sp>
        <p:nvSpPr>
          <p:cNvPr id="3" name="Text Placeholder 2">
            <a:extLst>
              <a:ext uri="{FF2B5EF4-FFF2-40B4-BE49-F238E27FC236}">
                <a16:creationId xmlns:a16="http://schemas.microsoft.com/office/drawing/2014/main" id="{B050B89E-4060-4644-817D-E3BA5B6F329A}"/>
              </a:ext>
            </a:extLst>
          </p:cNvPr>
          <p:cNvSpPr>
            <a:spLocks noGrp="1"/>
          </p:cNvSpPr>
          <p:nvPr>
            <p:ph type="body" idx="1"/>
          </p:nvPr>
        </p:nvSpPr>
        <p:spPr/>
        <p:txBody>
          <a:bodyPr/>
          <a:lstStyle/>
          <a:p>
            <a:endParaRPr lang="en-GB"/>
          </a:p>
        </p:txBody>
      </p:sp>
      <p:pic>
        <p:nvPicPr>
          <p:cNvPr id="5" name="Picture 4" descr="A picture containing text, outdoor&#10;&#10;Description automatically generated">
            <a:extLst>
              <a:ext uri="{FF2B5EF4-FFF2-40B4-BE49-F238E27FC236}">
                <a16:creationId xmlns:a16="http://schemas.microsoft.com/office/drawing/2014/main" id="{D28F475E-7462-48BF-A263-0796CE5065DE}"/>
              </a:ext>
            </a:extLst>
          </p:cNvPr>
          <p:cNvPicPr>
            <a:picLocks noChangeAspect="1"/>
          </p:cNvPicPr>
          <p:nvPr/>
        </p:nvPicPr>
        <p:blipFill>
          <a:blip r:embed="rId4"/>
          <a:stretch>
            <a:fillRect/>
          </a:stretch>
        </p:blipFill>
        <p:spPr>
          <a:xfrm>
            <a:off x="189186" y="1881352"/>
            <a:ext cx="11824138" cy="5052805"/>
          </a:xfrm>
          <a:prstGeom prst="rect">
            <a:avLst/>
          </a:prstGeom>
        </p:spPr>
      </p:pic>
    </p:spTree>
    <p:extLst>
      <p:ext uri="{BB962C8B-B14F-4D97-AF65-F5344CB8AC3E}">
        <p14:creationId xmlns:p14="http://schemas.microsoft.com/office/powerpoint/2010/main" val="3155623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6" name="Google Shape;156;g1257937859c_0_35"/>
          <p:cNvPicPr preferRelativeResize="0"/>
          <p:nvPr/>
        </p:nvPicPr>
        <p:blipFill>
          <a:blip r:embed="rId3">
            <a:alphaModFix/>
          </a:blip>
          <a:stretch>
            <a:fillRect/>
          </a:stretch>
        </p:blipFill>
        <p:spPr>
          <a:xfrm>
            <a:off x="7037896" y="0"/>
            <a:ext cx="2778205" cy="1665249"/>
          </a:xfrm>
          <a:prstGeom prst="rect">
            <a:avLst/>
          </a:prstGeom>
          <a:noFill/>
          <a:ln>
            <a:noFill/>
          </a:ln>
        </p:spPr>
      </p:pic>
      <p:sp>
        <p:nvSpPr>
          <p:cNvPr id="154" name="Google Shape;154;g1257937859c_0_35"/>
          <p:cNvSpPr txBox="1">
            <a:spLocks noGrp="1"/>
          </p:cNvSpPr>
          <p:nvPr>
            <p:ph type="title"/>
          </p:nvPr>
        </p:nvSpPr>
        <p:spPr>
          <a:xfrm>
            <a:off x="5980386" y="1473133"/>
            <a:ext cx="6211614" cy="626700"/>
          </a:xfrm>
          <a:prstGeom prst="rect">
            <a:avLst/>
          </a:prstGeom>
          <a:noFill/>
          <a:ln>
            <a:noFill/>
          </a:ln>
        </p:spPr>
        <p:txBody>
          <a:bodyPr spcFirstLastPara="1" wrap="square" lIns="91425" tIns="45700" rIns="91425" bIns="45700" anchor="t" anchorCtr="0">
            <a:noAutofit/>
          </a:bodyPr>
          <a:lstStyle/>
          <a:p>
            <a:pPr marL="0" lvl="0" indent="0" algn="ctr" rtl="0">
              <a:lnSpc>
                <a:spcPct val="85000"/>
              </a:lnSpc>
              <a:spcBef>
                <a:spcPts val="0"/>
              </a:spcBef>
              <a:spcAft>
                <a:spcPts val="0"/>
              </a:spcAft>
              <a:buClr>
                <a:schemeClr val="lt1"/>
              </a:buClr>
              <a:buSzPts val="4800"/>
              <a:buFont typeface="Calibri"/>
              <a:buNone/>
            </a:pPr>
            <a:r>
              <a:rPr lang="en-US" sz="1900" b="1" dirty="0">
                <a:solidFill>
                  <a:srgbClr val="0070C0"/>
                </a:solidFill>
              </a:rPr>
              <a:t>LD 3: Implementation of Environmental dimensions of SDGs</a:t>
            </a:r>
            <a:br>
              <a:rPr lang="en-US" sz="1900" b="1" dirty="0">
                <a:solidFill>
                  <a:srgbClr val="0070C0"/>
                </a:solidFill>
              </a:rPr>
            </a:br>
            <a:r>
              <a:rPr lang="en-US" sz="1900" b="1" dirty="0">
                <a:solidFill>
                  <a:srgbClr val="0070C0"/>
                </a:solidFill>
              </a:rPr>
              <a:t>Decade of Action</a:t>
            </a:r>
            <a:endParaRPr sz="1900" b="1" dirty="0">
              <a:solidFill>
                <a:srgbClr val="0070C0"/>
              </a:solidFill>
            </a:endParaRPr>
          </a:p>
        </p:txBody>
      </p:sp>
      <p:sp>
        <p:nvSpPr>
          <p:cNvPr id="155" name="Google Shape;155;g1257937859c_0_35"/>
          <p:cNvSpPr txBox="1">
            <a:spLocks noGrp="1"/>
          </p:cNvSpPr>
          <p:nvPr>
            <p:ph type="body" idx="1"/>
          </p:nvPr>
        </p:nvSpPr>
        <p:spPr>
          <a:xfrm>
            <a:off x="6933525" y="1983915"/>
            <a:ext cx="4848572" cy="4690154"/>
          </a:xfrm>
          <a:prstGeom prst="rect">
            <a:avLst/>
          </a:prstGeom>
          <a:noFill/>
          <a:ln>
            <a:noFill/>
          </a:ln>
        </p:spPr>
        <p:txBody>
          <a:bodyPr spcFirstLastPara="1" wrap="square" lIns="0" tIns="45700" rIns="0" bIns="45700" anchor="t" anchorCtr="0">
            <a:noAutofit/>
          </a:bodyPr>
          <a:lstStyle/>
          <a:p>
            <a:pPr marL="415290" lvl="0" indent="-285750" algn="l" rtl="0">
              <a:lnSpc>
                <a:spcPct val="108620"/>
              </a:lnSpc>
              <a:spcBef>
                <a:spcPts val="1000"/>
              </a:spcBef>
              <a:spcAft>
                <a:spcPts val="0"/>
              </a:spcAft>
              <a:buClr>
                <a:schemeClr val="lt1"/>
              </a:buClr>
              <a:buSzPts val="1560"/>
              <a:buFont typeface="Calibri" panose="020F0502020204030204" pitchFamily="34" charset="0"/>
              <a:buChar char="₁"/>
            </a:pPr>
            <a:r>
              <a:rPr lang="en-US" sz="1600" dirty="0"/>
              <a:t>What are the biggest challenges we are facing in implementing the commitments to the </a:t>
            </a:r>
            <a:r>
              <a:rPr lang="en-US" sz="1600" b="1" dirty="0"/>
              <a:t>2030 Agenda </a:t>
            </a:r>
            <a:r>
              <a:rPr lang="en-US" sz="1600" dirty="0"/>
              <a:t>and other environmental commitments (MEAs)? How do we create an enabling environment for delivery on the ground?​</a:t>
            </a:r>
            <a:endParaRPr sz="1600" dirty="0"/>
          </a:p>
          <a:p>
            <a:pPr marL="415290" lvl="0" indent="-285750" algn="l" rtl="0">
              <a:lnSpc>
                <a:spcPct val="108620"/>
              </a:lnSpc>
              <a:spcBef>
                <a:spcPts val="1000"/>
              </a:spcBef>
              <a:spcAft>
                <a:spcPts val="0"/>
              </a:spcAft>
              <a:buClr>
                <a:schemeClr val="lt1"/>
              </a:buClr>
              <a:buSzPts val="1560"/>
              <a:buFont typeface="Calibri" panose="020F0502020204030204" pitchFamily="34" charset="0"/>
              <a:buChar char="₂"/>
            </a:pPr>
            <a:r>
              <a:rPr lang="en-US" sz="1600" dirty="0"/>
              <a:t>What are the good practices and pathways that you would like to see scaled up to accelerate the implementation of the environmental dimension of Sustainable Development in the context, of the </a:t>
            </a:r>
            <a:r>
              <a:rPr lang="en-US" sz="1600" b="1" dirty="0"/>
              <a:t>Decade of Action</a:t>
            </a:r>
            <a:r>
              <a:rPr lang="en-US" sz="1600" dirty="0"/>
              <a:t>?​</a:t>
            </a:r>
            <a:endParaRPr sz="1600" dirty="0"/>
          </a:p>
          <a:p>
            <a:pPr marL="415290" lvl="0" indent="-285750" algn="l" rtl="0">
              <a:lnSpc>
                <a:spcPct val="108620"/>
              </a:lnSpc>
              <a:spcBef>
                <a:spcPts val="1000"/>
              </a:spcBef>
              <a:spcAft>
                <a:spcPts val="0"/>
              </a:spcAft>
              <a:buClr>
                <a:schemeClr val="lt1"/>
              </a:buClr>
              <a:buSzPts val="1560"/>
              <a:buFont typeface="Calibri" panose="020F0502020204030204" pitchFamily="34" charset="0"/>
              <a:buChar char="₃"/>
            </a:pPr>
            <a:r>
              <a:rPr lang="en-US" sz="1600" dirty="0"/>
              <a:t>How to transform governance and legal systems that maintain long-term economic stability and ecological and social wellbeing for all?​</a:t>
            </a:r>
            <a:endParaRPr sz="1600" dirty="0"/>
          </a:p>
        </p:txBody>
      </p:sp>
      <p:pic>
        <p:nvPicPr>
          <p:cNvPr id="157" name="Google Shape;157;g1257937859c_0_35"/>
          <p:cNvPicPr preferRelativeResize="0"/>
          <p:nvPr/>
        </p:nvPicPr>
        <p:blipFill>
          <a:blip r:embed="rId4">
            <a:alphaModFix/>
          </a:blip>
          <a:stretch>
            <a:fillRect/>
          </a:stretch>
        </p:blipFill>
        <p:spPr>
          <a:xfrm>
            <a:off x="304800" y="1983916"/>
            <a:ext cx="6628726" cy="437333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3" name="Google Shape;163;g1257937859c_0_52"/>
          <p:cNvPicPr preferRelativeResize="0"/>
          <p:nvPr/>
        </p:nvPicPr>
        <p:blipFill>
          <a:blip r:embed="rId3">
            <a:alphaModFix/>
          </a:blip>
          <a:stretch>
            <a:fillRect/>
          </a:stretch>
        </p:blipFill>
        <p:spPr>
          <a:xfrm>
            <a:off x="7037896" y="-65315"/>
            <a:ext cx="2778205" cy="1665249"/>
          </a:xfrm>
          <a:prstGeom prst="rect">
            <a:avLst/>
          </a:prstGeom>
          <a:noFill/>
          <a:ln>
            <a:noFill/>
          </a:ln>
        </p:spPr>
      </p:pic>
      <p:sp>
        <p:nvSpPr>
          <p:cNvPr id="164" name="Google Shape;164;g1257937859c_0_52"/>
          <p:cNvSpPr txBox="1"/>
          <p:nvPr/>
        </p:nvSpPr>
        <p:spPr>
          <a:xfrm>
            <a:off x="7402908" y="2055967"/>
            <a:ext cx="4305616" cy="4016454"/>
          </a:xfrm>
          <a:prstGeom prst="rect">
            <a:avLst/>
          </a:prstGeom>
          <a:noFill/>
          <a:ln>
            <a:noFill/>
          </a:ln>
        </p:spPr>
        <p:txBody>
          <a:bodyPr spcFirstLastPara="1" wrap="square" lIns="91425" tIns="91425" rIns="91425" bIns="91425" anchor="t" anchorCtr="0">
            <a:spAutoFit/>
          </a:bodyPr>
          <a:lstStyle/>
          <a:p>
            <a:pPr marL="403225" lvl="0" indent="-285750" algn="l" rtl="0">
              <a:spcBef>
                <a:spcPts val="600"/>
              </a:spcBef>
              <a:spcAft>
                <a:spcPts val="0"/>
              </a:spcAft>
              <a:buClr>
                <a:schemeClr val="lt1"/>
              </a:buClr>
              <a:buSzPts val="1750"/>
              <a:buFont typeface="Calibri" panose="020F0502020204030204" pitchFamily="34" charset="0"/>
              <a:buChar char="₄"/>
            </a:pPr>
            <a:r>
              <a:rPr lang="en-US" sz="1800" dirty="0">
                <a:solidFill>
                  <a:schemeClr val="lt1"/>
                </a:solidFill>
                <a:latin typeface="Calibri"/>
                <a:ea typeface="Calibri"/>
                <a:cs typeface="Calibri"/>
                <a:sym typeface="Calibri"/>
              </a:rPr>
              <a:t>What measures are needed to align public, private and development finance with existing commitments and priorities? (</a:t>
            </a:r>
            <a:r>
              <a:rPr lang="en-US" sz="1800" b="1" dirty="0">
                <a:solidFill>
                  <a:schemeClr val="lt1"/>
                </a:solidFill>
                <a:latin typeface="Calibri"/>
                <a:ea typeface="Calibri"/>
                <a:cs typeface="Calibri"/>
                <a:sym typeface="Calibri"/>
              </a:rPr>
              <a:t>Decade of Action</a:t>
            </a:r>
            <a:r>
              <a:rPr lang="en-US"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a:p>
            <a:pPr marL="403225" lvl="0" indent="-285750" algn="l" rtl="0">
              <a:spcBef>
                <a:spcPts val="600"/>
              </a:spcBef>
              <a:spcAft>
                <a:spcPts val="0"/>
              </a:spcAft>
              <a:buClr>
                <a:schemeClr val="lt1"/>
              </a:buClr>
              <a:buSzPts val="1750"/>
              <a:buFont typeface="Calibri" panose="020F0502020204030204" pitchFamily="34" charset="0"/>
              <a:buChar char="₅"/>
            </a:pPr>
            <a:r>
              <a:rPr lang="en-US" sz="1800" dirty="0">
                <a:solidFill>
                  <a:schemeClr val="lt1"/>
                </a:solidFill>
                <a:latin typeface="Calibri"/>
                <a:ea typeface="Calibri"/>
                <a:cs typeface="Calibri"/>
                <a:sym typeface="Calibri"/>
              </a:rPr>
              <a:t>What type of partnerships from the UN and beyond are needed to accelerate a green and sustainable economic transformation that leaves no one behind?​ (</a:t>
            </a:r>
            <a:r>
              <a:rPr lang="en-US" sz="1800" b="1" dirty="0">
                <a:solidFill>
                  <a:schemeClr val="lt1"/>
                </a:solidFill>
                <a:latin typeface="Calibri"/>
                <a:ea typeface="Calibri"/>
                <a:cs typeface="Calibri"/>
                <a:sym typeface="Calibri"/>
              </a:rPr>
              <a:t>Decade of Action</a:t>
            </a:r>
            <a:r>
              <a:rPr lang="en-US"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a:p>
            <a:pPr marL="403225" lvl="0" indent="-285750" algn="l" rtl="0">
              <a:spcBef>
                <a:spcPts val="600"/>
              </a:spcBef>
              <a:spcAft>
                <a:spcPts val="0"/>
              </a:spcAft>
              <a:buClr>
                <a:schemeClr val="lt1"/>
              </a:buClr>
              <a:buSzPts val="1750"/>
              <a:buFont typeface="Calibri" panose="020F0502020204030204" pitchFamily="34" charset="0"/>
              <a:buChar char="₆"/>
            </a:pPr>
            <a:r>
              <a:rPr lang="en-US" sz="1800" dirty="0">
                <a:solidFill>
                  <a:schemeClr val="lt1"/>
                </a:solidFill>
                <a:latin typeface="Calibri"/>
                <a:ea typeface="Calibri"/>
                <a:cs typeface="Calibri"/>
                <a:sym typeface="Calibri"/>
              </a:rPr>
              <a:t>​What capacities and technologies are needed to improve human wellbeing in harmony with nature, including digital technologies? (</a:t>
            </a:r>
            <a:r>
              <a:rPr lang="en-US" sz="1800" b="1" dirty="0">
                <a:solidFill>
                  <a:schemeClr val="lt1"/>
                </a:solidFill>
                <a:latin typeface="Calibri"/>
                <a:ea typeface="Calibri"/>
                <a:cs typeface="Calibri"/>
                <a:sym typeface="Calibri"/>
              </a:rPr>
              <a:t>Decade of Action</a:t>
            </a:r>
            <a:r>
              <a:rPr lang="en-US"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pic>
        <p:nvPicPr>
          <p:cNvPr id="165" name="Google Shape;165;g1257937859c_0_52"/>
          <p:cNvPicPr preferRelativeResize="0"/>
          <p:nvPr/>
        </p:nvPicPr>
        <p:blipFill>
          <a:blip r:embed="rId4">
            <a:alphaModFix/>
          </a:blip>
          <a:stretch>
            <a:fillRect/>
          </a:stretch>
        </p:blipFill>
        <p:spPr>
          <a:xfrm>
            <a:off x="283779" y="1975945"/>
            <a:ext cx="6999890" cy="4369268"/>
          </a:xfrm>
          <a:prstGeom prst="rect">
            <a:avLst/>
          </a:prstGeom>
          <a:noFill/>
          <a:ln>
            <a:noFill/>
          </a:ln>
        </p:spPr>
      </p:pic>
      <p:sp>
        <p:nvSpPr>
          <p:cNvPr id="6" name="Google Shape;154;g1257937859c_0_35">
            <a:extLst>
              <a:ext uri="{FF2B5EF4-FFF2-40B4-BE49-F238E27FC236}">
                <a16:creationId xmlns:a16="http://schemas.microsoft.com/office/drawing/2014/main" id="{63C4CED2-B1A4-44A8-BBFE-E725FD2DE56A}"/>
              </a:ext>
            </a:extLst>
          </p:cNvPr>
          <p:cNvSpPr txBox="1">
            <a:spLocks/>
          </p:cNvSpPr>
          <p:nvPr/>
        </p:nvSpPr>
        <p:spPr>
          <a:xfrm>
            <a:off x="5980386" y="1473133"/>
            <a:ext cx="6211614" cy="626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lt1"/>
              </a:buClr>
              <a:buSzPts val="4800"/>
              <a:buFont typeface="Calibri"/>
              <a:buNone/>
              <a:defRPr sz="4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GB" sz="1900" b="1">
                <a:solidFill>
                  <a:srgbClr val="0070C0"/>
                </a:solidFill>
              </a:rPr>
              <a:t>LD 3: Implementation of Environmental dimensions of SDGs</a:t>
            </a:r>
            <a:br>
              <a:rPr lang="en-GB" sz="1900" b="1">
                <a:solidFill>
                  <a:srgbClr val="0070C0"/>
                </a:solidFill>
              </a:rPr>
            </a:br>
            <a:r>
              <a:rPr lang="en-GB" sz="1900" b="1">
                <a:solidFill>
                  <a:srgbClr val="0070C0"/>
                </a:solidFill>
              </a:rPr>
              <a:t>Decade of Action</a:t>
            </a:r>
            <a:endParaRPr lang="en-GB" sz="1900" b="1" dirty="0">
              <a:solidFill>
                <a:srgbClr val="0070C0"/>
              </a:solidFill>
            </a:endParaRPr>
          </a:p>
        </p:txBody>
      </p:sp>
      <p:sp>
        <p:nvSpPr>
          <p:cNvPr id="3" name="Title 2">
            <a:extLst>
              <a:ext uri="{FF2B5EF4-FFF2-40B4-BE49-F238E27FC236}">
                <a16:creationId xmlns:a16="http://schemas.microsoft.com/office/drawing/2014/main" id="{E17D8B31-737C-4158-9576-8C73DA1D5E32}"/>
              </a:ext>
            </a:extLst>
          </p:cNvPr>
          <p:cNvSpPr>
            <a:spLocks noGrp="1"/>
          </p:cNvSpPr>
          <p:nvPr>
            <p:ph type="title"/>
          </p:nvPr>
        </p:nvSpPr>
        <p:spPr/>
        <p:txBody>
          <a:bodyPr/>
          <a:lstStyle/>
          <a:p>
            <a:endParaRPr lang="en-GB"/>
          </a:p>
        </p:txBody>
      </p:sp>
    </p:spTree>
  </p:cSld>
  <p:clrMapOvr>
    <a:masterClrMapping/>
  </p:clrMapOvr>
</p:sld>
</file>

<file path=ppt/theme/theme1.xml><?xml version="1.0" encoding="utf-8"?>
<a:theme xmlns:a="http://schemas.openxmlformats.org/drawingml/2006/main" name="Retrospect">
  <a:themeElements>
    <a:clrScheme name="SGP Palette">
      <a:dk1>
        <a:srgbClr val="000000"/>
      </a:dk1>
      <a:lt1>
        <a:srgbClr val="FFFFFF"/>
      </a:lt1>
      <a:dk2>
        <a:srgbClr val="6E5B24"/>
      </a:dk2>
      <a:lt2>
        <a:srgbClr val="F5A81C"/>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737</Words>
  <Application>Microsoft Office PowerPoint</Application>
  <PresentationFormat>Widescreen</PresentationFormat>
  <Paragraphs>38</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Retrospect</vt:lpstr>
      <vt:lpstr>PowerPoint Presentation</vt:lpstr>
      <vt:lpstr> 3 LEADERSHIP DIALOGUES (LD) </vt:lpstr>
      <vt:lpstr>LD 1: Healthy Planet and Prosperity for All</vt:lpstr>
      <vt:lpstr>PowerPoint Presentation</vt:lpstr>
      <vt:lpstr>LD 2: Sustainable and Inclusive Recovery from COVID-19</vt:lpstr>
      <vt:lpstr>PowerPoint Presentation</vt:lpstr>
      <vt:lpstr>LD 3: Implementation of Environmental dimensions of SDGs Decade of Action – 8 YEARS LEFT</vt:lpstr>
      <vt:lpstr>LD 3: Implementation of Environmental dimensions of SDGs Decade of Action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charles.nyandiga</dc:creator>
  <cp:lastModifiedBy>Pamela Bapoo-Dundoo</cp:lastModifiedBy>
  <cp:revision>16</cp:revision>
  <dcterms:created xsi:type="dcterms:W3CDTF">2011-08-12T13:01:08Z</dcterms:created>
  <dcterms:modified xsi:type="dcterms:W3CDTF">2022-04-27T11:25:07Z</dcterms:modified>
</cp:coreProperties>
</file>