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64" r:id="rId5"/>
    <p:sldId id="265" r:id="rId6"/>
    <p:sldId id="267" r:id="rId7"/>
    <p:sldId id="263" r:id="rId8"/>
    <p:sldId id="266" r:id="rId9"/>
    <p:sldId id="269" r:id="rId10"/>
    <p:sldId id="268" r:id="rId11"/>
    <p:sldId id="260" r:id="rId12"/>
    <p:sldId id="261" r:id="rId13"/>
    <p:sldId id="270" r:id="rId14"/>
    <p:sldId id="271" r:id="rId15"/>
    <p:sldId id="26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79" d="100"/>
          <a:sy n="79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CDD08-4E95-496D-B49A-FA76347A9716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4AB93-DB08-4756-A287-5EC86D3D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58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4AB93-DB08-4756-A287-5EC86D3D47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1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4AB93-DB08-4756-A287-5EC86D3D47C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755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247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924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2246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187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5557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905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02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32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454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208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234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58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79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9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657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842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88736-2496-4DC4-ACE2-8B747AEBE17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82F29C-778C-46CC-AF4C-881BB8A95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6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8979" y="1102908"/>
            <a:ext cx="9144000" cy="1397101"/>
          </a:xfrm>
        </p:spPr>
        <p:txBody>
          <a:bodyPr>
            <a:normAutofit fontScale="90000"/>
          </a:bodyPr>
          <a:lstStyle/>
          <a:p>
            <a:pPr algn="ctr"/>
            <a:r>
              <a:rPr lang="en-GB" sz="96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WELCOME</a:t>
            </a:r>
            <a:endParaRPr lang="en-US" sz="96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439" y="2794642"/>
            <a:ext cx="9144000" cy="1835724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Stockholm + 50 – Service Clubs Consultations</a:t>
            </a:r>
          </a:p>
          <a:p>
            <a:pPr algn="ctr"/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Presentation by Mrs 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A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.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Bolakee - Bhowon</a:t>
            </a:r>
          </a:p>
          <a:p>
            <a:pPr algn="ctr"/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Rotary Club Haute Rive</a:t>
            </a:r>
          </a:p>
          <a:p>
            <a:pPr algn="ctr"/>
            <a:r>
              <a:rPr lang="en-GB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Wednesday 13 April 2022</a:t>
            </a:r>
          </a:p>
          <a:p>
            <a:pPr algn="ctr"/>
            <a:endParaRPr lang="en-US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4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542" y="736060"/>
            <a:ext cx="8596668" cy="1320800"/>
          </a:xfrm>
        </p:spPr>
        <p:txBody>
          <a:bodyPr/>
          <a:lstStyle/>
          <a:p>
            <a:r>
              <a:rPr lang="en-GB" dirty="0" smtClean="0"/>
              <a:t>PLANTING &amp; EMBELISHMENT OF THE COMMUNITY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160589"/>
            <a:ext cx="4183062" cy="3802466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924" y="2160589"/>
            <a:ext cx="4555449" cy="3802466"/>
          </a:xfrm>
        </p:spPr>
      </p:pic>
    </p:spTree>
    <p:extLst>
      <p:ext uri="{BB962C8B-B14F-4D97-AF65-F5344CB8AC3E}">
        <p14:creationId xmlns:p14="http://schemas.microsoft.com/office/powerpoint/2010/main" val="352492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1697" y="239949"/>
            <a:ext cx="11083406" cy="1005191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dirty="0" smtClean="0">
                <a:latin typeface="Georgia" panose="02040502050405020303" pitchFamily="18" charset="0"/>
              </a:rPr>
              <a:t>Leadership Dialogue 2</a:t>
            </a:r>
            <a:br>
              <a:rPr lang="en-GB" sz="4000" dirty="0" smtClean="0">
                <a:latin typeface="Georgia" panose="02040502050405020303" pitchFamily="18" charset="0"/>
              </a:rPr>
            </a:br>
            <a:r>
              <a:rPr lang="en-GB" sz="4000" dirty="0" smtClean="0">
                <a:latin typeface="Georgia" panose="02040502050405020303" pitchFamily="18" charset="0"/>
              </a:rPr>
              <a:t>Sustainable &amp; Inclusive Recovery from </a:t>
            </a:r>
            <a:br>
              <a:rPr lang="en-GB" sz="4000" dirty="0" smtClean="0">
                <a:latin typeface="Georgia" panose="02040502050405020303" pitchFamily="18" charset="0"/>
              </a:rPr>
            </a:br>
            <a:r>
              <a:rPr lang="en-GB" sz="4000" dirty="0" smtClean="0">
                <a:latin typeface="Georgia" panose="02040502050405020303" pitchFamily="18" charset="0"/>
              </a:rPr>
              <a:t>Covid-19</a:t>
            </a:r>
            <a:endParaRPr lang="en-US" sz="4000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585347" cy="388077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3600" dirty="0" smtClean="0">
                <a:latin typeface="Georgia" panose="02040502050405020303" pitchFamily="18" charset="0"/>
              </a:rPr>
              <a:t>Continuous Sensitisation at National Level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3600" dirty="0" smtClean="0">
                <a:latin typeface="Georgia" panose="02040502050405020303" pitchFamily="18" charset="0"/>
              </a:rPr>
              <a:t>Continual Motivation of the Population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3600" dirty="0" smtClean="0">
                <a:latin typeface="Georgia" panose="02040502050405020303" pitchFamily="18" charset="0"/>
              </a:rPr>
              <a:t>Effective Communication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3600" dirty="0" smtClean="0">
                <a:latin typeface="Georgia" panose="02040502050405020303" pitchFamily="18" charset="0"/>
              </a:rPr>
              <a:t>Proper </a:t>
            </a:r>
            <a:r>
              <a:rPr lang="en-GB" sz="3600" dirty="0" smtClean="0">
                <a:latin typeface="Georgia" panose="02040502050405020303" pitchFamily="18" charset="0"/>
              </a:rPr>
              <a:t>Education of our Youth</a:t>
            </a:r>
            <a:endParaRPr lang="en-US" sz="3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96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777" y="152399"/>
            <a:ext cx="8943321" cy="1550989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600" dirty="0" smtClean="0">
                <a:latin typeface="Georgia" panose="02040502050405020303" pitchFamily="18" charset="0"/>
              </a:rPr>
              <a:t>Leadership Dialogue 3</a:t>
            </a:r>
            <a:br>
              <a:rPr lang="en-GB" sz="3600" dirty="0" smtClean="0">
                <a:latin typeface="Georgia" panose="02040502050405020303" pitchFamily="18" charset="0"/>
              </a:rPr>
            </a:br>
            <a:r>
              <a:rPr lang="en-GB" sz="3600" dirty="0" smtClean="0">
                <a:latin typeface="Georgia" panose="02040502050405020303" pitchFamily="18" charset="0"/>
              </a:rPr>
              <a:t>Challenges  To Achieve The Commitments                  (2030 Agenda &amp; Other Environmental Commitments)</a:t>
            </a:r>
            <a:endParaRPr lang="en-US" sz="3600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32" y="2189772"/>
            <a:ext cx="8923866" cy="4415309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2800" dirty="0" smtClean="0">
                <a:latin typeface="Georgia" panose="02040502050405020303" pitchFamily="18" charset="0"/>
              </a:rPr>
              <a:t>Intensive Awareness on SDGs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 smtClean="0">
                <a:latin typeface="Georgia" panose="02040502050405020303" pitchFamily="18" charset="0"/>
              </a:rPr>
              <a:t>Special Attention to :</a:t>
            </a:r>
          </a:p>
          <a:p>
            <a:pPr marL="982663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GB" sz="2800" b="1" dirty="0" smtClean="0">
                <a:latin typeface="Georgia" panose="02040502050405020303" pitchFamily="18" charset="0"/>
              </a:rPr>
              <a:t>SGD 2</a:t>
            </a:r>
            <a:r>
              <a:rPr lang="en-GB" sz="2800" dirty="0" smtClean="0">
                <a:latin typeface="Georgia" panose="02040502050405020303" pitchFamily="18" charset="0"/>
              </a:rPr>
              <a:t> : To end hunger, achieve food security and improved nutrition and promote sustainable agriculture.</a:t>
            </a:r>
          </a:p>
          <a:p>
            <a:pPr marL="982663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GB" sz="2800" b="1" dirty="0" smtClean="0">
                <a:latin typeface="Georgia" panose="02040502050405020303" pitchFamily="18" charset="0"/>
              </a:rPr>
              <a:t>SDG 4 : </a:t>
            </a:r>
            <a:r>
              <a:rPr lang="en-GB" sz="2800" dirty="0" smtClean="0">
                <a:latin typeface="Georgia" panose="02040502050405020303" pitchFamily="18" charset="0"/>
              </a:rPr>
              <a:t>To ensure inclusive and equitable quality education    </a:t>
            </a:r>
          </a:p>
          <a:p>
            <a:pPr marL="639763" indent="0">
              <a:lnSpc>
                <a:spcPct val="120000"/>
              </a:lnSpc>
              <a:buNone/>
            </a:pPr>
            <a:r>
              <a:rPr lang="en-GB" sz="2800" dirty="0" smtClean="0">
                <a:latin typeface="Georgia" panose="02040502050405020303" pitchFamily="18" charset="0"/>
              </a:rPr>
              <a:t>     and promote lifelong learning opportunities.</a:t>
            </a:r>
          </a:p>
          <a:p>
            <a:pPr marL="982663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GB" sz="2800" b="1" dirty="0" smtClean="0">
                <a:latin typeface="Georgia" panose="02040502050405020303" pitchFamily="18" charset="0"/>
              </a:rPr>
              <a:t>SDG </a:t>
            </a:r>
            <a:r>
              <a:rPr lang="en-GB" sz="2800" b="1" dirty="0" smtClean="0">
                <a:latin typeface="Georgia" panose="02040502050405020303" pitchFamily="18" charset="0"/>
              </a:rPr>
              <a:t>15 : </a:t>
            </a:r>
            <a:r>
              <a:rPr lang="en-GB" sz="2800" dirty="0" smtClean="0">
                <a:latin typeface="Georgia" panose="02040502050405020303" pitchFamily="18" charset="0"/>
              </a:rPr>
              <a:t>To protect, restore and promote sustainable use of terrestrial ecosystem , sustainably manage forests, combat desertification and halt and reverse land degradation and biodiversity loss.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40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4179"/>
          </a:xfrm>
        </p:spPr>
        <p:txBody>
          <a:bodyPr/>
          <a:lstStyle/>
          <a:p>
            <a:pPr algn="ctr"/>
            <a:r>
              <a:rPr lang="en-GB" dirty="0" smtClean="0"/>
              <a:t>SAVE SOIL PROJECT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48" y="1293779"/>
            <a:ext cx="4711739" cy="496110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386" y="1293779"/>
            <a:ext cx="4601183" cy="496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7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3089"/>
          </a:xfrm>
        </p:spPr>
        <p:txBody>
          <a:bodyPr/>
          <a:lstStyle/>
          <a:p>
            <a:pPr algn="ctr"/>
            <a:r>
              <a:rPr lang="en-GB" dirty="0" smtClean="0"/>
              <a:t>SAVE SOIL PROJECT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36" y="1225685"/>
            <a:ext cx="4886887" cy="5165386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123" y="1225686"/>
            <a:ext cx="4642485" cy="516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39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2786" y="3776134"/>
            <a:ext cx="7734210" cy="1646302"/>
          </a:xfrm>
        </p:spPr>
        <p:txBody>
          <a:bodyPr/>
          <a:lstStyle/>
          <a:p>
            <a:r>
              <a:rPr lang="en-GB" dirty="0" smtClean="0">
                <a:latin typeface="Georgia" panose="02040502050405020303" pitchFamily="18" charset="0"/>
              </a:rPr>
              <a:t>Thank You</a:t>
            </a:r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435" y="775758"/>
            <a:ext cx="5715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72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77" y="609600"/>
            <a:ext cx="10058400" cy="1320800"/>
          </a:xfrm>
        </p:spPr>
        <p:txBody>
          <a:bodyPr/>
          <a:lstStyle/>
          <a:p>
            <a:pPr algn="ctr"/>
            <a:r>
              <a:rPr lang="en-GB" dirty="0" smtClean="0">
                <a:latin typeface="Georgia" panose="02040502050405020303" pitchFamily="18" charset="0"/>
              </a:rPr>
              <a:t>Good Practices &amp; Pathways for A Healthy </a:t>
            </a:r>
            <a:br>
              <a:rPr lang="en-GB" dirty="0" smtClean="0">
                <a:latin typeface="Georgia" panose="02040502050405020303" pitchFamily="18" charset="0"/>
              </a:rPr>
            </a:br>
            <a:r>
              <a:rPr lang="en-GB" dirty="0" smtClean="0">
                <a:latin typeface="Georgia" panose="02040502050405020303" pitchFamily="18" charset="0"/>
              </a:rPr>
              <a:t>Planet (Leadership Dialogue 1)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4000" dirty="0" smtClean="0">
                <a:latin typeface="Georgia" panose="02040502050405020303" pitchFamily="18" charset="0"/>
              </a:rPr>
              <a:t>Sensitisation Campaigns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4000" dirty="0" smtClean="0">
                <a:latin typeface="Georgia" panose="02040502050405020303" pitchFamily="18" charset="0"/>
              </a:rPr>
              <a:t>Awareness through Education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4000" dirty="0" smtClean="0">
                <a:latin typeface="Georgia" panose="02040502050405020303" pitchFamily="18" charset="0"/>
              </a:rPr>
              <a:t>Adapted Curriculum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4000" dirty="0" smtClean="0">
                <a:latin typeface="Georgia" panose="02040502050405020303" pitchFamily="18" charset="0"/>
              </a:rPr>
              <a:t>Family Involvement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4000" dirty="0" smtClean="0">
                <a:latin typeface="Georgia" panose="02040502050405020303" pitchFamily="18" charset="0"/>
              </a:rPr>
              <a:t>Innovative Policies</a:t>
            </a:r>
          </a:p>
          <a:p>
            <a:pPr marL="0" indent="0">
              <a:buNone/>
            </a:pPr>
            <a:endParaRPr lang="en-GB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77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81" y="749030"/>
            <a:ext cx="8208523" cy="661481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en-GB" dirty="0" smtClean="0">
                <a:latin typeface="Georgia" panose="02040502050405020303" pitchFamily="18" charset="0"/>
              </a:rPr>
              <a:t>Our Involvement (Leadership Dialogue 1)</a:t>
            </a:r>
            <a:br>
              <a:rPr lang="en-GB" dirty="0" smtClean="0">
                <a:latin typeface="Georgia" panose="02040502050405020303" pitchFamily="18" charset="0"/>
              </a:rPr>
            </a:br>
            <a:r>
              <a:rPr lang="en-GB" dirty="0" smtClean="0">
                <a:latin typeface="Georgia" panose="02040502050405020303" pitchFamily="18" charset="0"/>
              </a:rPr>
              <a:t/>
            </a:r>
            <a:br>
              <a:rPr lang="en-GB" dirty="0" smtClean="0">
                <a:latin typeface="Georgia" panose="02040502050405020303" pitchFamily="18" charset="0"/>
              </a:rPr>
            </a:br>
            <a:r>
              <a:rPr lang="en-GB" sz="3100" b="1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  <a:ea typeface="+mn-ea"/>
                <a:cs typeface="+mn-cs"/>
              </a:rPr>
              <a:t>Engagement at School Level </a:t>
            </a:r>
            <a:r>
              <a:rPr lang="en-GB" sz="2700" b="1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  <a:ea typeface="+mn-ea"/>
                <a:cs typeface="+mn-cs"/>
              </a:rPr>
              <a:t/>
            </a:r>
            <a:br>
              <a:rPr lang="en-GB" sz="2700" b="1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r>
              <a:rPr lang="en-GB" sz="3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  <a:ea typeface="+mn-ea"/>
                <a:cs typeface="+mn-cs"/>
              </a:rPr>
              <a:t/>
            </a:r>
            <a:br>
              <a:rPr lang="en-GB" sz="3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endParaRPr lang="en-US" b="1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204" y="2208179"/>
            <a:ext cx="7752945" cy="4212075"/>
          </a:xfrm>
        </p:spPr>
        <p:txBody>
          <a:bodyPr>
            <a:normAutofit fontScale="92500" lnSpcReduction="10000"/>
          </a:bodyPr>
          <a:lstStyle/>
          <a:p>
            <a:pPr algn="ctr"/>
            <a:endParaRPr lang="en-GB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latin typeface="Georgia" panose="02040502050405020303" pitchFamily="18" charset="0"/>
              </a:rPr>
              <a:t>Eco Club &amp; </a:t>
            </a:r>
            <a:r>
              <a:rPr lang="en-GB" sz="2800" dirty="0" smtClean="0">
                <a:latin typeface="Georgia" panose="02040502050405020303" pitchFamily="18" charset="0"/>
              </a:rPr>
              <a:t>Agricultural Youth Club</a:t>
            </a:r>
            <a:endParaRPr lang="en-GB" sz="2800" dirty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latin typeface="Georgia" panose="02040502050405020303" pitchFamily="18" charset="0"/>
              </a:rPr>
              <a:t>Renewable Sources of </a:t>
            </a:r>
            <a:r>
              <a:rPr lang="en-GB" sz="2800" dirty="0" smtClean="0">
                <a:latin typeface="Georgia" panose="02040502050405020303" pitchFamily="18" charset="0"/>
              </a:rPr>
              <a:t>Energy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Solar Panels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latin typeface="Georgia" panose="02040502050405020303" pitchFamily="18" charset="0"/>
              </a:rPr>
              <a:t>Rain Water </a:t>
            </a:r>
            <a:r>
              <a:rPr lang="en-GB" sz="2800" dirty="0" smtClean="0">
                <a:latin typeface="Georgia" panose="02040502050405020303" pitchFamily="18" charset="0"/>
              </a:rPr>
              <a:t>Harvest</a:t>
            </a:r>
            <a:endParaRPr lang="en-GB" sz="2800" dirty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latin typeface="Georgia" panose="02040502050405020303" pitchFamily="18" charset="0"/>
              </a:rPr>
              <a:t>Compost </a:t>
            </a:r>
            <a:r>
              <a:rPr lang="en-GB" sz="2800" dirty="0" smtClean="0">
                <a:latin typeface="Georgia" panose="02040502050405020303" pitchFamily="18" charset="0"/>
              </a:rPr>
              <a:t>Making</a:t>
            </a:r>
            <a:endParaRPr lang="en-GB" sz="2800" dirty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latin typeface="Georgia" panose="02040502050405020303" pitchFamily="18" charset="0"/>
              </a:rPr>
              <a:t>Collection of Plastic </a:t>
            </a:r>
            <a:r>
              <a:rPr lang="en-GB" sz="2800" dirty="0" smtClean="0">
                <a:latin typeface="Georgia" panose="02040502050405020303" pitchFamily="18" charset="0"/>
              </a:rPr>
              <a:t>Materials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 smtClean="0">
                <a:latin typeface="Georgia" panose="02040502050405020303" pitchFamily="18" charset="0"/>
              </a:rPr>
              <a:t>Segregation of Wastes </a:t>
            </a:r>
            <a:endParaRPr lang="en-GB" sz="2800" dirty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 smtClean="0">
                <a:latin typeface="Georgia" panose="02040502050405020303" pitchFamily="18" charset="0"/>
              </a:rPr>
              <a:t>Sustainable </a:t>
            </a:r>
            <a:r>
              <a:rPr lang="en-GB" sz="2800" dirty="0" smtClean="0">
                <a:latin typeface="Georgia" panose="02040502050405020303" pitchFamily="18" charset="0"/>
              </a:rPr>
              <a:t>Climate Smart Agricultural Practices</a:t>
            </a:r>
          </a:p>
          <a:p>
            <a:pPr marL="0" indent="0">
              <a:buNone/>
            </a:pPr>
            <a:endParaRPr lang="en-GB" sz="2800" dirty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GB" sz="3600" dirty="0">
              <a:latin typeface="Georgia" panose="02040502050405020303" pitchFamily="18" charset="0"/>
            </a:endParaRPr>
          </a:p>
          <a:p>
            <a:pPr algn="ctr"/>
            <a:endParaRPr lang="en-US" sz="3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55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517" y="259404"/>
            <a:ext cx="8596668" cy="59663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SOLAR PANELS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RAIN WATER HARVEST</a:t>
            </a:r>
            <a:br>
              <a:rPr lang="en-GB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9004" y="763079"/>
            <a:ext cx="4202349" cy="20871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17" y="763080"/>
            <a:ext cx="3972487" cy="20871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17" y="3676018"/>
            <a:ext cx="8174836" cy="296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0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Sustainable Climate Smart Agricultural Practices 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930400"/>
            <a:ext cx="4429687" cy="431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021" y="1930400"/>
            <a:ext cx="4166981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3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3906"/>
          </a:xfrm>
        </p:spPr>
        <p:txBody>
          <a:bodyPr/>
          <a:lstStyle/>
          <a:p>
            <a:r>
              <a:rPr lang="en-GB" dirty="0" smtClean="0"/>
              <a:t>COMPOST MAKING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063" y="1648839"/>
            <a:ext cx="5009745" cy="431908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476" y="1303508"/>
            <a:ext cx="4147526" cy="500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3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081457" cy="1550989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en-GB" dirty="0">
                <a:solidFill>
                  <a:srgbClr val="90C226"/>
                </a:solidFill>
                <a:latin typeface="Georgia" panose="02040502050405020303" pitchFamily="18" charset="0"/>
              </a:rPr>
              <a:t>Our Involvement (Leadership Dialogue </a:t>
            </a:r>
            <a:r>
              <a:rPr lang="en-GB" dirty="0" smtClean="0">
                <a:solidFill>
                  <a:srgbClr val="90C226"/>
                </a:solidFill>
                <a:latin typeface="Georgia" panose="02040502050405020303" pitchFamily="18" charset="0"/>
              </a:rPr>
              <a:t>1)</a:t>
            </a:r>
            <a:br>
              <a:rPr lang="en-GB" dirty="0" smtClean="0">
                <a:solidFill>
                  <a:srgbClr val="90C226"/>
                </a:solidFill>
                <a:latin typeface="Georgia" panose="02040502050405020303" pitchFamily="18" charset="0"/>
              </a:rPr>
            </a:br>
            <a:r>
              <a:rPr lang="en-GB" dirty="0" smtClean="0">
                <a:solidFill>
                  <a:srgbClr val="90C226"/>
                </a:solidFill>
                <a:latin typeface="Georgia" panose="02040502050405020303" pitchFamily="18" charset="0"/>
              </a:rPr>
              <a:t/>
            </a:r>
            <a:br>
              <a:rPr lang="en-GB" dirty="0" smtClean="0">
                <a:solidFill>
                  <a:srgbClr val="90C226"/>
                </a:solidFill>
                <a:latin typeface="Georgia" panose="02040502050405020303" pitchFamily="18" charset="0"/>
              </a:rPr>
            </a:br>
            <a:r>
              <a:rPr lang="en-GB" b="1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  <a:ea typeface="+mn-ea"/>
                <a:cs typeface="+mn-cs"/>
              </a:rPr>
              <a:t>Activities at Community Level</a:t>
            </a:r>
            <a:r>
              <a:rPr lang="en-GB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  <a:ea typeface="+mn-ea"/>
                <a:cs typeface="+mn-cs"/>
              </a:rPr>
              <a:t/>
            </a:r>
            <a:br>
              <a:rPr lang="en-GB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464" y="2160589"/>
            <a:ext cx="10846340" cy="4230483"/>
          </a:xfrm>
        </p:spPr>
        <p:txBody>
          <a:bodyPr>
            <a:normAutofit fontScale="92500" lnSpcReduction="10000"/>
          </a:bodyPr>
          <a:lstStyle/>
          <a:p>
            <a:pPr marL="1439863" lvl="0">
              <a:buClr>
                <a:srgbClr val="90C226"/>
              </a:buClr>
              <a:buFont typeface="Wingdings" panose="05000000000000000000" pitchFamily="2" charset="2"/>
              <a:buChar char="ü"/>
            </a:pPr>
            <a:endParaRPr lang="en-GB" sz="3200" dirty="0" smtClean="0">
              <a:solidFill>
                <a:prstClr val="black">
                  <a:lumMod val="75000"/>
                  <a:lumOff val="25000"/>
                </a:prstClr>
              </a:solidFill>
              <a:latin typeface="Georgia" panose="02040502050405020303" pitchFamily="18" charset="0"/>
            </a:endParaRPr>
          </a:p>
          <a:p>
            <a:pPr marL="534988" lvl="0">
              <a:buClr>
                <a:srgbClr val="90C226"/>
              </a:buClr>
              <a:buFont typeface="Wingdings" panose="05000000000000000000" pitchFamily="2" charset="2"/>
              <a:buChar char="ü"/>
            </a:pPr>
            <a:r>
              <a:rPr lang="en-GB" sz="4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Tree </a:t>
            </a:r>
            <a:r>
              <a:rPr lang="en-GB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Planting </a:t>
            </a:r>
            <a:endParaRPr lang="en-GB" sz="4000" dirty="0" smtClean="0">
              <a:solidFill>
                <a:prstClr val="black">
                  <a:lumMod val="75000"/>
                  <a:lumOff val="25000"/>
                </a:prstClr>
              </a:solidFill>
              <a:latin typeface="Georgia" panose="02040502050405020303" pitchFamily="18" charset="0"/>
            </a:endParaRPr>
          </a:p>
          <a:p>
            <a:pPr marL="534988">
              <a:buClr>
                <a:srgbClr val="90C226"/>
              </a:buClr>
              <a:buFont typeface="Wingdings" panose="05000000000000000000" pitchFamily="2" charset="2"/>
              <a:buChar char="ü"/>
            </a:pPr>
            <a:r>
              <a:rPr lang="en-GB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Planting /Embellishment of Gardens in the Community </a:t>
            </a:r>
            <a:r>
              <a:rPr lang="en-GB" sz="2600" i="1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(</a:t>
            </a:r>
            <a:r>
              <a:rPr lang="en-GB" sz="26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Riviere</a:t>
            </a:r>
            <a:r>
              <a:rPr lang="en-GB" sz="2600" i="1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 du </a:t>
            </a:r>
            <a:r>
              <a:rPr lang="en-GB" sz="26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Rempart</a:t>
            </a:r>
            <a:r>
              <a:rPr lang="en-GB" sz="2600" i="1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 Area Health Centre , Promenade</a:t>
            </a:r>
            <a:r>
              <a:rPr lang="en-GB" sz="2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)</a:t>
            </a:r>
            <a:endParaRPr lang="en-GB" sz="4000" dirty="0">
              <a:solidFill>
                <a:prstClr val="black">
                  <a:lumMod val="75000"/>
                  <a:lumOff val="25000"/>
                </a:prstClr>
              </a:solidFill>
              <a:latin typeface="Georgia" panose="02040502050405020303" pitchFamily="18" charset="0"/>
            </a:endParaRPr>
          </a:p>
          <a:p>
            <a:pPr marL="534988" lvl="0">
              <a:buClr>
                <a:srgbClr val="90C226"/>
              </a:buClr>
              <a:buFont typeface="Wingdings" panose="05000000000000000000" pitchFamily="2" charset="2"/>
              <a:buChar char="ü"/>
            </a:pPr>
            <a:r>
              <a:rPr lang="en-GB" sz="4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Planting of Endemic </a:t>
            </a:r>
            <a:r>
              <a:rPr lang="en-GB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Plants </a:t>
            </a:r>
          </a:p>
          <a:p>
            <a:pPr marL="534988" lvl="0">
              <a:buClr>
                <a:srgbClr val="90C226"/>
              </a:buClr>
              <a:buFont typeface="Wingdings" panose="05000000000000000000" pitchFamily="2" charset="2"/>
              <a:buChar char="ü"/>
            </a:pPr>
            <a:r>
              <a:rPr lang="en-GB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Distribution of </a:t>
            </a:r>
            <a:r>
              <a:rPr lang="en-GB" sz="4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Medicinal &amp; Decorative Plants</a:t>
            </a:r>
          </a:p>
          <a:p>
            <a:pPr marL="534988" lvl="0">
              <a:buClr>
                <a:srgbClr val="90C226"/>
              </a:buClr>
              <a:buFont typeface="Wingdings" panose="05000000000000000000" pitchFamily="2" charset="2"/>
              <a:buChar char="ü"/>
            </a:pPr>
            <a:r>
              <a:rPr lang="en-GB" sz="4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Cleaning </a:t>
            </a:r>
            <a:r>
              <a:rPr lang="en-GB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of Public </a:t>
            </a:r>
            <a:r>
              <a:rPr lang="en-GB" sz="4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Georgia" panose="02040502050405020303" pitchFamily="18" charset="0"/>
              </a:rPr>
              <a:t>Beaches</a:t>
            </a:r>
          </a:p>
          <a:p>
            <a:pPr marL="534988" lvl="0">
              <a:buClr>
                <a:srgbClr val="90C226"/>
              </a:buClr>
              <a:buFont typeface="Wingdings" panose="05000000000000000000" pitchFamily="2" charset="2"/>
              <a:buChar char="ü"/>
            </a:pPr>
            <a:endParaRPr lang="en-GB" sz="4000" dirty="0">
              <a:solidFill>
                <a:prstClr val="black">
                  <a:lumMod val="75000"/>
                  <a:lumOff val="25000"/>
                </a:prstClr>
              </a:solidFill>
              <a:latin typeface="Georgia" panose="020405020504050203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DISTRIBUTION OF PLANTS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7" t="-251" r="-321" b="251"/>
          <a:stretch/>
        </p:blipFill>
        <p:spPr>
          <a:xfrm>
            <a:off x="481488" y="1269999"/>
            <a:ext cx="4494180" cy="4804417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7848" y="1410510"/>
            <a:ext cx="4671728" cy="466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6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MURAL PAINTING</a:t>
            </a:r>
            <a:endParaRPr lang="en-US" dirty="0"/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65" y="1356779"/>
            <a:ext cx="4730945" cy="443117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310" y="1356779"/>
            <a:ext cx="4260716" cy="44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9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162</TotalTime>
  <Words>248</Words>
  <Application>Microsoft Office PowerPoint</Application>
  <PresentationFormat>Widescreen</PresentationFormat>
  <Paragraphs>53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Georgia</vt:lpstr>
      <vt:lpstr>Trebuchet MS</vt:lpstr>
      <vt:lpstr>Wingdings</vt:lpstr>
      <vt:lpstr>Wingdings 3</vt:lpstr>
      <vt:lpstr>Facet</vt:lpstr>
      <vt:lpstr>WELCOME</vt:lpstr>
      <vt:lpstr>Good Practices &amp; Pathways for A Healthy  Planet (Leadership Dialogue 1)</vt:lpstr>
      <vt:lpstr>Our Involvement (Leadership Dialogue 1)  Engagement at School Level   </vt:lpstr>
      <vt:lpstr>SOLAR PANELS      RAIN WATER HARVEST </vt:lpstr>
      <vt:lpstr>Sustainable Climate Smart Agricultural Practices  </vt:lpstr>
      <vt:lpstr>COMPOST MAKING</vt:lpstr>
      <vt:lpstr>Our Involvement (Leadership Dialogue 1)  Activities at Community Level </vt:lpstr>
      <vt:lpstr>DISTRIBUTION OF PLANTS</vt:lpstr>
      <vt:lpstr>MURAL PAINTING</vt:lpstr>
      <vt:lpstr>PLANTING &amp; EMBELISHMENT OF THE COMMUNITY</vt:lpstr>
      <vt:lpstr>Leadership Dialogue 2 Sustainable &amp; Inclusive Recovery from  Covid-19</vt:lpstr>
      <vt:lpstr>Leadership Dialogue 3 Challenges  To Achieve The Commitments                  (2030 Agenda &amp; Other Environmental Commitments)</vt:lpstr>
      <vt:lpstr>SAVE SOIL PROJECT </vt:lpstr>
      <vt:lpstr>SAVE SOIL PROJECT</vt:lpstr>
      <vt:lpstr>Thank You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Malika</dc:creator>
  <cp:lastModifiedBy>Malika</cp:lastModifiedBy>
  <cp:revision>15</cp:revision>
  <dcterms:created xsi:type="dcterms:W3CDTF">2022-04-12T10:10:19Z</dcterms:created>
  <dcterms:modified xsi:type="dcterms:W3CDTF">2022-04-13T10:40:06Z</dcterms:modified>
</cp:coreProperties>
</file>