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C2AA8D61-F003-4A5B-9B8E-DD899B0C8E8C}" type="datetimeFigureOut">
              <a:rPr lang="en-US" smtClean="0"/>
              <a:t>4/6/2022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07C43DB-6650-42F9-AE2C-9CE0DDB9838E}"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2AA8D61-F003-4A5B-9B8E-DD899B0C8E8C}"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7C43DB-6650-42F9-AE2C-9CE0DDB9838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2AA8D61-F003-4A5B-9B8E-DD899B0C8E8C}" type="datetimeFigureOut">
              <a:rPr lang="en-US" smtClean="0"/>
              <a:t>4/6/2022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7C43DB-6650-42F9-AE2C-9CE0DDB9838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C2AA8D61-F003-4A5B-9B8E-DD899B0C8E8C}" type="datetimeFigureOut">
              <a:rPr lang="en-US" smtClean="0"/>
              <a:t>4/6/2022</a:t>
            </a:fld>
            <a:endParaRPr lang="en-US"/>
          </a:p>
        </p:txBody>
      </p:sp>
      <p:sp>
        <p:nvSpPr>
          <p:cNvPr id="9" name="Slide Number Placeholder 8"/>
          <p:cNvSpPr>
            <a:spLocks noGrp="1"/>
          </p:cNvSpPr>
          <p:nvPr>
            <p:ph type="sldNum" sz="quarter" idx="15"/>
          </p:nvPr>
        </p:nvSpPr>
        <p:spPr/>
        <p:txBody>
          <a:bodyPr rtlCol="0"/>
          <a:lstStyle/>
          <a:p>
            <a:fld id="{907C43DB-6650-42F9-AE2C-9CE0DDB9838E}"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C2AA8D61-F003-4A5B-9B8E-DD899B0C8E8C}" type="datetimeFigureOut">
              <a:rPr lang="en-US" smtClean="0"/>
              <a:t>4/6/2022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07C43DB-6650-42F9-AE2C-9CE0DDB9838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2AA8D61-F003-4A5B-9B8E-DD899B0C8E8C}" type="datetimeFigureOut">
              <a:rPr lang="en-US" smtClean="0"/>
              <a:t>4/6/2022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7C43DB-6650-42F9-AE2C-9CE0DDB9838E}"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C2AA8D61-F003-4A5B-9B8E-DD899B0C8E8C}" type="datetimeFigureOut">
              <a:rPr lang="en-US" smtClean="0"/>
              <a:t>4/6/2022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7C43DB-6650-42F9-AE2C-9CE0DDB9838E}"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C2AA8D61-F003-4A5B-9B8E-DD899B0C8E8C}" type="datetimeFigureOut">
              <a:rPr lang="en-US" smtClean="0"/>
              <a:t>4/6/2022</a:t>
            </a:fld>
            <a:endParaRPr lang="en-US"/>
          </a:p>
        </p:txBody>
      </p:sp>
      <p:sp>
        <p:nvSpPr>
          <p:cNvPr id="7" name="Slide Number Placeholder 6"/>
          <p:cNvSpPr>
            <a:spLocks noGrp="1"/>
          </p:cNvSpPr>
          <p:nvPr>
            <p:ph type="sldNum" sz="quarter" idx="11"/>
          </p:nvPr>
        </p:nvSpPr>
        <p:spPr/>
        <p:txBody>
          <a:bodyPr rtlCol="0"/>
          <a:lstStyle/>
          <a:p>
            <a:fld id="{907C43DB-6650-42F9-AE2C-9CE0DDB9838E}"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AA8D61-F003-4A5B-9B8E-DD899B0C8E8C}" type="datetimeFigureOut">
              <a:rPr lang="en-US" smtClean="0"/>
              <a:t>4/6/2022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7C43DB-6650-42F9-AE2C-9CE0DDB9838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C2AA8D61-F003-4A5B-9B8E-DD899B0C8E8C}" type="datetimeFigureOut">
              <a:rPr lang="en-US" smtClean="0"/>
              <a:t>4/6/2022</a:t>
            </a:fld>
            <a:endParaRPr lang="en-US"/>
          </a:p>
        </p:txBody>
      </p:sp>
      <p:sp>
        <p:nvSpPr>
          <p:cNvPr id="22" name="Slide Number Placeholder 21"/>
          <p:cNvSpPr>
            <a:spLocks noGrp="1"/>
          </p:cNvSpPr>
          <p:nvPr>
            <p:ph type="sldNum" sz="quarter" idx="15"/>
          </p:nvPr>
        </p:nvSpPr>
        <p:spPr/>
        <p:txBody>
          <a:bodyPr rtlCol="0"/>
          <a:lstStyle/>
          <a:p>
            <a:fld id="{907C43DB-6650-42F9-AE2C-9CE0DDB9838E}"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C2AA8D61-F003-4A5B-9B8E-DD899B0C8E8C}" type="datetimeFigureOut">
              <a:rPr lang="en-US" smtClean="0"/>
              <a:t>4/6/2022</a:t>
            </a:fld>
            <a:endParaRPr lang="en-US"/>
          </a:p>
        </p:txBody>
      </p:sp>
      <p:sp>
        <p:nvSpPr>
          <p:cNvPr id="18" name="Slide Number Placeholder 17"/>
          <p:cNvSpPr>
            <a:spLocks noGrp="1"/>
          </p:cNvSpPr>
          <p:nvPr>
            <p:ph type="sldNum" sz="quarter" idx="11"/>
          </p:nvPr>
        </p:nvSpPr>
        <p:spPr/>
        <p:txBody>
          <a:bodyPr rtlCol="0"/>
          <a:lstStyle/>
          <a:p>
            <a:fld id="{907C43DB-6650-42F9-AE2C-9CE0DDB9838E}"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2AA8D61-F003-4A5B-9B8E-DD899B0C8E8C}" type="datetimeFigureOut">
              <a:rPr lang="en-US" smtClean="0"/>
              <a:t>4/6/2022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07C43DB-6650-42F9-AE2C-9CE0DDB9838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3581400"/>
            <a:ext cx="6400800" cy="827562"/>
          </a:xfrm>
        </p:spPr>
        <p:txBody>
          <a:bodyPr/>
          <a:lstStyle/>
          <a:p>
            <a:r>
              <a:rPr lang="en-US" dirty="0" smtClean="0"/>
              <a:t>Elderlies and Stockholm +50</a:t>
            </a:r>
            <a:endParaRPr lang="en-US" dirty="0"/>
          </a:p>
        </p:txBody>
      </p:sp>
      <p:sp>
        <p:nvSpPr>
          <p:cNvPr id="3" name="Subtitle 2"/>
          <p:cNvSpPr>
            <a:spLocks noGrp="1"/>
          </p:cNvSpPr>
          <p:nvPr>
            <p:ph type="subTitle" idx="1"/>
          </p:nvPr>
        </p:nvSpPr>
        <p:spPr>
          <a:xfrm>
            <a:off x="2362200" y="4572000"/>
            <a:ext cx="6172200" cy="1371600"/>
          </a:xfrm>
        </p:spPr>
        <p:txBody>
          <a:bodyPr/>
          <a:lstStyle/>
          <a:p>
            <a:r>
              <a:rPr lang="en-US" dirty="0" smtClean="0"/>
              <a:t>Mr. G. JOGGESSER</a:t>
            </a:r>
          </a:p>
          <a:p>
            <a:r>
              <a:rPr lang="en-US" dirty="0" smtClean="0"/>
              <a:t>Assistant Commissioner</a:t>
            </a:r>
          </a:p>
          <a:p>
            <a:r>
              <a:rPr lang="en-US" dirty="0" smtClean="0"/>
              <a:t>Ministry of Social Integration, Social Security and National Solidarity </a:t>
            </a:r>
          </a:p>
        </p:txBody>
      </p:sp>
    </p:spTree>
    <p:extLst>
      <p:ext uri="{BB962C8B-B14F-4D97-AF65-F5344CB8AC3E}">
        <p14:creationId xmlns:p14="http://schemas.microsoft.com/office/powerpoint/2010/main" val="40331362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CHANGE</a:t>
            </a:r>
            <a:endParaRPr lang="en-US" dirty="0"/>
          </a:p>
        </p:txBody>
      </p:sp>
      <p:sp>
        <p:nvSpPr>
          <p:cNvPr id="3" name="Content Placeholder 2"/>
          <p:cNvSpPr>
            <a:spLocks noGrp="1"/>
          </p:cNvSpPr>
          <p:nvPr>
            <p:ph sz="quarter" idx="1"/>
          </p:nvPr>
        </p:nvSpPr>
        <p:spPr/>
        <p:txBody>
          <a:bodyPr>
            <a:normAutofit/>
          </a:bodyPr>
          <a:lstStyle/>
          <a:p>
            <a:pPr marL="457200" indent="-457200">
              <a:buAutoNum type="arabicPeriod"/>
            </a:pPr>
            <a:r>
              <a:rPr lang="en-US" sz="2200" dirty="0" smtClean="0"/>
              <a:t>High temperatures</a:t>
            </a:r>
          </a:p>
          <a:p>
            <a:pPr marL="457200" indent="-457200">
              <a:buAutoNum type="arabicPeriod"/>
            </a:pPr>
            <a:endParaRPr lang="en-US" sz="2200" dirty="0" smtClean="0"/>
          </a:p>
          <a:p>
            <a:pPr marL="457200" indent="-457200" algn="just">
              <a:buAutoNum type="arabicPeriod"/>
            </a:pPr>
            <a:r>
              <a:rPr lang="en-US" sz="2200" dirty="0" smtClean="0"/>
              <a:t>Extreme heat</a:t>
            </a:r>
          </a:p>
          <a:p>
            <a:pPr marL="0" indent="0" algn="just">
              <a:buNone/>
            </a:pPr>
            <a:r>
              <a:rPr lang="en-US" sz="2200" dirty="0"/>
              <a:t>Increase the risk of illness and death for elderlies/older adults, especially people with chronic health conditions.</a:t>
            </a:r>
          </a:p>
          <a:p>
            <a:pPr marL="0" indent="0" algn="just">
              <a:buNone/>
            </a:pPr>
            <a:endParaRPr lang="en-US" sz="2200" dirty="0" smtClean="0"/>
          </a:p>
          <a:p>
            <a:pPr marL="457200" indent="-457200" algn="just">
              <a:buFont typeface="+mj-lt"/>
              <a:buAutoNum type="arabicPeriod" startAt="3"/>
            </a:pPr>
            <a:r>
              <a:rPr lang="en-US" sz="2200" dirty="0" smtClean="0"/>
              <a:t>Poor air quality due to pollution</a:t>
            </a:r>
          </a:p>
          <a:p>
            <a:pPr marL="0" indent="0" algn="just">
              <a:buNone/>
            </a:pPr>
            <a:r>
              <a:rPr lang="en-US" sz="2200" dirty="0" smtClean="0"/>
              <a:t>Dust smoke in the air which worsens respiratory conditions common in older adults such as asthma, chronic obstructive pulmonary disorder, heart attacks, especially those who are diabetic or obese.</a:t>
            </a:r>
            <a:endParaRPr lang="en-US" sz="2200" dirty="0"/>
          </a:p>
        </p:txBody>
      </p:sp>
    </p:spTree>
    <p:extLst>
      <p:ext uri="{BB962C8B-B14F-4D97-AF65-F5344CB8AC3E}">
        <p14:creationId xmlns:p14="http://schemas.microsoft.com/office/powerpoint/2010/main" val="26698083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CHANGE (continued)</a:t>
            </a:r>
            <a:endParaRPr lang="en-US" dirty="0"/>
          </a:p>
        </p:txBody>
      </p:sp>
      <p:sp>
        <p:nvSpPr>
          <p:cNvPr id="3" name="Content Placeholder 2"/>
          <p:cNvSpPr>
            <a:spLocks noGrp="1"/>
          </p:cNvSpPr>
          <p:nvPr>
            <p:ph sz="quarter" idx="1"/>
          </p:nvPr>
        </p:nvSpPr>
        <p:spPr/>
        <p:txBody>
          <a:bodyPr>
            <a:normAutofit fontScale="92500" lnSpcReduction="20000"/>
          </a:bodyPr>
          <a:lstStyle/>
          <a:p>
            <a:pPr marL="457200" indent="-457200">
              <a:buFont typeface="+mj-lt"/>
              <a:buAutoNum type="arabicPeriod" startAt="4"/>
            </a:pPr>
            <a:r>
              <a:rPr lang="en-US" dirty="0" smtClean="0"/>
              <a:t>Extreme weather events</a:t>
            </a:r>
          </a:p>
          <a:p>
            <a:pPr marL="0" indent="0" algn="just">
              <a:buNone/>
            </a:pPr>
            <a:r>
              <a:rPr lang="en-US" dirty="0" smtClean="0"/>
              <a:t>Flooding, droughts, wildfires, cyclones etc. make older persons suffer in terms of interruption of medical care, transport issues, medications, etc.</a:t>
            </a:r>
          </a:p>
          <a:p>
            <a:pPr marL="0" indent="0" algn="just">
              <a:buNone/>
            </a:pPr>
            <a:r>
              <a:rPr lang="en-US" dirty="0" smtClean="0"/>
              <a:t>Disruption in power supply during calamities can affect electrical powered medical equipments and elevators which may become a hindrance to treatments.</a:t>
            </a:r>
          </a:p>
          <a:p>
            <a:pPr marL="0" indent="0">
              <a:buNone/>
            </a:pPr>
            <a:endParaRPr lang="en-US" dirty="0" smtClean="0"/>
          </a:p>
          <a:p>
            <a:pPr marL="457200" indent="-457200">
              <a:buFont typeface="+mj-lt"/>
              <a:buAutoNum type="arabicPeriod" startAt="5"/>
            </a:pPr>
            <a:r>
              <a:rPr lang="en-US" dirty="0" smtClean="0"/>
              <a:t>Illnesses spread by ticks and mosquitoes</a:t>
            </a:r>
          </a:p>
          <a:p>
            <a:pPr marL="0" indent="0" algn="just">
              <a:buNone/>
            </a:pPr>
            <a:r>
              <a:rPr lang="en-US" dirty="0" smtClean="0"/>
              <a:t>An increase in the risk of being bitten by disease carrying ticks and mosquitoes.</a:t>
            </a:r>
          </a:p>
          <a:p>
            <a:pPr marL="0" indent="0" algn="just">
              <a:buNone/>
            </a:pPr>
            <a:endParaRPr lang="en-US" dirty="0" smtClean="0"/>
          </a:p>
          <a:p>
            <a:pPr marL="457200" indent="-457200">
              <a:buFont typeface="+mj-lt"/>
              <a:buAutoNum type="arabicPeriod" startAt="6"/>
            </a:pPr>
            <a:r>
              <a:rPr lang="en-US" dirty="0"/>
              <a:t>Illnesses may be caused by water contamination</a:t>
            </a:r>
          </a:p>
          <a:p>
            <a:pPr marL="0" indent="0">
              <a:buNone/>
            </a:pPr>
            <a:r>
              <a:rPr lang="en-US" dirty="0"/>
              <a:t>Older adults are at high risk of contracting gastrointestinal illnesses.</a:t>
            </a:r>
          </a:p>
          <a:p>
            <a:pPr marL="0" indent="0" algn="just">
              <a:buNone/>
            </a:pPr>
            <a:endParaRPr lang="en-US" sz="2000" dirty="0"/>
          </a:p>
        </p:txBody>
      </p:sp>
    </p:spTree>
    <p:extLst>
      <p:ext uri="{BB962C8B-B14F-4D97-AF65-F5344CB8AC3E}">
        <p14:creationId xmlns:p14="http://schemas.microsoft.com/office/powerpoint/2010/main" val="4045200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CHANGE (continued)</a:t>
            </a:r>
            <a:endParaRPr lang="en-US" dirty="0"/>
          </a:p>
        </p:txBody>
      </p:sp>
      <p:sp>
        <p:nvSpPr>
          <p:cNvPr id="3" name="Content Placeholder 2"/>
          <p:cNvSpPr>
            <a:spLocks noGrp="1"/>
          </p:cNvSpPr>
          <p:nvPr>
            <p:ph sz="quarter" idx="1"/>
          </p:nvPr>
        </p:nvSpPr>
        <p:spPr/>
        <p:txBody>
          <a:bodyPr>
            <a:normAutofit/>
          </a:bodyPr>
          <a:lstStyle/>
          <a:p>
            <a:pPr marL="457200" indent="-457200">
              <a:buFont typeface="+mj-lt"/>
              <a:buAutoNum type="arabicPeriod" startAt="7"/>
            </a:pPr>
            <a:r>
              <a:rPr lang="en-US" sz="2200" dirty="0" smtClean="0"/>
              <a:t>Impact of location</a:t>
            </a:r>
          </a:p>
          <a:p>
            <a:pPr marL="0" indent="0">
              <a:buNone/>
            </a:pPr>
            <a:r>
              <a:rPr lang="en-US" sz="2200" dirty="0" smtClean="0"/>
              <a:t>Example: Where they live and the housing conditions. </a:t>
            </a:r>
          </a:p>
          <a:p>
            <a:pPr marL="0" indent="0">
              <a:buNone/>
            </a:pPr>
            <a:r>
              <a:rPr lang="en-US" sz="2200" dirty="0" smtClean="0"/>
              <a:t>These may affect the older persons in the process of access to food and health care.</a:t>
            </a:r>
          </a:p>
          <a:p>
            <a:pPr marL="0" indent="0">
              <a:buNone/>
            </a:pPr>
            <a:endParaRPr lang="en-US" sz="2200" dirty="0" smtClean="0"/>
          </a:p>
          <a:p>
            <a:pPr marL="457200" indent="-457200">
              <a:buFont typeface="+mj-lt"/>
              <a:buAutoNum type="arabicPeriod" startAt="8"/>
            </a:pPr>
            <a:r>
              <a:rPr lang="en-US" sz="2200" dirty="0" smtClean="0"/>
              <a:t>Heavy Gas Emissions</a:t>
            </a:r>
          </a:p>
          <a:p>
            <a:pPr marL="457200" indent="-457200">
              <a:buFont typeface="+mj-lt"/>
              <a:buAutoNum type="arabicPeriod" startAt="8"/>
            </a:pPr>
            <a:endParaRPr lang="en-US" sz="2200" dirty="0" smtClean="0"/>
          </a:p>
          <a:p>
            <a:pPr marL="457200" indent="-457200">
              <a:buFont typeface="+mj-lt"/>
              <a:buAutoNum type="arabicPeriod" startAt="8"/>
            </a:pPr>
            <a:r>
              <a:rPr lang="en-US" sz="2200" dirty="0" smtClean="0"/>
              <a:t>Deforestation</a:t>
            </a:r>
          </a:p>
          <a:p>
            <a:pPr marL="457200" indent="-457200">
              <a:buFont typeface="+mj-lt"/>
              <a:buAutoNum type="arabicPeriod" startAt="8"/>
            </a:pPr>
            <a:endParaRPr lang="en-US" sz="2200" dirty="0" smtClean="0"/>
          </a:p>
          <a:p>
            <a:pPr marL="457200" indent="-457200">
              <a:buFont typeface="+mj-lt"/>
              <a:buAutoNum type="arabicPeriod" startAt="8"/>
            </a:pPr>
            <a:r>
              <a:rPr lang="en-US" sz="2200" dirty="0" smtClean="0"/>
              <a:t>Industrial gases</a:t>
            </a:r>
            <a:endParaRPr lang="en-US" sz="2200" dirty="0"/>
          </a:p>
        </p:txBody>
      </p:sp>
    </p:spTree>
    <p:extLst>
      <p:ext uri="{BB962C8B-B14F-4D97-AF65-F5344CB8AC3E}">
        <p14:creationId xmlns:p14="http://schemas.microsoft.com/office/powerpoint/2010/main" val="15657054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PROGRESS FOR THE PAST 50 YEARS IN MAURITIUS</a:t>
            </a:r>
            <a:endParaRPr lang="en-US" dirty="0"/>
          </a:p>
        </p:txBody>
      </p:sp>
      <p:sp>
        <p:nvSpPr>
          <p:cNvPr id="3" name="Content Placeholder 2"/>
          <p:cNvSpPr>
            <a:spLocks noGrp="1"/>
          </p:cNvSpPr>
          <p:nvPr>
            <p:ph sz="quarter" idx="1"/>
          </p:nvPr>
        </p:nvSpPr>
        <p:spPr/>
        <p:txBody>
          <a:bodyPr>
            <a:normAutofit/>
          </a:bodyPr>
          <a:lstStyle/>
          <a:p>
            <a:pPr marL="0" indent="0">
              <a:spcAft>
                <a:spcPts val="1200"/>
              </a:spcAft>
              <a:buNone/>
            </a:pPr>
            <a:r>
              <a:rPr lang="en-US" sz="2200" b="1" u="sng" dirty="0" smtClean="0"/>
              <a:t>Key measures regarding elderlies:</a:t>
            </a:r>
          </a:p>
          <a:p>
            <a:pPr>
              <a:spcAft>
                <a:spcPts val="1200"/>
              </a:spcAft>
              <a:buFont typeface="Arial" pitchFamily="34" charset="0"/>
              <a:buChar char="•"/>
            </a:pPr>
            <a:r>
              <a:rPr lang="en-US" sz="2200" dirty="0" smtClean="0"/>
              <a:t>Encouragement for kitchen gardening. The Senior Citizens Council </a:t>
            </a:r>
            <a:r>
              <a:rPr lang="en-US" sz="2200" dirty="0" err="1" smtClean="0"/>
              <a:t>organises</a:t>
            </a:r>
            <a:r>
              <a:rPr lang="en-US" sz="2200" dirty="0" smtClean="0"/>
              <a:t> kitchen garden competition for them.</a:t>
            </a:r>
          </a:p>
          <a:p>
            <a:pPr>
              <a:lnSpc>
                <a:spcPct val="160000"/>
              </a:lnSpc>
              <a:spcAft>
                <a:spcPts val="1200"/>
              </a:spcAft>
              <a:buFont typeface="Arial" pitchFamily="34" charset="0"/>
              <a:buChar char="•"/>
            </a:pPr>
            <a:r>
              <a:rPr lang="en-US" sz="2200" dirty="0" smtClean="0"/>
              <a:t>Intergeneration activities are </a:t>
            </a:r>
            <a:r>
              <a:rPr lang="en-US" sz="2200" dirty="0" err="1" smtClean="0"/>
              <a:t>organised</a:t>
            </a:r>
            <a:endParaRPr lang="en-US" sz="2200" dirty="0" smtClean="0"/>
          </a:p>
          <a:p>
            <a:pPr>
              <a:spcAft>
                <a:spcPts val="1200"/>
              </a:spcAft>
              <a:buFont typeface="Arial" pitchFamily="34" charset="0"/>
              <a:buChar char="•"/>
            </a:pPr>
            <a:r>
              <a:rPr lang="en-US" sz="2200" dirty="0" smtClean="0"/>
              <a:t>Elderlies are encouraged to select wastes for composts and recycling (Tri des </a:t>
            </a:r>
            <a:r>
              <a:rPr lang="en-US" sz="2200" dirty="0" err="1" smtClean="0"/>
              <a:t>déchets</a:t>
            </a:r>
            <a:r>
              <a:rPr lang="en-US" sz="2200" dirty="0" smtClean="0"/>
              <a:t>)</a:t>
            </a:r>
          </a:p>
          <a:p>
            <a:pPr>
              <a:buFont typeface="Arial" pitchFamily="34" charset="0"/>
              <a:buChar char="•"/>
            </a:pPr>
            <a:r>
              <a:rPr lang="en-US" sz="2200" dirty="0" smtClean="0"/>
              <a:t>Be able to use technologies in order to have the right and required information. Example: YouTube.</a:t>
            </a:r>
          </a:p>
          <a:p>
            <a:pPr marL="0" indent="0">
              <a:buNone/>
            </a:pPr>
            <a:endParaRPr lang="en-US" dirty="0"/>
          </a:p>
        </p:txBody>
      </p:sp>
    </p:spTree>
    <p:extLst>
      <p:ext uri="{BB962C8B-B14F-4D97-AF65-F5344CB8AC3E}">
        <p14:creationId xmlns:p14="http://schemas.microsoft.com/office/powerpoint/2010/main" val="16782987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PROGRESS FOR THE PAST 50 YEARS IN </a:t>
            </a:r>
            <a:r>
              <a:rPr lang="en-US" dirty="0" smtClean="0"/>
              <a:t>MAURITIUS (continued)</a:t>
            </a:r>
            <a:endParaRPr lang="en-US" dirty="0"/>
          </a:p>
        </p:txBody>
      </p:sp>
      <p:sp>
        <p:nvSpPr>
          <p:cNvPr id="3" name="Content Placeholder 2"/>
          <p:cNvSpPr>
            <a:spLocks noGrp="1"/>
          </p:cNvSpPr>
          <p:nvPr>
            <p:ph sz="quarter" idx="1"/>
          </p:nvPr>
        </p:nvSpPr>
        <p:spPr/>
        <p:txBody>
          <a:bodyPr>
            <a:normAutofit lnSpcReduction="10000"/>
          </a:bodyPr>
          <a:lstStyle/>
          <a:p>
            <a:pPr marL="404813" lvl="1" indent="-273050" algn="just">
              <a:buFont typeface="Arial" pitchFamily="34" charset="0"/>
              <a:buChar char="•"/>
            </a:pPr>
            <a:r>
              <a:rPr lang="en-US" sz="2200" dirty="0" smtClean="0"/>
              <a:t>The Ministry of Social Integration, Social Security and National Solidarity is developing a system identical to “L’espoir”, related to Gender Based Violence as at the Ministry of Gender, named Mobile App which will be used in any case of abuse to the elderlies who may suffer from </a:t>
            </a:r>
          </a:p>
          <a:p>
            <a:pPr marL="738188" lvl="2" indent="-182563" algn="just">
              <a:buFont typeface="Wingdings" pitchFamily="2" charset="2"/>
              <a:buChar char="Ø"/>
            </a:pPr>
            <a:r>
              <a:rPr lang="en-US" sz="2000" dirty="0" smtClean="0"/>
              <a:t>Physical Abuse</a:t>
            </a:r>
          </a:p>
          <a:p>
            <a:pPr marL="738188" lvl="2" indent="-182563" algn="just">
              <a:buFont typeface="Wingdings" pitchFamily="2" charset="2"/>
              <a:buChar char="Ø"/>
            </a:pPr>
            <a:r>
              <a:rPr lang="en-US" sz="2000" dirty="0" smtClean="0"/>
              <a:t>Emotional Abuse</a:t>
            </a:r>
          </a:p>
          <a:p>
            <a:pPr marL="738188" lvl="2" indent="-182563" algn="just">
              <a:buFont typeface="Wingdings" pitchFamily="2" charset="2"/>
              <a:buChar char="Ø"/>
            </a:pPr>
            <a:r>
              <a:rPr lang="en-US" sz="2000" dirty="0" smtClean="0"/>
              <a:t>Financial Abuse</a:t>
            </a:r>
          </a:p>
          <a:p>
            <a:pPr marL="738188" lvl="2" indent="-182563" algn="just">
              <a:buFont typeface="Wingdings" pitchFamily="2" charset="2"/>
              <a:buChar char="Ø"/>
            </a:pPr>
            <a:r>
              <a:rPr lang="en-US" sz="2000" dirty="0" smtClean="0"/>
              <a:t>Neglect &amp; Self-neglect</a:t>
            </a:r>
          </a:p>
          <a:p>
            <a:pPr marL="738188" lvl="2" indent="-182563" algn="just">
              <a:buFont typeface="Wingdings" pitchFamily="2" charset="2"/>
              <a:buChar char="Ø"/>
            </a:pPr>
            <a:endParaRPr lang="en-US" sz="2000" dirty="0" smtClean="0"/>
          </a:p>
          <a:p>
            <a:pPr marL="384175" lvl="2" indent="-285750" algn="just">
              <a:buFont typeface="Arial" pitchFamily="34" charset="0"/>
              <a:buChar char="•"/>
            </a:pPr>
            <a:r>
              <a:rPr lang="en-US" sz="2200" dirty="0" smtClean="0"/>
              <a:t>20 Elderly Day Care </a:t>
            </a:r>
            <a:r>
              <a:rPr lang="en-US" sz="2200" dirty="0" err="1" smtClean="0"/>
              <a:t>Centres</a:t>
            </a:r>
            <a:r>
              <a:rPr lang="en-US" sz="2200" dirty="0" smtClean="0"/>
              <a:t> are in operation around the island to keep the elderlies active. Presently, they are closed due to covid-19.</a:t>
            </a:r>
          </a:p>
        </p:txBody>
      </p:sp>
    </p:spTree>
    <p:extLst>
      <p:ext uri="{BB962C8B-B14F-4D97-AF65-F5344CB8AC3E}">
        <p14:creationId xmlns:p14="http://schemas.microsoft.com/office/powerpoint/2010/main" val="180755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PROGRESS FOR THE PAST 50 YEARS IN MAURITIUS (continued)</a:t>
            </a:r>
          </a:p>
        </p:txBody>
      </p:sp>
      <p:sp>
        <p:nvSpPr>
          <p:cNvPr id="3" name="Content Placeholder 2"/>
          <p:cNvSpPr>
            <a:spLocks noGrp="1"/>
          </p:cNvSpPr>
          <p:nvPr>
            <p:ph sz="quarter" idx="1"/>
          </p:nvPr>
        </p:nvSpPr>
        <p:spPr/>
        <p:txBody>
          <a:bodyPr/>
          <a:lstStyle/>
          <a:p>
            <a:pPr>
              <a:buFont typeface="Arial" pitchFamily="34" charset="0"/>
              <a:buChar char="•"/>
            </a:pPr>
            <a:r>
              <a:rPr lang="en-US" sz="2200" dirty="0" smtClean="0"/>
              <a:t>The country has 52 Private Residential Care Homes and 22 Charitable Institutions to cater for elderlies who need care.</a:t>
            </a:r>
          </a:p>
          <a:p>
            <a:pPr>
              <a:buFont typeface="Arial" pitchFamily="34" charset="0"/>
              <a:buChar char="•"/>
            </a:pPr>
            <a:endParaRPr lang="en-US" sz="2200" dirty="0" smtClean="0"/>
          </a:p>
          <a:p>
            <a:pPr>
              <a:lnSpc>
                <a:spcPct val="150000"/>
              </a:lnSpc>
              <a:spcAft>
                <a:spcPts val="1200"/>
              </a:spcAft>
              <a:buFont typeface="Arial" pitchFamily="34" charset="0"/>
              <a:buChar char="•"/>
            </a:pPr>
            <a:r>
              <a:rPr lang="en-US" sz="2200" dirty="0" smtClean="0"/>
              <a:t>All buildings have to be disability friendly.</a:t>
            </a:r>
          </a:p>
          <a:p>
            <a:pPr>
              <a:buFont typeface="Arial" pitchFamily="34" charset="0"/>
              <a:buChar char="•"/>
            </a:pPr>
            <a:r>
              <a:rPr lang="en-US" sz="2200" dirty="0" smtClean="0"/>
              <a:t>Government is encouraging green energy such as solar panels projects. We may have a way to help elderlies towards green energy.</a:t>
            </a:r>
          </a:p>
          <a:p>
            <a:pPr>
              <a:buFont typeface="Arial" pitchFamily="34" charset="0"/>
              <a:buChar char="•"/>
            </a:pPr>
            <a:endParaRPr lang="en-US" sz="2200" dirty="0" smtClean="0"/>
          </a:p>
          <a:p>
            <a:pPr>
              <a:buFont typeface="Arial" pitchFamily="34" charset="0"/>
              <a:buChar char="•"/>
            </a:pPr>
            <a:r>
              <a:rPr lang="en-US" sz="2200" dirty="0" smtClean="0"/>
              <a:t>Those who can help as </a:t>
            </a:r>
            <a:r>
              <a:rPr lang="en-US" sz="2200" dirty="0"/>
              <a:t>v</a:t>
            </a:r>
            <a:r>
              <a:rPr lang="en-US" sz="2200" dirty="0" smtClean="0"/>
              <a:t>olunteers for cleaning their immediate environment, beaches, rivers, etc. in order to have a conducive environment.</a:t>
            </a:r>
          </a:p>
          <a:p>
            <a:pPr>
              <a:buFont typeface="Arial" pitchFamily="34" charset="0"/>
              <a:buChar char="•"/>
            </a:pPr>
            <a:endParaRPr lang="en-US" dirty="0"/>
          </a:p>
        </p:txBody>
      </p:sp>
    </p:spTree>
    <p:extLst>
      <p:ext uri="{BB962C8B-B14F-4D97-AF65-F5344CB8AC3E}">
        <p14:creationId xmlns:p14="http://schemas.microsoft.com/office/powerpoint/2010/main" val="823060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PROGRESS FOR THE PAST 50 YEARS IN MAURITIUS (continued)</a:t>
            </a:r>
          </a:p>
        </p:txBody>
      </p:sp>
      <p:sp>
        <p:nvSpPr>
          <p:cNvPr id="3" name="Content Placeholder 2"/>
          <p:cNvSpPr>
            <a:spLocks noGrp="1"/>
          </p:cNvSpPr>
          <p:nvPr>
            <p:ph sz="quarter" idx="1"/>
          </p:nvPr>
        </p:nvSpPr>
        <p:spPr/>
        <p:txBody>
          <a:bodyPr>
            <a:normAutofit/>
          </a:bodyPr>
          <a:lstStyle/>
          <a:p>
            <a:pPr>
              <a:buFont typeface="Arial" pitchFamily="34" charset="0"/>
              <a:buChar char="•"/>
            </a:pPr>
            <a:r>
              <a:rPr lang="en-US" sz="2200" dirty="0" smtClean="0"/>
              <a:t>Sensitize seniors to reduce plastic pollution</a:t>
            </a:r>
          </a:p>
          <a:p>
            <a:pPr>
              <a:buFont typeface="Arial" pitchFamily="34" charset="0"/>
              <a:buChar char="•"/>
            </a:pPr>
            <a:endParaRPr lang="en-US" sz="2200" dirty="0" smtClean="0"/>
          </a:p>
          <a:p>
            <a:pPr>
              <a:buFont typeface="Arial" pitchFamily="34" charset="0"/>
              <a:buChar char="•"/>
            </a:pPr>
            <a:r>
              <a:rPr lang="en-US" sz="2200" dirty="0" smtClean="0"/>
              <a:t>Shift for eco-friendly vehicles (hybrid/electric)- drive at a reasonable speed if possible.</a:t>
            </a:r>
          </a:p>
          <a:p>
            <a:pPr>
              <a:buFont typeface="Arial" pitchFamily="34" charset="0"/>
              <a:buChar char="•"/>
            </a:pPr>
            <a:endParaRPr lang="en-US" sz="2200" dirty="0"/>
          </a:p>
          <a:p>
            <a:pPr marL="0" indent="0" algn="ctr">
              <a:buNone/>
            </a:pPr>
            <a:r>
              <a:rPr lang="en-US" sz="2200" b="1" u="sng" dirty="0" smtClean="0"/>
              <a:t>These measures will help to achieve a healthy planet and prosperity for all</a:t>
            </a:r>
            <a:endParaRPr lang="en-US" sz="2200" b="1" u="sng" dirty="0"/>
          </a:p>
        </p:txBody>
      </p:sp>
    </p:spTree>
    <p:extLst>
      <p:ext uri="{BB962C8B-B14F-4D97-AF65-F5344CB8AC3E}">
        <p14:creationId xmlns:p14="http://schemas.microsoft.com/office/powerpoint/2010/main" val="12557339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102</TotalTime>
  <Words>520</Words>
  <Application>Microsoft Office PowerPoint</Application>
  <PresentationFormat>On-screen Show (4:3)</PresentationFormat>
  <Paragraphs>59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Oriel</vt:lpstr>
      <vt:lpstr>Elderlies and Stockholm +50</vt:lpstr>
      <vt:lpstr>CLIMATE CHANGE</vt:lpstr>
      <vt:lpstr>CLIMATE CHANGE (continued)</vt:lpstr>
      <vt:lpstr>CLIMATE CHANGE (continued)</vt:lpstr>
      <vt:lpstr>PROGRESS FOR THE PAST 50 YEARS IN MAURITIUS</vt:lpstr>
      <vt:lpstr>PROGRESS FOR THE PAST 50 YEARS IN MAURITIUS (continued)</vt:lpstr>
      <vt:lpstr>PROGRESS FOR THE PAST 50 YEARS IN MAURITIUS (continued)</vt:lpstr>
      <vt:lpstr>PROGRESS FOR THE PAST 50 YEARS IN MAURITIUS (continued)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Psy</dc:creator>
  <cp:lastModifiedBy>Psy</cp:lastModifiedBy>
  <cp:revision>8</cp:revision>
  <dcterms:created xsi:type="dcterms:W3CDTF">2022-04-06T09:23:09Z</dcterms:created>
  <dcterms:modified xsi:type="dcterms:W3CDTF">2022-04-06T11:05:44Z</dcterms:modified>
</cp:coreProperties>
</file>