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661" r:id="rId6"/>
  </p:sldMasterIdLst>
  <p:sldIdLst>
    <p:sldId id="259" r:id="rId7"/>
    <p:sldId id="262" r:id="rId8"/>
    <p:sldId id="324" r:id="rId9"/>
    <p:sldId id="321" r:id="rId10"/>
    <p:sldId id="348" r:id="rId11"/>
    <p:sldId id="327" r:id="rId12"/>
    <p:sldId id="328" r:id="rId13"/>
    <p:sldId id="329" r:id="rId14"/>
    <p:sldId id="308" r:id="rId15"/>
    <p:sldId id="331" r:id="rId16"/>
    <p:sldId id="337" r:id="rId17"/>
    <p:sldId id="347" r:id="rId18"/>
    <p:sldId id="338" r:id="rId19"/>
    <p:sldId id="336" r:id="rId20"/>
    <p:sldId id="339" r:id="rId21"/>
    <p:sldId id="340" r:id="rId22"/>
    <p:sldId id="341" r:id="rId23"/>
    <p:sldId id="342" r:id="rId24"/>
    <p:sldId id="343" r:id="rId25"/>
    <p:sldId id="344" r:id="rId26"/>
    <p:sldId id="346" r:id="rId27"/>
    <p:sldId id="325" r:id="rId28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B801A3-61D6-42D8-AC9C-2BEEA09D4603}" v="3" dt="2022-04-27T05:42:21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viewProps" Target="viewProp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9897BB-544F-DB40-916D-E699BFE89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FFDE2-8BE8-134F-8FBB-D25EA4B106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520A9D45-9B39-3042-BBBB-2649EECA1F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71802" y="460827"/>
            <a:ext cx="637103" cy="129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9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6A90407-D02D-9F49-8A2C-3443310CF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12AB11C-65A4-2C46-ACEE-025A020E41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8794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520A9D45-9B39-3042-BBBB-2649EECA1F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86898" y="2190236"/>
            <a:ext cx="1218203" cy="247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82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DEF2F31D-0BDC-F549-9C33-1362DE75CE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75308" y="456106"/>
            <a:ext cx="639857" cy="129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88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9772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2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25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1894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5292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742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52638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26381"/>
            <a:ext cx="3932237" cy="43426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059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4C4D4-802E-2347-A4FC-6A9012223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BFDC-A994-AD4B-8006-8BE297E19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3620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580322"/>
            <a:ext cx="6172200" cy="428072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80322"/>
            <a:ext cx="3932237" cy="428866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6869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5ED03D8C-1934-6041-89AB-D85CD623D8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86898" y="2190236"/>
            <a:ext cx="1218203" cy="246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9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534BF-BA1E-1846-B924-657387788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AF2E7-0A7D-B14F-B007-ECC60D07A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5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5D329-20D7-5244-9816-8F465848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CACC6-9DDE-4C42-87A0-EC6DDA6B6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77C9A-7AD3-FC4A-AE43-9DBECDB1F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22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136A5-4EC3-5D40-8022-46415D71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5DD21-82F0-4347-AB80-2B2A91487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F27A1-F045-FD42-ACC3-1891D3FEA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A3B6B0-4677-8D4A-8F66-6FF3D4FC7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DF6565-EC61-5943-B590-EA91238FE2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63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60429-474A-124A-AF5F-D5EA76CE6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875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715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D3FB-3539-C04E-A4E7-3B6421E73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13089"/>
            <a:ext cx="6172200" cy="44479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EE39B9-1F22-3849-9230-C29893CEE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21027"/>
            <a:ext cx="3932237" cy="4447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30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B74AB4-6D80-EB4B-AFBF-5CF857ED5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62516"/>
            <a:ext cx="6172200" cy="43985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D8A52-F304-1044-B776-671CDC89C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70454"/>
            <a:ext cx="3932237" cy="43985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808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910C77-33BF-D743-87B2-BC46CCA5DD8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E6044D-1EB9-FF42-A7C9-DF535F40D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10515600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8E220-7325-B14C-B1BB-009F2909E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6720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0C5D41-422B-A74A-B8CD-07AAB99638E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276192" y="90901"/>
            <a:ext cx="485112" cy="9865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34E456-D499-AB47-AD23-1C93058AD751}"/>
              </a:ext>
            </a:extLst>
          </p:cNvPr>
          <p:cNvSpPr txBox="1"/>
          <p:nvPr userDrawn="1"/>
        </p:nvSpPr>
        <p:spPr>
          <a:xfrm>
            <a:off x="7820687" y="6513183"/>
            <a:ext cx="39458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alpha val="75000"/>
                  </a:schemeClr>
                </a:solidFill>
              </a:rPr>
              <a:t>UNITED NATIONS DEVELOPMENT PROGRAMME</a:t>
            </a:r>
          </a:p>
        </p:txBody>
      </p:sp>
    </p:spTree>
    <p:extLst>
      <p:ext uri="{BB962C8B-B14F-4D97-AF65-F5344CB8AC3E}">
        <p14:creationId xmlns:p14="http://schemas.microsoft.com/office/powerpoint/2010/main" val="4948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2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D6AA1CD7-E794-3B4E-9D32-982B035D3E8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96870" y="92933"/>
            <a:ext cx="494011" cy="1000372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1958FA5-E4DB-B34C-9943-858EA151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10515600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070596-D987-644D-87F0-1FF9E4EF055A}"/>
              </a:ext>
            </a:extLst>
          </p:cNvPr>
          <p:cNvSpPr txBox="1"/>
          <p:nvPr userDrawn="1"/>
        </p:nvSpPr>
        <p:spPr>
          <a:xfrm>
            <a:off x="7820687" y="6513183"/>
            <a:ext cx="39458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alpha val="75000"/>
                  </a:schemeClr>
                </a:solidFill>
              </a:rPr>
              <a:t>UNITED NATIONS DEVELOPMENT PROGRAMME</a:t>
            </a:r>
          </a:p>
        </p:txBody>
      </p:sp>
    </p:spTree>
    <p:extLst>
      <p:ext uri="{BB962C8B-B14F-4D97-AF65-F5344CB8AC3E}">
        <p14:creationId xmlns:p14="http://schemas.microsoft.com/office/powerpoint/2010/main" val="365593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7.png"/><Relationship Id="rId7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jpg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tockholm50.global/state-planet-global-public-survey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jp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jpg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jpg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1C4956-3695-E54B-A106-108B7B883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70" y="1606060"/>
            <a:ext cx="9828730" cy="2895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13DB16-509E-4740-85C9-A79DE13E1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82" y="0"/>
            <a:ext cx="1371918" cy="19414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34078D-EAD4-BA44-8AC6-7EF8208C1339}"/>
              </a:ext>
            </a:extLst>
          </p:cNvPr>
          <p:cNvSpPr txBox="1"/>
          <p:nvPr/>
        </p:nvSpPr>
        <p:spPr>
          <a:xfrm>
            <a:off x="67169" y="1795629"/>
            <a:ext cx="2151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Ministry of Environment, Solid Waste Management and Climate Change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E53268C-AE7C-7345-85CA-DFF20C348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007" y="5067623"/>
            <a:ext cx="9828730" cy="1637977"/>
          </a:xfrm>
        </p:spPr>
        <p:txBody>
          <a:bodyPr anchor="t">
            <a:noAutofit/>
          </a:bodyPr>
          <a:lstStyle/>
          <a:p>
            <a:pPr>
              <a:spcBef>
                <a:spcPts val="2400"/>
              </a:spcBef>
            </a:pPr>
            <a:r>
              <a:rPr lang="en-US" sz="3200" b="1" dirty="0">
                <a:solidFill>
                  <a:srgbClr val="0070C0"/>
                </a:solidFill>
              </a:rPr>
              <a:t>Key Messages from Stockholm +50 Consultations</a:t>
            </a:r>
            <a:endParaRPr lang="en-US" b="1" dirty="0">
              <a:solidFill>
                <a:srgbClr val="0070C0"/>
              </a:solidFill>
            </a:endParaRPr>
          </a:p>
          <a:p>
            <a:pPr>
              <a:spcBef>
                <a:spcPts val="2400"/>
              </a:spcBef>
            </a:pPr>
            <a:endParaRPr lang="en-US" sz="18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2400"/>
              </a:spcBef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28 April 2022</a:t>
            </a:r>
          </a:p>
        </p:txBody>
      </p:sp>
    </p:spTree>
    <p:extLst>
      <p:ext uri="{BB962C8B-B14F-4D97-AF65-F5344CB8AC3E}">
        <p14:creationId xmlns:p14="http://schemas.microsoft.com/office/powerpoint/2010/main" val="2305984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1FFE78A-402E-0B42-B4D6-CF72B5152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958" y="3569369"/>
            <a:ext cx="3270949" cy="2815389"/>
          </a:xfrm>
        </p:spPr>
        <p:txBody>
          <a:bodyPr>
            <a:normAutofit/>
          </a:bodyPr>
          <a:lstStyle/>
          <a:p>
            <a:r>
              <a:rPr lang="en-US" sz="1800" dirty="0"/>
              <a:t>Working session - group of 60 </a:t>
            </a:r>
          </a:p>
          <a:p>
            <a:r>
              <a:rPr lang="en-US" sz="1800" dirty="0"/>
              <a:t>Interactors (</a:t>
            </a:r>
            <a:r>
              <a:rPr lang="en-US" sz="1400" dirty="0"/>
              <a:t>14-18 years</a:t>
            </a:r>
            <a:r>
              <a:rPr lang="en-US" sz="1800" dirty="0"/>
              <a:t>) and </a:t>
            </a:r>
            <a:r>
              <a:rPr lang="en-US" sz="1800" dirty="0" err="1"/>
              <a:t>Rotaractors</a:t>
            </a:r>
            <a:r>
              <a:rPr lang="en-US" sz="1800" dirty="0"/>
              <a:t> (</a:t>
            </a:r>
            <a:r>
              <a:rPr lang="en-US" sz="1400" dirty="0"/>
              <a:t>18-30 </a:t>
            </a:r>
            <a:r>
              <a:rPr lang="en-US" sz="1400" dirty="0" err="1"/>
              <a:t>yrs</a:t>
            </a:r>
            <a:r>
              <a:rPr lang="en-US" sz="1800" dirty="0"/>
              <a:t>) </a:t>
            </a:r>
          </a:p>
          <a:p>
            <a:r>
              <a:rPr lang="en-US" sz="1800" dirty="0"/>
              <a:t>Facilitated by a District Officer</a:t>
            </a:r>
          </a:p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3 April 2022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9E0CF717-0637-1941-AA43-11D7D736C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DE5789-76E7-854D-A0E9-CB8DE0A63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76F509-7C9C-A245-BA05-1D4FE2AEA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14C18F-C3CA-D644-B4A0-3521B5E37356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6973A0C-3F89-446A-A619-C94B1184C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958" y="1748589"/>
            <a:ext cx="2895811" cy="18207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Interactors &amp;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Rotaractors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lang="en-US" sz="3200" dirty="0"/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A59A92E-A3C5-4DC1-96F1-373B35692F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094" y="4216637"/>
            <a:ext cx="3244859" cy="2433644"/>
          </a:xfrm>
          <a:prstGeom prst="rect">
            <a:avLst/>
          </a:prstGeom>
        </p:spPr>
      </p:pic>
      <p:pic>
        <p:nvPicPr>
          <p:cNvPr id="7" name="Picture 6" descr="A group of people sitting at tables&#10;&#10;Description automatically generated with low confidence">
            <a:extLst>
              <a:ext uri="{FF2B5EF4-FFF2-40B4-BE49-F238E27FC236}">
                <a16:creationId xmlns:a16="http://schemas.microsoft.com/office/drawing/2014/main" id="{B92FDED4-244C-40BC-98C3-078F60B7EA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3004" y="1451293"/>
            <a:ext cx="3270949" cy="2453213"/>
          </a:xfrm>
          <a:prstGeom prst="rect">
            <a:avLst/>
          </a:prstGeom>
        </p:spPr>
      </p:pic>
      <p:pic>
        <p:nvPicPr>
          <p:cNvPr id="13" name="Picture 12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ED4F5A5C-7E5F-47B5-BC02-1BC76153AE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6050" y="4216637"/>
            <a:ext cx="3244859" cy="2433644"/>
          </a:xfrm>
          <a:prstGeom prst="rect">
            <a:avLst/>
          </a:prstGeom>
        </p:spPr>
      </p:pic>
      <p:pic>
        <p:nvPicPr>
          <p:cNvPr id="16" name="Picture 15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A033E31E-403E-472B-8745-1C942DED7F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9960" y="1409034"/>
            <a:ext cx="3270949" cy="245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37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1FFE78A-402E-0B42-B4D6-CF72B5152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958" y="3569369"/>
            <a:ext cx="3270949" cy="281538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dirty="0"/>
              <a:t>Facilitated by UNDP Accelerator Lab 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15 </a:t>
            </a:r>
            <a:r>
              <a:rPr lang="en-US" sz="1800" dirty="0" err="1"/>
              <a:t>Mch</a:t>
            </a:r>
            <a:r>
              <a:rPr lang="en-US" sz="1800" dirty="0"/>
              <a:t> - 15 Apr 2022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Random selection of 49 interviewees at different locations.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Inclusive, bottom-up approach 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9E0CF717-0637-1941-AA43-11D7D736C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DE5789-76E7-854D-A0E9-CB8DE0A63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76F509-7C9C-A245-BA05-1D4FE2AEA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14C18F-C3CA-D644-B4A0-3521B5E37356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6973A0C-3F89-446A-A619-C94B1184C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958" y="1748589"/>
            <a:ext cx="2895811" cy="18207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dirty="0">
                <a:solidFill>
                  <a:srgbClr val="E7E6E6">
                    <a:lumMod val="10000"/>
                  </a:srgbClr>
                </a:solidFill>
                <a:latin typeface="Arial" panose="020B0604020202020204"/>
                <a:ea typeface="+mn-ea"/>
                <a:cs typeface="+mn-cs"/>
              </a:rPr>
              <a:t>Grassroot Consultations 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lang="en-US" sz="3200" dirty="0"/>
          </a:p>
        </p:txBody>
      </p:sp>
      <p:pic>
        <p:nvPicPr>
          <p:cNvPr id="6" name="Picture 5" descr="A group of people standing outside&#10;&#10;Description automatically generated with medium confidence">
            <a:extLst>
              <a:ext uri="{FF2B5EF4-FFF2-40B4-BE49-F238E27FC236}">
                <a16:creationId xmlns:a16="http://schemas.microsoft.com/office/drawing/2014/main" id="{1D9E4E38-1231-4345-9FED-28C21C223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1711" y="1548429"/>
            <a:ext cx="6472221" cy="507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31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1FFE78A-402E-0B42-B4D6-CF72B5152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958" y="3358837"/>
            <a:ext cx="2960733" cy="302592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1800" dirty="0"/>
              <a:t>Questionnaires sent to 140 stakeholders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Invitation to stakeholders to participate in discussions on </a:t>
            </a:r>
            <a:r>
              <a:rPr lang="en-US" sz="1800" dirty="0" err="1"/>
              <a:t>Sparkblue</a:t>
            </a:r>
            <a:r>
              <a:rPr lang="en-US" sz="1800" dirty="0"/>
              <a:t>, through social media.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Global Survey: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hlinkClick r:id="rId2"/>
              </a:rPr>
              <a:t>State of the Planet: Global Public Survey | Stockholm+50</a:t>
            </a:r>
            <a:r>
              <a:rPr lang="en-US" sz="1400" dirty="0"/>
              <a:t> 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9E0CF717-0637-1941-AA43-11D7D736C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DE5789-76E7-854D-A0E9-CB8DE0A63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76F509-7C9C-A245-BA05-1D4FE2AEA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14C18F-C3CA-D644-B4A0-3521B5E37356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6973A0C-3F89-446A-A619-C94B1184C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958" y="1819747"/>
            <a:ext cx="2895811" cy="1468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dirty="0">
                <a:solidFill>
                  <a:srgbClr val="E7E6E6">
                    <a:lumMod val="10000"/>
                  </a:srgbClr>
                </a:solidFill>
                <a:latin typeface="Arial" panose="020B0604020202020204"/>
                <a:ea typeface="+mn-ea"/>
                <a:cs typeface="+mn-cs"/>
              </a:rPr>
              <a:t>Survey and </a:t>
            </a:r>
            <a:r>
              <a:rPr lang="en-US" sz="2400" dirty="0" err="1">
                <a:solidFill>
                  <a:srgbClr val="E7E6E6">
                    <a:lumMod val="10000"/>
                  </a:srgbClr>
                </a:solidFill>
                <a:latin typeface="Arial" panose="020B0604020202020204"/>
                <a:ea typeface="+mn-ea"/>
                <a:cs typeface="+mn-cs"/>
              </a:rPr>
              <a:t>Sparkblue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lang="en-US" sz="3200" dirty="0"/>
          </a:p>
        </p:txBody>
      </p:sp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FB8AAFA-7A75-4645-BE19-34971879FA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6163" y="1702052"/>
            <a:ext cx="7824745" cy="468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72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5682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dirty="0"/>
              <a:t>LD 1:</a:t>
            </a:r>
            <a:r>
              <a:rPr lang="en-US" sz="2400" b="1" dirty="0"/>
              <a:t>Healthy Planet and Prosperity for All </a:t>
            </a:r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128911"/>
            <a:ext cx="11240359" cy="432269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U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rgent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action - social and environmental protection measures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 &amp;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nature-based solutions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Waste management measures – segregation, infrastructure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5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Rs, awareness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Food security proposals – domestic gardening &amp; composting, exploit unused lands, national strategies for self sufficiency. Reduce food wastage.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Sustainable Consumption and Production - improved sensitization and behavioral changes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Tree planting at domestic, regional and national levels. Urban greenery</a:t>
            </a:r>
          </a:p>
          <a:p>
            <a:pPr marL="285750" indent="-28575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209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dirty="0"/>
              <a:t>LD 1:</a:t>
            </a:r>
            <a:r>
              <a:rPr lang="en-US" sz="2400" b="1" dirty="0"/>
              <a:t>Healthy Planet and Prosperity for All </a:t>
            </a:r>
            <a:r>
              <a:rPr lang="en-US" sz="2400" dirty="0"/>
              <a:t>(</a:t>
            </a:r>
            <a:r>
              <a:rPr lang="en-US" sz="2400" dirty="0" err="1"/>
              <a:t>contd</a:t>
            </a:r>
            <a:r>
              <a:rPr lang="en-US" sz="2400" dirty="0"/>
              <a:t>)</a:t>
            </a:r>
            <a:endParaRPr lang="en-GB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387601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Afforestation. 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P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ositive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impacts bio-diversity, soil protection &amp; flood prevention. Water conservation, promote agriculture, 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a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-forestry &amp; land restoration.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Protection of terrestrial 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&amp;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marine biodiversity. Negative impacts of fertilizers, pesticides and insecticides.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Renewable energy, resource efficiency &amp; energy efficiency measures. Promote public transport and electric vehicles.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Proper bicycle tracks to cycle around freely and securely.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103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/>
              <a:t>LD 2: </a:t>
            </a:r>
            <a:r>
              <a:rPr lang="en-US" sz="2800" b="1" dirty="0"/>
              <a:t>Sustainable and Inclusive Recovery from Covid-19</a:t>
            </a:r>
            <a:endParaRPr lang="en-GB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387601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Recovery – Work and study from home. Business Continuity Plans in public &amp; private sectors. Further </a:t>
            </a:r>
            <a:r>
              <a:rPr lang="en-US" sz="2400" dirty="0" err="1">
                <a:solidFill>
                  <a:srgbClr val="0468B1"/>
                </a:solidFill>
                <a:latin typeface="Arial" panose="020B0604020202020204"/>
              </a:rPr>
              <a:t>Digitalisation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Continue Vaccination and sanitary protection measures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Changes - encourage local production. Sustainable procurement practices in public and private sectors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Support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sme’s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Youth &amp; Women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msme’s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Need major changes in b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ehavioural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patterns.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 B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uild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back better, leave no one behind &amp; special consideration for people with disabilities.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16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dirty="0"/>
              <a:t>LD 2: </a:t>
            </a:r>
            <a:r>
              <a:rPr lang="en-US" sz="2400" b="1" dirty="0"/>
              <a:t>Sustainable and Inclusive Recovery from Covid-19 </a:t>
            </a:r>
            <a:r>
              <a:rPr lang="en-US" sz="2400" dirty="0"/>
              <a:t>(</a:t>
            </a:r>
            <a:r>
              <a:rPr lang="en-US" sz="2400" dirty="0" err="1"/>
              <a:t>contd</a:t>
            </a:r>
            <a:r>
              <a:rPr lang="en-US" sz="2400" dirty="0"/>
              <a:t>)</a:t>
            </a:r>
            <a:endParaRPr lang="en-GB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387601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Improved international cooperation. Address trade barriers for easier access to vulnerable populations of medications.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</a:rPr>
              <a:t>Enhanced Skills and lifelong learning to i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mprove the livelihoods of vulnerable workers and small-scale farmers, 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Local industries to </a:t>
            </a:r>
            <a:r>
              <a:rPr lang="en-US" sz="2400" dirty="0" err="1">
                <a:solidFill>
                  <a:srgbClr val="0468B1"/>
                </a:solidFill>
                <a:latin typeface="Arial" panose="020B0604020202020204"/>
              </a:rPr>
              <a:t>decarbonise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 supply chains &amp; </a:t>
            </a:r>
            <a:r>
              <a:rPr lang="en-US" sz="2400" dirty="0" err="1">
                <a:solidFill>
                  <a:srgbClr val="0468B1"/>
                </a:solidFill>
                <a:latin typeface="Arial" panose="020B0604020202020204"/>
              </a:rPr>
              <a:t>modernise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 operations </a:t>
            </a:r>
            <a:r>
              <a:rPr lang="en-US" sz="2400" dirty="0" err="1">
                <a:solidFill>
                  <a:srgbClr val="0468B1"/>
                </a:solidFill>
                <a:latin typeface="Arial" panose="020B0604020202020204"/>
              </a:rPr>
              <a:t>thr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’ ICT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Critical sectors: Public Utilities, Water &amp; Sanitation, Health, Manufacturing, Energy, Transport, Wastes, Agriculture 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&amp;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Tourism.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Circular economy development model. Extended Producer Responsibility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70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b="1" dirty="0"/>
              <a:t>LD 3: Accelerate Implementation Environmental Dimensions of SDGs</a:t>
            </a:r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387601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Challenges - Availability of finance, technology transfer, capacity building &amp; training to achieve SDG targets and climate change resiliency measures.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Increasing energy requirements and waste generation.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</a:rPr>
              <a:t>Enabling </a:t>
            </a:r>
            <a:r>
              <a:rPr lang="en-US" sz="2400" dirty="0" err="1">
                <a:solidFill>
                  <a:srgbClr val="0468B1"/>
                </a:solidFill>
              </a:rPr>
              <a:t>Envt</a:t>
            </a:r>
            <a:r>
              <a:rPr lang="en-US" sz="2400" dirty="0">
                <a:solidFill>
                  <a:srgbClr val="0468B1"/>
                </a:solidFill>
              </a:rPr>
              <a:t> – Need collaborative partnerships, knowledge-sharing &amp; application of best practices. Acquisition of new &amp; innovative technologies.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Good practices - Circular economy, ecological transition, adoption of nature-based solutions. Eliminate single use plastic products &amp; reduce plastic wastes. 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Pathways - lifestyle changes, engagement of youngsters and participation of all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793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b="1" dirty="0"/>
              <a:t>LD 3: Accelerate Implementation Environmental Dimensions of SDGs </a:t>
            </a:r>
            <a:r>
              <a:rPr lang="en-US" dirty="0"/>
              <a:t>(</a:t>
            </a:r>
            <a:r>
              <a:rPr lang="en-US" dirty="0" err="1"/>
              <a:t>contd</a:t>
            </a:r>
            <a:r>
              <a:rPr lang="en-US" dirty="0"/>
              <a:t>)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364695" y="2561485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Improved governance practices, eradicate corruption, </a:t>
            </a:r>
            <a:r>
              <a:rPr lang="en-US" sz="2400" dirty="0">
                <a:solidFill>
                  <a:srgbClr val="0468B1"/>
                </a:solidFill>
              </a:rPr>
              <a:t>more transparency, greater participation 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of women and youngsters in policy-making process. 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Adapt educational system to the needs of industry.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Align finance: Monitor Key Performance Indicators &amp; tracking expenditure for better transparency.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UN agencies: expertise and capacity building e.g. to practise new agricultural methods - aquaponics, vertical culture, permaculture, 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Peak demand shaving, cheaper and more efficient vertical-axis wind farms, resource efficiency, smart agriculture, modern healthcare, regenerative solutions</a:t>
            </a:r>
          </a:p>
        </p:txBody>
      </p:sp>
    </p:spTree>
    <p:extLst>
      <p:ext uri="{BB962C8B-B14F-4D97-AF65-F5344CB8AC3E}">
        <p14:creationId xmlns:p14="http://schemas.microsoft.com/office/powerpoint/2010/main" val="2545114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b="1" dirty="0"/>
              <a:t>Vulnerable Groups Specific feedback </a:t>
            </a:r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364695" y="2561485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Important to tackle the drug issue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Educate youth, environment friendly activities – to stay away from drugs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rgbClr val="0468B1"/>
                </a:solidFill>
                <a:latin typeface="Arial" panose="020B0604020202020204"/>
              </a:rPr>
              <a:t>Organise</a:t>
            </a: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 activities for youth in poverty-stricken areas 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More collaboration with NGO’s &amp; Organs to help families in poor areas 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More unbiased law enforcement by the police 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</a:rPr>
              <a:t>Environment often not a priority – due to issues as poverty, lack of food &amp; water  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468B1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45939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5973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3200" b="1" dirty="0">
                <a:solidFill>
                  <a:schemeClr val="bg2">
                    <a:lumMod val="10000"/>
                  </a:schemeClr>
                </a:solidFill>
              </a:rPr>
              <a:t>Contents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387601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85750" marR="0" lvl="0" indent="-285750" fontAlgn="auto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70C0"/>
                </a:solidFill>
              </a:rPr>
              <a:t>Consultation Process</a:t>
            </a:r>
          </a:p>
          <a:p>
            <a:pPr marL="285750" marR="0" lvl="0" indent="-285750" fontAlgn="auto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70C0"/>
                </a:solidFill>
              </a:rPr>
              <a:t>LD 1: Healthy Planet and Prosperity for All</a:t>
            </a:r>
          </a:p>
          <a:p>
            <a:pPr marL="285750" marR="0" lvl="0" indent="-285750" fontAlgn="auto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70C0"/>
                </a:solidFill>
              </a:rPr>
              <a:t>LD 2: Sustainable and Inclusive Recovery from COVID-19</a:t>
            </a:r>
          </a:p>
          <a:p>
            <a:pPr marL="285750" marR="0" lvl="0" indent="-285750" fontAlgn="auto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70C0"/>
                </a:solidFill>
              </a:rPr>
              <a:t>LD 3: Implementation of Environmental dimensions of SDGs</a:t>
            </a:r>
          </a:p>
          <a:p>
            <a:pPr marL="285750" marR="0" lvl="0" indent="-285750" fontAlgn="auto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70C0"/>
                </a:solidFill>
              </a:rPr>
              <a:t>Vulnerable Groups &amp; Grassroots specific feedback</a:t>
            </a:r>
          </a:p>
        </p:txBody>
      </p:sp>
    </p:spTree>
    <p:extLst>
      <p:ext uri="{BB962C8B-B14F-4D97-AF65-F5344CB8AC3E}">
        <p14:creationId xmlns:p14="http://schemas.microsoft.com/office/powerpoint/2010/main" val="1415325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b="1" dirty="0"/>
              <a:t>Vulnerable groups </a:t>
            </a:r>
            <a:r>
              <a:rPr lang="en-US" sz="1600" dirty="0"/>
              <a:t>(</a:t>
            </a:r>
            <a:r>
              <a:rPr lang="en-US" sz="1600" dirty="0" err="1"/>
              <a:t>contd</a:t>
            </a:r>
            <a:r>
              <a:rPr lang="en-US" sz="1600" dirty="0"/>
              <a:t>) </a:t>
            </a:r>
            <a:endParaRPr lang="en-GB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364695" y="2586280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Village / District Council to engage further its inhabitants 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Environment awareness, clean up groups, and collective garden projects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More flexibility regarding vaccination policies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</a:rPr>
              <a:t>Additionally, similar issues as mentioned in other consultations e.g. 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</a:rPr>
              <a:t>Zero plastic - especially in supermarkets 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468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146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5821" y="1485630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b="1" dirty="0"/>
              <a:t>Grassroot Interviewees</a:t>
            </a:r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364695" y="2586280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Drug abuse perceived as pressing problem by </a:t>
            </a:r>
            <a:r>
              <a:rPr lang="en-US" sz="2400" b="1" dirty="0">
                <a:solidFill>
                  <a:srgbClr val="0468B1"/>
                </a:solidFill>
                <a:latin typeface="Arial" panose="020B0604020202020204"/>
              </a:rPr>
              <a:t>grassroot interviewees.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Feel insecure as growing number of youth involved in drug seen as a growing public health </a:t>
            </a:r>
            <a:r>
              <a:rPr lang="en-US" sz="2400" dirty="0">
                <a:solidFill>
                  <a:srgbClr val="0468B1"/>
                </a:solidFill>
              </a:rPr>
              <a:t>problem. 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“Drug issue due to lack of job opportunities for the younger generation?”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Generally not aware of 2030 Agenda and the SDGs.</a:t>
            </a:r>
          </a:p>
          <a:p>
            <a:pPr marL="228600" lvl="0" indent="-2286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468B1"/>
                </a:solidFill>
                <a:latin typeface="Arial" panose="020B0604020202020204"/>
              </a:rPr>
              <a:t>Need for environmental innovation education for grassroots &amp; community.</a:t>
            </a:r>
          </a:p>
          <a:p>
            <a:pPr lvl="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defRPr/>
            </a:pPr>
            <a:endParaRPr lang="en-US" sz="2400" dirty="0">
              <a:solidFill>
                <a:srgbClr val="0468B1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11243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633743" y="2053898"/>
            <a:ext cx="11082437" cy="22827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GB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4003157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539989" y="1509666"/>
            <a:ext cx="11240359" cy="778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en-GB" sz="2400" b="1" dirty="0">
                <a:solidFill>
                  <a:schemeClr val="bg2">
                    <a:lumMod val="10000"/>
                  </a:schemeClr>
                </a:solidFill>
              </a:rPr>
              <a:t>Sectoral Consultations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387601"/>
            <a:ext cx="11240359" cy="4064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Consultations carried out in close collaboration with Min of Environment (MESWMCC)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In compliance with guidelines provided by Stockholm + 50 Team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Inclusiveness &amp; give the voice to those who would not have had the opportunity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Youth and Persons with disabilities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Women and Elderlies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Vulnerable persons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Large proportion of Youth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National Consultations session of today – whole range of stakeholders 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923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8330" y="1524000"/>
            <a:ext cx="3580324" cy="1211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pPr algn="ctr"/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GB" sz="2400" b="1" dirty="0">
                <a:solidFill>
                  <a:schemeClr val="bg2">
                    <a:lumMod val="10000"/>
                  </a:schemeClr>
                </a:solidFill>
              </a:rPr>
              <a:t>University of Mauritius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3188617"/>
            <a:ext cx="3582833" cy="328150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Over 30 students from several faculties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Staff members as facilitators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Launching session of Stockholm +50 Consultations held on 30 March 2022</a:t>
            </a:r>
          </a:p>
        </p:txBody>
      </p:sp>
      <p:pic>
        <p:nvPicPr>
          <p:cNvPr id="3" name="Picture 2" descr="A group of people wearing masks&#10;&#10;Description automatically generated with low confidence">
            <a:extLst>
              <a:ext uri="{FF2B5EF4-FFF2-40B4-BE49-F238E27FC236}">
                <a16:creationId xmlns:a16="http://schemas.microsoft.com/office/drawing/2014/main" id="{76A04467-9C02-46FE-85D1-3FE1DFDA43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2581" y="1524000"/>
            <a:ext cx="7413598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33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8330" y="1524001"/>
            <a:ext cx="3580324" cy="9566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Youth and Persons with Disabilities</a:t>
            </a:r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594035"/>
            <a:ext cx="3582833" cy="382017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Min of Youth Empowerment, Sports and Recreation Cadres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Regional Youth Empowerment Teams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Regional Youth Councils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National Youth Environment Council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Min of Social Integration, Social Security &amp; National Solidarity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Association of Disability Providers, </a:t>
            </a:r>
            <a:r>
              <a:rPr lang="en-GB" sz="1400" dirty="0" err="1">
                <a:solidFill>
                  <a:schemeClr val="bg2">
                    <a:lumMod val="10000"/>
                  </a:schemeClr>
                </a:solidFill>
              </a:rPr>
              <a:t>Lizie</a:t>
            </a: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 dans la main &amp; Other NGOs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40 present &amp; 60 youths online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6 April 2022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icture 11" descr="A group of people with face masks&#10;&#10;Description automatically generated with medium confidence">
            <a:extLst>
              <a:ext uri="{FF2B5EF4-FFF2-40B4-BE49-F238E27FC236}">
                <a16:creationId xmlns:a16="http://schemas.microsoft.com/office/drawing/2014/main" id="{BCD39A43-CB02-49EF-AE2E-265E2265C8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6725" y="1524001"/>
            <a:ext cx="7324183" cy="48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63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8330" y="1524000"/>
            <a:ext cx="3580324" cy="9294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endParaRPr lang="en-US" sz="2400" b="1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Women and Elderlies</a:t>
            </a:r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2652665"/>
            <a:ext cx="3582833" cy="381745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Min of Gender Equality &amp; Family Welfare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National Women Council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National Women Entrepreneur Council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Women Associations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Social workers &amp; Village Councillors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Min of Social Integration, Social Security &amp; National Solidarity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Senior Citizens Representatives across the island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Hybrid session – 50 participants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7 April 2022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3" name="Picture 12" descr="A group of people wearing masks&#10;&#10;Description automatically generated with medium confidence">
            <a:extLst>
              <a:ext uri="{FF2B5EF4-FFF2-40B4-BE49-F238E27FC236}">
                <a16:creationId xmlns:a16="http://schemas.microsoft.com/office/drawing/2014/main" id="{17914392-3106-44E1-9CCA-395F17855A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5796" y="1524000"/>
            <a:ext cx="7325113" cy="48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10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8330" y="1524000"/>
            <a:ext cx="3580324" cy="1211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Students of Maison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</a:rPr>
              <a:t>Familiale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</a:rPr>
              <a:t>Rurale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</a:rPr>
              <a:t>Calebasses</a:t>
            </a:r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3188617"/>
            <a:ext cx="3582833" cy="328150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36 Youths representing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vulnerable population &amp; vulnerable youths of Mauritius.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MFR Instructors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Facilitated by UNDP GEF Small Grants Programme &amp; 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Fondation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Resources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et Nature (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FORENA)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11 April 2022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icture 11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E9728F7-8DB6-4705-B2DD-4A04736E85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4175" y="1524000"/>
            <a:ext cx="7326825" cy="487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08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E7A818C-275E-4C42-ABF9-FABC4ECE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7DE9BC-1A01-1C4B-AD3E-AD2F2F73B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F6D566-C883-7F4E-9A38-0CC6AAB3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0AD625-AFE2-E744-B073-2DF0A0C57409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99B92-C112-4EBE-8A4A-C4357B29CD4F}"/>
              </a:ext>
            </a:extLst>
          </p:cNvPr>
          <p:cNvSpPr txBox="1"/>
          <p:nvPr/>
        </p:nvSpPr>
        <p:spPr>
          <a:xfrm>
            <a:off x="478330" y="1524000"/>
            <a:ext cx="3580324" cy="1211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</a:rPr>
              <a:t>Universite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US" sz="2400" b="1" dirty="0" err="1">
                <a:solidFill>
                  <a:schemeClr val="bg2">
                    <a:lumMod val="10000"/>
                  </a:schemeClr>
                </a:solidFill>
              </a:rPr>
              <a:t>Mascareignes</a:t>
            </a:r>
            <a:endParaRPr lang="en-GB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B2ECE-9950-40B9-836E-12E2411EE45A}"/>
              </a:ext>
            </a:extLst>
          </p:cNvPr>
          <p:cNvSpPr txBox="1"/>
          <p:nvPr/>
        </p:nvSpPr>
        <p:spPr>
          <a:xfrm>
            <a:off x="475821" y="3188617"/>
            <a:ext cx="3582833" cy="328150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Over 70 students present in two rooms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From three campuses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Facilitated by UDM staff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12 April 2022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3" name="Picture 12" descr="A group of people in a classroom&#10;&#10;Description automatically generated">
            <a:extLst>
              <a:ext uri="{FF2B5EF4-FFF2-40B4-BE49-F238E27FC236}">
                <a16:creationId xmlns:a16="http://schemas.microsoft.com/office/drawing/2014/main" id="{AFEACE99-13D1-40AC-8511-813145203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1579" y="1473365"/>
            <a:ext cx="7419330" cy="494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1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1FFE78A-402E-0B42-B4D6-CF72B5152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960" y="3462101"/>
            <a:ext cx="2806824" cy="2297013"/>
          </a:xfrm>
        </p:spPr>
        <p:txBody>
          <a:bodyPr>
            <a:normAutofit/>
          </a:bodyPr>
          <a:lstStyle/>
          <a:p>
            <a:r>
              <a:rPr lang="en-US" sz="1800" dirty="0"/>
              <a:t>Rotary Clubs</a:t>
            </a:r>
          </a:p>
          <a:p>
            <a:r>
              <a:rPr lang="en-US" sz="1800" dirty="0"/>
              <a:t>JCI </a:t>
            </a:r>
          </a:p>
          <a:p>
            <a:r>
              <a:rPr lang="en-US" sz="1800" dirty="0"/>
              <a:t>Over 60 participants in this virtual session</a:t>
            </a:r>
          </a:p>
          <a:p>
            <a:endParaRPr lang="en-US" sz="1400" dirty="0"/>
          </a:p>
          <a:p>
            <a:r>
              <a:rPr lang="en-US" sz="1400" dirty="0"/>
              <a:t>13 April 2022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9E0CF717-0637-1941-AA43-11D7D736C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0" y="207720"/>
            <a:ext cx="451709" cy="914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DE5789-76E7-854D-A0E9-CB8DE0A63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004" y="207720"/>
            <a:ext cx="3005992" cy="885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76F509-7C9C-A245-BA05-1D4FE2AEA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1" y="-11643"/>
            <a:ext cx="801395" cy="11340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14C18F-C3CA-D644-B4A0-3521B5E37356}"/>
              </a:ext>
            </a:extLst>
          </p:cNvPr>
          <p:cNvSpPr txBox="1"/>
          <p:nvPr/>
        </p:nvSpPr>
        <p:spPr>
          <a:xfrm>
            <a:off x="-313884" y="948952"/>
            <a:ext cx="215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chemeClr val="tx2"/>
                </a:solidFill>
              </a:rPr>
              <a:t>Ministry of Environment,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Solid Waste Management</a:t>
            </a:r>
          </a:p>
          <a:p>
            <a:pPr algn="ctr"/>
            <a:r>
              <a:rPr lang="en-US" sz="800" b="1" dirty="0">
                <a:solidFill>
                  <a:schemeClr val="tx2"/>
                </a:solidFill>
              </a:rPr>
              <a:t>and Climate Change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6C0A29-95BA-C24D-BBDC-4DCCCFBFA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0684" y="2365240"/>
            <a:ext cx="7840109" cy="339387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6973A0C-3F89-446A-A619-C94B1184C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960" y="2083026"/>
            <a:ext cx="2661968" cy="119815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Webinar with Service Clubs 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77410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981E8A26D6C246AE44E9FDAFE54C35" ma:contentTypeVersion="2" ma:contentTypeDescription="Create a new document." ma:contentTypeScope="" ma:versionID="2bafee30312a17e35afbe94b7810dbe1">
  <xsd:schema xmlns:xsd="http://www.w3.org/2001/XMLSchema" xmlns:xs="http://www.w3.org/2001/XMLSchema" xmlns:p="http://schemas.microsoft.com/office/2006/metadata/properties" xmlns:ns2="059678d3-0933-4798-85ce-4e8030ba05bc" xmlns:ns3="d6d9d182-1b51-4d13-91b7-4a83422f327c" targetNamespace="http://schemas.microsoft.com/office/2006/metadata/properties" ma:root="true" ma:fieldsID="9e25fca6862e2cb423d20a055f158612" ns2:_="" ns3:_="">
    <xsd:import namespace="059678d3-0933-4798-85ce-4e8030ba05bc"/>
    <xsd:import namespace="d6d9d182-1b51-4d13-91b7-4a83422f327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Thumbnail" minOccurs="0"/>
                <xsd:element ref="ns3:_x0023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9678d3-0933-4798-85ce-4e8030ba05b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d9d182-1b51-4d13-91b7-4a83422f327c" elementFormDefault="qualified">
    <xsd:import namespace="http://schemas.microsoft.com/office/2006/documentManagement/types"/>
    <xsd:import namespace="http://schemas.microsoft.com/office/infopath/2007/PartnerControls"/>
    <xsd:element name="Thumbnail" ma:index="11" nillable="true" ma:displayName="Thumbnail" ma:format="Image" ma:internalName="Thumbnai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x0023_" ma:index="12" nillable="true" ma:displayName="#" ma:internalName="_x0023_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bnail xmlns="d6d9d182-1b51-4d13-91b7-4a83422f327c">
      <Url xsi:nil="true"/>
      <Description xsi:nil="true"/>
    </Thumbnail>
    <_x0023_ xmlns="d6d9d182-1b51-4d13-91b7-4a83422f327c" xsi:nil="true"/>
    <_dlc_DocId xmlns="059678d3-0933-4798-85ce-4e8030ba05bc">UNITPB-486-54015</_dlc_DocId>
    <_dlc_DocIdUrl xmlns="059678d3-0933-4798-85ce-4e8030ba05bc">
      <Url>https://intranet.undp.org/unit/pb/communicate/_layouts/15/DocIdRedir.aspx?ID=UNITPB-486-54015</Url>
      <Description>UNITPB-486-54015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98140E-C229-4DEF-9022-DBD93A78311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0F3DEA2-9199-4D75-AE55-25BE911D27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9678d3-0933-4798-85ce-4e8030ba05bc"/>
    <ds:schemaRef ds:uri="d6d9d182-1b51-4d13-91b7-4a83422f32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504553-3E3C-4767-9D24-7D5707FBF882}">
  <ds:schemaRefs>
    <ds:schemaRef ds:uri="http://schemas.openxmlformats.org/package/2006/metadata/core-properties"/>
    <ds:schemaRef ds:uri="d6d9d182-1b51-4d13-91b7-4a83422f327c"/>
    <ds:schemaRef ds:uri="http://schemas.microsoft.com/office/2006/documentManagement/types"/>
    <ds:schemaRef ds:uri="http://schemas.microsoft.com/office/2006/metadata/properties"/>
    <ds:schemaRef ds:uri="059678d3-0933-4798-85ce-4e8030ba05bc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F741DC0A-1DCC-4F03-AFCC-17E26D6995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2738</TotalTime>
  <Words>1343</Words>
  <Application>Microsoft Office PowerPoint</Application>
  <PresentationFormat>Widescreen</PresentationFormat>
  <Paragraphs>200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Webinar with Service Clubs  </vt:lpstr>
      <vt:lpstr>Interactors &amp;  Rotaractors  </vt:lpstr>
      <vt:lpstr>Grassroot Consultations   </vt:lpstr>
      <vt:lpstr>Survey and Sparkblue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pragya mahendru</dc:creator>
  <cp:lastModifiedBy>Madoo Desha</cp:lastModifiedBy>
  <cp:revision>25</cp:revision>
  <cp:lastPrinted>2022-04-27T06:01:04Z</cp:lastPrinted>
  <dcterms:created xsi:type="dcterms:W3CDTF">2020-05-07T16:23:44Z</dcterms:created>
  <dcterms:modified xsi:type="dcterms:W3CDTF">2022-04-27T09:52:10Z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f48c212f-6798-4e20-a56b-e8dbe132730e</vt:lpwstr>
  </property>
  <property fmtid="{D5CDD505-2E9C-101B-9397-08002B2CF9AE}" pid="3" name="ContentTypeId">
    <vt:lpwstr>0x010100B4981E8A26D6C246AE44E9FDAFE54C35</vt:lpwstr>
  </property>
</Properties>
</file>