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sldIdLst>
    <p:sldId id="282" r:id="rId2"/>
    <p:sldId id="281" r:id="rId3"/>
    <p:sldId id="272" r:id="rId4"/>
    <p:sldId id="271" r:id="rId5"/>
    <p:sldId id="257" r:id="rId6"/>
    <p:sldId id="266" r:id="rId7"/>
    <p:sldId id="259" r:id="rId8"/>
    <p:sldId id="267" r:id="rId9"/>
    <p:sldId id="260" r:id="rId10"/>
    <p:sldId id="268" r:id="rId11"/>
    <p:sldId id="261" r:id="rId12"/>
    <p:sldId id="269" r:id="rId13"/>
    <p:sldId id="262" r:id="rId14"/>
    <p:sldId id="263" r:id="rId15"/>
    <p:sldId id="270" r:id="rId16"/>
    <p:sldId id="273" r:id="rId17"/>
    <p:sldId id="265" r:id="rId18"/>
    <p:sldId id="274" r:id="rId19"/>
    <p:sldId id="275" r:id="rId20"/>
    <p:sldId id="276" r:id="rId21"/>
    <p:sldId id="277" r:id="rId22"/>
    <p:sldId id="278" r:id="rId23"/>
    <p:sldId id="279" r:id="rId24"/>
    <p:sldId id="280" r:id="rId25"/>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2" d="100"/>
          <a:sy n="112" d="100"/>
        </p:scale>
        <p:origin x="55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oo Desha" userId="52b3491d664e5f82" providerId="LiveId" clId="{EBA41570-0EE3-41CE-94B7-C07FB822306D}"/>
    <pc:docChg chg="modSld">
      <pc:chgData name="Madoo Desha" userId="52b3491d664e5f82" providerId="LiveId" clId="{EBA41570-0EE3-41CE-94B7-C07FB822306D}" dt="2022-04-05T05:02:29.401" v="44" actId="20577"/>
      <pc:docMkLst>
        <pc:docMk/>
      </pc:docMkLst>
      <pc:sldChg chg="modSp mod">
        <pc:chgData name="Madoo Desha" userId="52b3491d664e5f82" providerId="LiveId" clId="{EBA41570-0EE3-41CE-94B7-C07FB822306D}" dt="2022-04-05T05:02:29.401" v="44" actId="20577"/>
        <pc:sldMkLst>
          <pc:docMk/>
          <pc:sldMk cId="634317535" sldId="282"/>
        </pc:sldMkLst>
        <pc:spChg chg="mod">
          <ac:chgData name="Madoo Desha" userId="52b3491d664e5f82" providerId="LiveId" clId="{EBA41570-0EE3-41CE-94B7-C07FB822306D}" dt="2022-04-05T05:02:29.401" v="44" actId="20577"/>
          <ac:spMkLst>
            <pc:docMk/>
            <pc:sldMk cId="634317535" sldId="282"/>
            <ac:spMk id="6" creationId="{2E513B1C-63CE-6A4F-B45D-C998FEB9D44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96DFF08F-DC6B-4601-B491-B0F83F6DD2DA}" type="datetimeFigureOut">
              <a:rPr lang="en-US" dirty="0"/>
              <a:pPr/>
              <a:t>4/5/2022</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FAB73BC-B049-4115-A692-8D63A059BFB8}" type="slidenum">
              <a:rPr lang="en-US" dirty="0"/>
              <a:pPr/>
              <a:t>‹#›</a:t>
            </a:fld>
            <a:endParaRPr lang="en-US" dirty="0"/>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4/5/2022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4/5/2022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4/5/2022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96DFF08F-DC6B-4601-B491-B0F83F6DD2DA}" type="datetimeFigureOut">
              <a:rPr lang="en-US" dirty="0"/>
              <a:pPr/>
              <a:t>4/5/2022</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E9EA09C-6BC9-AD4A-AA16-F03CA3117F8A}"/>
              </a:ext>
            </a:extLst>
          </p:cNvPr>
          <p:cNvGrpSpPr/>
          <p:nvPr/>
        </p:nvGrpSpPr>
        <p:grpSpPr>
          <a:xfrm>
            <a:off x="5134376" y="4659609"/>
            <a:ext cx="4502511" cy="2223343"/>
            <a:chOff x="6417301" y="5792024"/>
            <a:chExt cx="5627553" cy="2778889"/>
          </a:xfrm>
        </p:grpSpPr>
        <p:pic>
          <p:nvPicPr>
            <p:cNvPr id="12" name="Picture 11" descr="Shape, circle&#10;&#10;Description automatically generated">
              <a:extLst>
                <a:ext uri="{FF2B5EF4-FFF2-40B4-BE49-F238E27FC236}">
                  <a16:creationId xmlns:a16="http://schemas.microsoft.com/office/drawing/2014/main" id="{2C98C993-497D-C947-9E3D-CA45AD151A87}"/>
                </a:ext>
              </a:extLst>
            </p:cNvPr>
            <p:cNvPicPr>
              <a:picLocks noChangeAspect="1"/>
            </p:cNvPicPr>
            <p:nvPr/>
          </p:nvPicPr>
          <p:blipFill rotWithShape="1">
            <a:blip r:embed="rId2"/>
            <a:srcRect r="50155"/>
            <a:stretch/>
          </p:blipFill>
          <p:spPr>
            <a:xfrm>
              <a:off x="6417301" y="5792024"/>
              <a:ext cx="2786802" cy="2778889"/>
            </a:xfrm>
            <a:prstGeom prst="rect">
              <a:avLst/>
            </a:prstGeom>
          </p:spPr>
        </p:pic>
        <p:pic>
          <p:nvPicPr>
            <p:cNvPr id="13" name="Picture 12" descr="Shape, circle&#10;&#10;Description automatically generated">
              <a:extLst>
                <a:ext uri="{FF2B5EF4-FFF2-40B4-BE49-F238E27FC236}">
                  <a16:creationId xmlns:a16="http://schemas.microsoft.com/office/drawing/2014/main" id="{51847717-7A90-B44F-9B13-E6A796BFCFAD}"/>
                </a:ext>
              </a:extLst>
            </p:cNvPr>
            <p:cNvPicPr>
              <a:picLocks noChangeAspect="1"/>
            </p:cNvPicPr>
            <p:nvPr/>
          </p:nvPicPr>
          <p:blipFill rotWithShape="1">
            <a:blip r:embed="rId2">
              <a:alphaModFix amt="19000"/>
            </a:blip>
            <a:srcRect l="49632" r="-442"/>
            <a:stretch/>
          </p:blipFill>
          <p:spPr>
            <a:xfrm>
              <a:off x="9204104" y="5792024"/>
              <a:ext cx="2840750" cy="2778889"/>
            </a:xfrm>
            <a:prstGeom prst="rect">
              <a:avLst/>
            </a:prstGeom>
          </p:spPr>
        </p:pic>
      </p:grpSp>
      <p:sp>
        <p:nvSpPr>
          <p:cNvPr id="19" name="TextBox 18">
            <a:extLst>
              <a:ext uri="{FF2B5EF4-FFF2-40B4-BE49-F238E27FC236}">
                <a16:creationId xmlns:a16="http://schemas.microsoft.com/office/drawing/2014/main" id="{547B932E-B006-EF43-9E12-2DD7F15211EF}"/>
              </a:ext>
            </a:extLst>
          </p:cNvPr>
          <p:cNvSpPr txBox="1"/>
          <p:nvPr/>
        </p:nvSpPr>
        <p:spPr>
          <a:xfrm>
            <a:off x="9778027" y="3326580"/>
            <a:ext cx="1914899" cy="535531"/>
          </a:xfrm>
          <a:prstGeom prst="rect">
            <a:avLst/>
          </a:prstGeom>
          <a:noFill/>
        </p:spPr>
        <p:txBody>
          <a:bodyPr wrap="square" rtlCol="0">
            <a:spAutoFit/>
          </a:bodyPr>
          <a:lstStyle/>
          <a:p>
            <a:r>
              <a:rPr lang="en-US" sz="1440" dirty="0">
                <a:solidFill>
                  <a:schemeClr val="bg1"/>
                </a:solidFill>
              </a:rPr>
              <a:t>Picture fill: Insert square photo</a:t>
            </a:r>
          </a:p>
        </p:txBody>
      </p:sp>
      <p:grpSp>
        <p:nvGrpSpPr>
          <p:cNvPr id="23" name="Group 22">
            <a:extLst>
              <a:ext uri="{FF2B5EF4-FFF2-40B4-BE49-F238E27FC236}">
                <a16:creationId xmlns:a16="http://schemas.microsoft.com/office/drawing/2014/main" id="{490A347B-DF26-5F40-928C-8205A14DF330}"/>
              </a:ext>
            </a:extLst>
          </p:cNvPr>
          <p:cNvGrpSpPr/>
          <p:nvPr/>
        </p:nvGrpSpPr>
        <p:grpSpPr>
          <a:xfrm>
            <a:off x="164503" y="85458"/>
            <a:ext cx="12192000" cy="6893912"/>
            <a:chOff x="0" y="-1"/>
            <a:chExt cx="15238413" cy="8616492"/>
          </a:xfrm>
        </p:grpSpPr>
        <p:sp>
          <p:nvSpPr>
            <p:cNvPr id="10" name="Rectangle 9">
              <a:extLst>
                <a:ext uri="{FF2B5EF4-FFF2-40B4-BE49-F238E27FC236}">
                  <a16:creationId xmlns:a16="http://schemas.microsoft.com/office/drawing/2014/main" id="{85F2EF14-24B3-9244-A1A7-C9FCE5ADF530}"/>
                </a:ext>
              </a:extLst>
            </p:cNvPr>
            <p:cNvSpPr/>
            <p:nvPr/>
          </p:nvSpPr>
          <p:spPr>
            <a:xfrm>
              <a:off x="9204105" y="-1"/>
              <a:ext cx="6034308" cy="857091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dirty="0">
                <a:solidFill>
                  <a:schemeClr val="bg1"/>
                </a:solidFill>
              </a:endParaRPr>
            </a:p>
          </p:txBody>
        </p:sp>
        <p:pic>
          <p:nvPicPr>
            <p:cNvPr id="3" name="Picture 2" descr="Text&#10;&#10;Description automatically generated with low confidence">
              <a:extLst>
                <a:ext uri="{FF2B5EF4-FFF2-40B4-BE49-F238E27FC236}">
                  <a16:creationId xmlns:a16="http://schemas.microsoft.com/office/drawing/2014/main" id="{0E6A790E-7FDB-0148-90AA-9C8631D0C3F1}"/>
                </a:ext>
              </a:extLst>
            </p:cNvPr>
            <p:cNvPicPr>
              <a:picLocks noChangeAspect="1"/>
            </p:cNvPicPr>
            <p:nvPr/>
          </p:nvPicPr>
          <p:blipFill>
            <a:blip r:embed="rId3"/>
            <a:stretch>
              <a:fillRect/>
            </a:stretch>
          </p:blipFill>
          <p:spPr>
            <a:xfrm>
              <a:off x="567559" y="539870"/>
              <a:ext cx="5177804" cy="1525412"/>
            </a:xfrm>
            <a:prstGeom prst="rect">
              <a:avLst/>
            </a:prstGeom>
          </p:spPr>
        </p:pic>
        <p:sp>
          <p:nvSpPr>
            <p:cNvPr id="4" name="TextBox 3">
              <a:extLst>
                <a:ext uri="{FF2B5EF4-FFF2-40B4-BE49-F238E27FC236}">
                  <a16:creationId xmlns:a16="http://schemas.microsoft.com/office/drawing/2014/main" id="{AAE36C1C-8638-6943-9A59-9D107B29A301}"/>
                </a:ext>
              </a:extLst>
            </p:cNvPr>
            <p:cNvSpPr txBox="1"/>
            <p:nvPr/>
          </p:nvSpPr>
          <p:spPr>
            <a:xfrm>
              <a:off x="638995" y="2648017"/>
              <a:ext cx="6276154" cy="1192509"/>
            </a:xfrm>
            <a:prstGeom prst="rect">
              <a:avLst/>
            </a:prstGeom>
            <a:noFill/>
          </p:spPr>
          <p:txBody>
            <a:bodyPr wrap="square" rtlCol="0">
              <a:spAutoFit/>
            </a:bodyPr>
            <a:lstStyle/>
            <a:p>
              <a:r>
                <a:rPr lang="en-US" sz="2800" b="1" dirty="0">
                  <a:solidFill>
                    <a:srgbClr val="FEB710"/>
                  </a:solidFill>
                  <a:latin typeface="Poppins" pitchFamily="2" charset="77"/>
                  <a:cs typeface="Poppins" pitchFamily="2" charset="77"/>
                </a:rPr>
                <a:t>Mauritius</a:t>
              </a:r>
            </a:p>
            <a:p>
              <a:r>
                <a:rPr lang="en-US" sz="2800" b="1" dirty="0">
                  <a:solidFill>
                    <a:srgbClr val="FEB710"/>
                  </a:solidFill>
                  <a:latin typeface="Poppins" pitchFamily="2" charset="77"/>
                  <a:cs typeface="Poppins" pitchFamily="2" charset="77"/>
                </a:rPr>
                <a:t>National Consultation</a:t>
              </a:r>
            </a:p>
          </p:txBody>
        </p:sp>
        <p:sp>
          <p:nvSpPr>
            <p:cNvPr id="6" name="TextBox 5">
              <a:extLst>
                <a:ext uri="{FF2B5EF4-FFF2-40B4-BE49-F238E27FC236}">
                  <a16:creationId xmlns:a16="http://schemas.microsoft.com/office/drawing/2014/main" id="{2E513B1C-63CE-6A4F-B45D-C998FEB9D445}"/>
                </a:ext>
              </a:extLst>
            </p:cNvPr>
            <p:cNvSpPr txBox="1"/>
            <p:nvPr/>
          </p:nvSpPr>
          <p:spPr>
            <a:xfrm>
              <a:off x="638995" y="3817567"/>
              <a:ext cx="5218880" cy="1746450"/>
            </a:xfrm>
            <a:prstGeom prst="rect">
              <a:avLst/>
            </a:prstGeom>
            <a:noFill/>
          </p:spPr>
          <p:txBody>
            <a:bodyPr wrap="square" rtlCol="0">
              <a:spAutoFit/>
            </a:bodyPr>
            <a:lstStyle/>
            <a:p>
              <a:r>
                <a:rPr lang="en-US" sz="2080" b="1" dirty="0">
                  <a:latin typeface="Poppins" pitchFamily="2" charset="77"/>
                  <a:cs typeface="Poppins" pitchFamily="2" charset="77"/>
                </a:rPr>
                <a:t>Women, Children &amp; Elderlies</a:t>
              </a:r>
              <a:endParaRPr lang="en-US" sz="2080" dirty="0">
                <a:latin typeface="Poppins" pitchFamily="2" charset="77"/>
                <a:cs typeface="Poppins" pitchFamily="2" charset="77"/>
              </a:endParaRPr>
            </a:p>
            <a:p>
              <a:endParaRPr lang="en-US" sz="1600" dirty="0">
                <a:latin typeface="Poppins SemiBold" pitchFamily="2" charset="77"/>
                <a:cs typeface="Poppins SemiBold" pitchFamily="2" charset="77"/>
              </a:endParaRPr>
            </a:p>
            <a:p>
              <a:endParaRPr lang="en-US" sz="1600" dirty="0">
                <a:latin typeface="Poppins SemiBold" pitchFamily="2" charset="77"/>
                <a:cs typeface="Poppins SemiBold" pitchFamily="2" charset="77"/>
              </a:endParaRPr>
            </a:p>
            <a:p>
              <a:endParaRPr lang="en-US" sz="1600" dirty="0">
                <a:latin typeface="Poppins SemiBold" pitchFamily="2" charset="77"/>
                <a:cs typeface="Poppins SemiBold" pitchFamily="2" charset="77"/>
              </a:endParaRPr>
            </a:p>
            <a:p>
              <a:r>
                <a:rPr lang="en-US" sz="1600" dirty="0">
                  <a:latin typeface="Poppins SemiBold" pitchFamily="2" charset="77"/>
                  <a:cs typeface="Poppins SemiBold" pitchFamily="2" charset="77"/>
                </a:rPr>
                <a:t>7</a:t>
              </a:r>
              <a:r>
                <a:rPr lang="en-US" sz="1600">
                  <a:latin typeface="Poppins SemiBold" pitchFamily="2" charset="77"/>
                  <a:cs typeface="Poppins SemiBold" pitchFamily="2" charset="77"/>
                </a:rPr>
                <a:t> </a:t>
              </a:r>
              <a:r>
                <a:rPr lang="en-US" sz="1600" dirty="0">
                  <a:latin typeface="Poppins SemiBold" pitchFamily="2" charset="77"/>
                  <a:cs typeface="Poppins SemiBold" pitchFamily="2" charset="77"/>
                </a:rPr>
                <a:t>April  2022</a:t>
              </a:r>
            </a:p>
          </p:txBody>
        </p:sp>
        <p:pic>
          <p:nvPicPr>
            <p:cNvPr id="15" name="Picture 14" descr="A picture containing graphical user interface&#10;&#10;Description automatically generated">
              <a:extLst>
                <a:ext uri="{FF2B5EF4-FFF2-40B4-BE49-F238E27FC236}">
                  <a16:creationId xmlns:a16="http://schemas.microsoft.com/office/drawing/2014/main" id="{3D3E6C7D-E14A-A549-BBC1-11D9A680F668}"/>
                </a:ext>
              </a:extLst>
            </p:cNvPr>
            <p:cNvPicPr>
              <a:picLocks noChangeAspect="1"/>
            </p:cNvPicPr>
            <p:nvPr/>
          </p:nvPicPr>
          <p:blipFill rotWithShape="1">
            <a:blip r:embed="rId4"/>
            <a:srcRect t="79156" r="74578"/>
            <a:stretch/>
          </p:blipFill>
          <p:spPr>
            <a:xfrm>
              <a:off x="0" y="6745178"/>
              <a:ext cx="3867807" cy="1786484"/>
            </a:xfrm>
            <a:prstGeom prst="rect">
              <a:avLst/>
            </a:prstGeom>
          </p:spPr>
        </p:pic>
        <p:grpSp>
          <p:nvGrpSpPr>
            <p:cNvPr id="22" name="Group 21">
              <a:extLst>
                <a:ext uri="{FF2B5EF4-FFF2-40B4-BE49-F238E27FC236}">
                  <a16:creationId xmlns:a16="http://schemas.microsoft.com/office/drawing/2014/main" id="{87C02C93-E7A3-7B49-ACE8-54C0837A6B69}"/>
                </a:ext>
              </a:extLst>
            </p:cNvPr>
            <p:cNvGrpSpPr/>
            <p:nvPr/>
          </p:nvGrpSpPr>
          <p:grpSpPr>
            <a:xfrm>
              <a:off x="6417300" y="5823557"/>
              <a:ext cx="5654528" cy="2792934"/>
              <a:chOff x="6417300" y="5823557"/>
              <a:chExt cx="5654528" cy="2792934"/>
            </a:xfrm>
          </p:grpSpPr>
          <p:pic>
            <p:nvPicPr>
              <p:cNvPr id="17" name="Picture 16" descr="Shape, circle&#10;&#10;Description automatically generated">
                <a:extLst>
                  <a:ext uri="{FF2B5EF4-FFF2-40B4-BE49-F238E27FC236}">
                    <a16:creationId xmlns:a16="http://schemas.microsoft.com/office/drawing/2014/main" id="{C745BCD1-145B-E74C-B65C-9FF009DE6DCD}"/>
                  </a:ext>
                </a:extLst>
              </p:cNvPr>
              <p:cNvPicPr>
                <a:picLocks noChangeAspect="1"/>
              </p:cNvPicPr>
              <p:nvPr/>
            </p:nvPicPr>
            <p:blipFill rotWithShape="1">
              <a:blip r:embed="rId5"/>
              <a:srcRect r="49520"/>
              <a:stretch/>
            </p:blipFill>
            <p:spPr>
              <a:xfrm>
                <a:off x="6417300" y="5823557"/>
                <a:ext cx="2840750" cy="2792934"/>
              </a:xfrm>
              <a:prstGeom prst="rect">
                <a:avLst/>
              </a:prstGeom>
            </p:spPr>
          </p:pic>
          <p:pic>
            <p:nvPicPr>
              <p:cNvPr id="21" name="Picture 20" descr="Shape, circle&#10;&#10;Description automatically generated">
                <a:extLst>
                  <a:ext uri="{FF2B5EF4-FFF2-40B4-BE49-F238E27FC236}">
                    <a16:creationId xmlns:a16="http://schemas.microsoft.com/office/drawing/2014/main" id="{36243248-CDF1-9A4F-A5D4-BF7536821A8E}"/>
                  </a:ext>
                </a:extLst>
              </p:cNvPr>
              <p:cNvPicPr>
                <a:picLocks noChangeAspect="1"/>
              </p:cNvPicPr>
              <p:nvPr/>
            </p:nvPicPr>
            <p:blipFill rotWithShape="1">
              <a:blip r:embed="rId5">
                <a:alphaModFix amt="28000"/>
              </a:blip>
              <a:srcRect l="49520"/>
              <a:stretch/>
            </p:blipFill>
            <p:spPr>
              <a:xfrm>
                <a:off x="9231077" y="5823557"/>
                <a:ext cx="2840751" cy="2792934"/>
              </a:xfrm>
              <a:prstGeom prst="rect">
                <a:avLst/>
              </a:prstGeom>
            </p:spPr>
          </p:pic>
        </p:grpSp>
        <p:sp>
          <p:nvSpPr>
            <p:cNvPr id="9" name="Oval 8">
              <a:extLst>
                <a:ext uri="{FF2B5EF4-FFF2-40B4-BE49-F238E27FC236}">
                  <a16:creationId xmlns:a16="http://schemas.microsoft.com/office/drawing/2014/main" id="{F994D81C-2C25-0648-AB78-AF8677A0DA86}"/>
                </a:ext>
              </a:extLst>
            </p:cNvPr>
            <p:cNvSpPr/>
            <p:nvPr/>
          </p:nvSpPr>
          <p:spPr>
            <a:xfrm>
              <a:off x="6915149" y="2216041"/>
              <a:ext cx="4577913" cy="452913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40" dirty="0">
                  <a:solidFill>
                    <a:schemeClr val="tx1"/>
                  </a:solidFill>
                </a:rPr>
                <a:t>Picture fill: Insert square photo</a:t>
              </a:r>
            </a:p>
          </p:txBody>
        </p:sp>
      </p:grpSp>
      <p:pic>
        <p:nvPicPr>
          <p:cNvPr id="5" name="Picture 4" descr="A picture containing outdoor, sky, mountain, nature&#10;&#10;Description automatically generated">
            <a:extLst>
              <a:ext uri="{FF2B5EF4-FFF2-40B4-BE49-F238E27FC236}">
                <a16:creationId xmlns:a16="http://schemas.microsoft.com/office/drawing/2014/main" id="{A9387C21-3119-4BBD-BB44-E5708FC400D8}"/>
              </a:ext>
            </a:extLst>
          </p:cNvPr>
          <p:cNvPicPr>
            <a:picLocks noChangeAspect="1"/>
          </p:cNvPicPr>
          <p:nvPr/>
        </p:nvPicPr>
        <p:blipFill>
          <a:blip r:embed="rId6"/>
          <a:stretch>
            <a:fillRect/>
          </a:stretch>
        </p:blipFill>
        <p:spPr>
          <a:xfrm>
            <a:off x="5707989" y="1858476"/>
            <a:ext cx="3662711" cy="3662711"/>
          </a:xfrm>
          <a:prstGeom prst="rect">
            <a:avLst/>
          </a:prstGeom>
        </p:spPr>
      </p:pic>
    </p:spTree>
    <p:extLst>
      <p:ext uri="{BB962C8B-B14F-4D97-AF65-F5344CB8AC3E}">
        <p14:creationId xmlns:p14="http://schemas.microsoft.com/office/powerpoint/2010/main" val="634317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28C99-5DFB-4DD8-B96D-FD4FB0731CE4}"/>
              </a:ext>
            </a:extLst>
          </p:cNvPr>
          <p:cNvSpPr>
            <a:spLocks noGrp="1"/>
          </p:cNvSpPr>
          <p:nvPr>
            <p:ph type="title"/>
          </p:nvPr>
        </p:nvSpPr>
        <p:spPr/>
        <p:txBody>
          <a:bodyPr>
            <a:normAutofit/>
          </a:bodyPr>
          <a:lstStyle/>
          <a:p>
            <a:r>
              <a:rPr lang="en-US" sz="3600" dirty="0"/>
              <a:t>LD 2: </a:t>
            </a:r>
            <a:r>
              <a:rPr lang="en-GB" sz="2800" b="1" dirty="0">
                <a:solidFill>
                  <a:srgbClr val="FF0000"/>
                </a:solidFill>
                <a:effectLst/>
                <a:latin typeface="Calibri" panose="020F0502020204030204" pitchFamily="34" charset="0"/>
                <a:ea typeface="Times New Roman" panose="02020603050405020304" pitchFamily="18" charset="0"/>
              </a:rPr>
              <a:t>Achieving a sustainable and inclusive recovery from the coronavirus disease (COVID-19) pandemic </a:t>
            </a:r>
            <a:endParaRPr lang="en-MU" sz="2800" dirty="0">
              <a:solidFill>
                <a:srgbClr val="FF0000"/>
              </a:solidFill>
            </a:endParaRPr>
          </a:p>
        </p:txBody>
      </p:sp>
      <p:sp>
        <p:nvSpPr>
          <p:cNvPr id="3" name="Content Placeholder 2">
            <a:extLst>
              <a:ext uri="{FF2B5EF4-FFF2-40B4-BE49-F238E27FC236}">
                <a16:creationId xmlns:a16="http://schemas.microsoft.com/office/drawing/2014/main" id="{D6D8DA85-4F90-4620-9D2D-5A8B5CBB0069}"/>
              </a:ext>
            </a:extLst>
          </p:cNvPr>
          <p:cNvSpPr>
            <a:spLocks noGrp="1"/>
          </p:cNvSpPr>
          <p:nvPr>
            <p:ph idx="1"/>
          </p:nvPr>
        </p:nvSpPr>
        <p:spPr/>
        <p:txBody>
          <a:bodyPr/>
          <a:lstStyle/>
          <a:p>
            <a:endParaRPr lang="en-US" sz="1800" dirty="0">
              <a:solidFill>
                <a:srgbClr val="FF0000"/>
              </a:solidFill>
              <a:latin typeface="Calibri" panose="020F0502020204030204" pitchFamily="34" charset="0"/>
              <a:cs typeface="Calibri" panose="020F0502020204030204" pitchFamily="34" charset="0"/>
            </a:endParaRPr>
          </a:p>
          <a:p>
            <a:pPr lvl="1"/>
            <a:endParaRPr lang="en-US" sz="1600" b="1" dirty="0">
              <a:solidFill>
                <a:srgbClr val="FF0000"/>
              </a:solidFill>
              <a:latin typeface="Calibri" panose="020F0502020204030204" pitchFamily="34" charset="0"/>
              <a:cs typeface="Calibri" panose="020F0502020204030204" pitchFamily="34" charset="0"/>
            </a:endParaRPr>
          </a:p>
          <a:p>
            <a:pPr lvl="1"/>
            <a:r>
              <a:rPr lang="en-US" sz="1800" b="1" dirty="0">
                <a:solidFill>
                  <a:srgbClr val="FF0000"/>
                </a:solidFill>
                <a:latin typeface="Calibri" panose="020F0502020204030204" pitchFamily="34" charset="0"/>
                <a:cs typeface="Calibri" panose="020F0502020204030204" pitchFamily="34" charset="0"/>
              </a:rPr>
              <a:t>Sustainable</a:t>
            </a:r>
            <a:r>
              <a:rPr lang="en-US" sz="1800" dirty="0">
                <a:latin typeface="Calibri" panose="020F0502020204030204" pitchFamily="34" charset="0"/>
                <a:cs typeface="Calibri" panose="020F0502020204030204" pitchFamily="34" charset="0"/>
              </a:rPr>
              <a:t> – not only environmental dimensions, but also social &amp; economic</a:t>
            </a:r>
          </a:p>
          <a:p>
            <a:pPr lvl="1"/>
            <a:r>
              <a:rPr lang="en-US" sz="1800" b="1" dirty="0">
                <a:solidFill>
                  <a:srgbClr val="FF0000"/>
                </a:solidFill>
                <a:latin typeface="Calibri" panose="020F0502020204030204" pitchFamily="34" charset="0"/>
                <a:cs typeface="Calibri" panose="020F0502020204030204" pitchFamily="34" charset="0"/>
              </a:rPr>
              <a:t>Inclusive</a:t>
            </a:r>
            <a:r>
              <a:rPr lang="en-US" sz="1800" dirty="0">
                <a:latin typeface="Calibri" panose="020F0502020204030204" pitchFamily="34" charset="0"/>
                <a:cs typeface="Calibri" panose="020F0502020204030204" pitchFamily="34" charset="0"/>
              </a:rPr>
              <a:t>  - Leave no one behind</a:t>
            </a:r>
          </a:p>
          <a:p>
            <a:pPr lvl="1"/>
            <a:r>
              <a:rPr lang="en-US" sz="1800" dirty="0">
                <a:latin typeface="Calibri" panose="020F0502020204030204" pitchFamily="34" charset="0"/>
                <a:cs typeface="Calibri" panose="020F0502020204030204" pitchFamily="34" charset="0"/>
              </a:rPr>
              <a:t>Actions at local level as well as internationally</a:t>
            </a:r>
          </a:p>
          <a:p>
            <a:pPr>
              <a:lnSpc>
                <a:spcPct val="150000"/>
              </a:lnSpc>
            </a:pPr>
            <a:r>
              <a:rPr lang="en-US" sz="2000" b="1" i="0" u="none" strike="noStrike" baseline="0" dirty="0">
                <a:solidFill>
                  <a:srgbClr val="000000"/>
                </a:solidFill>
                <a:latin typeface="Calibri" panose="020F0502020204030204" pitchFamily="34" charset="0"/>
              </a:rPr>
              <a:t>long-term transformation to nature-positive, low-carbon, low-pollution, resource-efficient, inclusive, and resilient economies.</a:t>
            </a:r>
            <a:endParaRPr lang="en-US"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2294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4BFBE-7147-45DA-869F-F29A2B64051D}"/>
              </a:ext>
            </a:extLst>
          </p:cNvPr>
          <p:cNvSpPr>
            <a:spLocks noGrp="1"/>
          </p:cNvSpPr>
          <p:nvPr>
            <p:ph type="title"/>
          </p:nvPr>
        </p:nvSpPr>
        <p:spPr/>
        <p:txBody>
          <a:bodyPr>
            <a:normAutofit/>
          </a:bodyPr>
          <a:lstStyle/>
          <a:p>
            <a:r>
              <a:rPr lang="en-US" sz="3200" dirty="0"/>
              <a:t>2.1</a:t>
            </a:r>
            <a:r>
              <a:rPr lang="en-US" sz="3200" dirty="0">
                <a:solidFill>
                  <a:srgbClr val="FF0000"/>
                </a:solidFill>
              </a:rPr>
              <a:t>:</a:t>
            </a:r>
            <a:r>
              <a:rPr lang="en-GB" sz="1800" b="1" dirty="0">
                <a:solidFill>
                  <a:srgbClr val="FF0000"/>
                </a:solidFill>
                <a:effectLst/>
                <a:latin typeface="Calibri" panose="020F0502020204030204" pitchFamily="34" charset="0"/>
                <a:ea typeface="Times New Roman" panose="02020603050405020304" pitchFamily="18" charset="0"/>
              </a:rPr>
              <a:t>What are the most promising sustainable and inclusive recovery practices currently being applied by public, private and civil society groups at individual, community, city, regional, country level? And how could we scale them up? </a:t>
            </a:r>
            <a:r>
              <a:rPr lang="en-US" sz="3200" dirty="0">
                <a:solidFill>
                  <a:srgbClr val="FF0000"/>
                </a:solidFill>
              </a:rPr>
              <a:t> </a:t>
            </a:r>
            <a:endParaRPr lang="en-MU" sz="3200" dirty="0">
              <a:solidFill>
                <a:srgbClr val="FF0000"/>
              </a:solidFill>
            </a:endParaRPr>
          </a:p>
        </p:txBody>
      </p:sp>
      <p:sp>
        <p:nvSpPr>
          <p:cNvPr id="3" name="Content Placeholder 2">
            <a:extLst>
              <a:ext uri="{FF2B5EF4-FFF2-40B4-BE49-F238E27FC236}">
                <a16:creationId xmlns:a16="http://schemas.microsoft.com/office/drawing/2014/main" id="{22174DAB-9856-4797-A42B-CF3E0E9F8977}"/>
              </a:ext>
            </a:extLst>
          </p:cNvPr>
          <p:cNvSpPr>
            <a:spLocks noGrp="1"/>
          </p:cNvSpPr>
          <p:nvPr>
            <p:ph idx="1"/>
          </p:nvPr>
        </p:nvSpPr>
        <p:spPr/>
        <p:txBody>
          <a:bodyPr>
            <a:normAutofit/>
          </a:bodyPr>
          <a:lstStyle/>
          <a:p>
            <a:pPr lvl="0">
              <a:spcAft>
                <a:spcPts val="1200"/>
              </a:spcAft>
            </a:pPr>
            <a:r>
              <a:rPr lang="en-GB" sz="1900" dirty="0"/>
              <a:t>Encourage local production (at individual level also)</a:t>
            </a:r>
          </a:p>
          <a:p>
            <a:pPr lvl="0">
              <a:spcAft>
                <a:spcPts val="1200"/>
              </a:spcAft>
            </a:pPr>
            <a:r>
              <a:rPr lang="en-GB" sz="1900" dirty="0">
                <a:latin typeface="Calibri" panose="020F0502020204030204" pitchFamily="34" charset="0"/>
                <a:ea typeface="Calibri" panose="020F0502020204030204" pitchFamily="34" charset="0"/>
                <a:cs typeface="Times New Roman" panose="02020603050405020304" pitchFamily="18" charset="0"/>
              </a:rPr>
              <a:t>T</a:t>
            </a:r>
            <a:r>
              <a:rPr lang="en-GB" sz="1900" dirty="0">
                <a:effectLst/>
                <a:latin typeface="Calibri" panose="020F0502020204030204" pitchFamily="34" charset="0"/>
                <a:ea typeface="Calibri" panose="020F0502020204030204" pitchFamily="34" charset="0"/>
                <a:cs typeface="Times New Roman" panose="02020603050405020304" pitchFamily="18" charset="0"/>
              </a:rPr>
              <a:t>eleworking –</a:t>
            </a:r>
            <a:r>
              <a:rPr lang="en-GB" sz="1900" dirty="0">
                <a:latin typeface="Calibri" panose="020F0502020204030204" pitchFamily="34" charset="0"/>
                <a:ea typeface="Calibri" panose="020F0502020204030204" pitchFamily="34" charset="0"/>
                <a:cs typeface="Times New Roman" panose="02020603050405020304" pitchFamily="18" charset="0"/>
              </a:rPr>
              <a:t>Work &amp; study from home offers opportunities (including reduction our footprint). </a:t>
            </a:r>
          </a:p>
          <a:p>
            <a:pPr>
              <a:spcAft>
                <a:spcPts val="1200"/>
              </a:spcAft>
            </a:pPr>
            <a:r>
              <a:rPr lang="en-GB" sz="1900" dirty="0">
                <a:latin typeface="Calibri" panose="020F0502020204030204" pitchFamily="34" charset="0"/>
                <a:ea typeface="Calibri" panose="020F0502020204030204" pitchFamily="34" charset="0"/>
                <a:cs typeface="Times New Roman" panose="02020603050405020304" pitchFamily="18" charset="0"/>
              </a:rPr>
              <a:t>Govt implementing Business Continuity Plans. Digitalisation will further reduce the power consumption. More public services decentralised and to be available online. More </a:t>
            </a:r>
            <a:r>
              <a:rPr lang="en-US" sz="1900" dirty="0">
                <a:latin typeface="Calibri" panose="020F0502020204030204" pitchFamily="34" charset="0"/>
                <a:ea typeface="Calibri" panose="020F0502020204030204" pitchFamily="34" charset="0"/>
                <a:cs typeface="Times New Roman" panose="02020603050405020304" pitchFamily="18" charset="0"/>
              </a:rPr>
              <a:t>Online purchases and Home delivery businesses . </a:t>
            </a:r>
            <a:endParaRPr lang="en-GB" sz="1900" dirty="0">
              <a:latin typeface="Calibri" panose="020F0502020204030204" pitchFamily="34" charset="0"/>
              <a:ea typeface="Calibri" panose="020F0502020204030204" pitchFamily="34" charset="0"/>
              <a:cs typeface="Times New Roman" panose="02020603050405020304" pitchFamily="18" charset="0"/>
            </a:endParaRPr>
          </a:p>
          <a:p>
            <a:pPr lvl="0">
              <a:spcAft>
                <a:spcPts val="12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Rodrigues example: redirect unemployed to</a:t>
            </a:r>
            <a:r>
              <a:rPr lang="en-GB" sz="1900" dirty="0">
                <a:latin typeface="Calibri" panose="020F0502020204030204" pitchFamily="34" charset="0"/>
                <a:ea typeface="Calibri" panose="020F0502020204030204" pitchFamily="34" charset="0"/>
                <a:cs typeface="Times New Roman" panose="02020603050405020304" pitchFamily="18" charset="0"/>
              </a:rPr>
              <a:t> </a:t>
            </a:r>
            <a:r>
              <a:rPr lang="en-GB" sz="1900" dirty="0">
                <a:effectLst/>
                <a:latin typeface="Calibri" panose="020F0502020204030204" pitchFamily="34" charset="0"/>
                <a:ea typeface="Calibri" panose="020F0502020204030204" pitchFamily="34" charset="0"/>
                <a:cs typeface="Times New Roman" panose="02020603050405020304" pitchFamily="18" charset="0"/>
              </a:rPr>
              <a:t>preserve biodiversity, clean up on the island.</a:t>
            </a:r>
          </a:p>
          <a:p>
            <a:pPr lvl="0">
              <a:spcAft>
                <a:spcPts val="1200"/>
              </a:spcAft>
            </a:pPr>
            <a:r>
              <a:rPr lang="en-GB" sz="1900" dirty="0">
                <a:effectLst/>
                <a:latin typeface="Calibri" panose="020F0502020204030204" pitchFamily="34" charset="0"/>
                <a:ea typeface="Calibri" panose="020F0502020204030204" pitchFamily="34" charset="0"/>
                <a:cs typeface="Times New Roman" panose="02020603050405020304" pitchFamily="18" charset="0"/>
              </a:rPr>
              <a:t>Vaccination, welfare measures to protect vulnerable persons and wage assistance schemes </a:t>
            </a:r>
            <a:endParaRPr lang="en-GB" sz="1900" b="1" dirty="0"/>
          </a:p>
          <a:p>
            <a:pPr marL="342900" lvl="0" indent="-342900">
              <a:spcBef>
                <a:spcPts val="1200"/>
              </a:spcBef>
              <a:spcAft>
                <a:spcPts val="1200"/>
              </a:spcAft>
              <a:buFont typeface="+mj-lt"/>
              <a:buAutoNum type="arabicPeriod"/>
            </a:pP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227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ADCDE-0881-43E3-9410-E103E3A3039C}"/>
              </a:ext>
            </a:extLst>
          </p:cNvPr>
          <p:cNvSpPr>
            <a:spLocks noGrp="1"/>
          </p:cNvSpPr>
          <p:nvPr>
            <p:ph type="title"/>
          </p:nvPr>
        </p:nvSpPr>
        <p:spPr/>
        <p:txBody>
          <a:bodyPr/>
          <a:lstStyle/>
          <a:p>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2.2: </a:t>
            </a:r>
            <a:r>
              <a:rPr lang="en-GB" sz="1800" b="1" dirty="0">
                <a:solidFill>
                  <a:srgbClr val="FF0000"/>
                </a:solidFill>
                <a:effectLst/>
                <a:latin typeface="Calibri" panose="020F0502020204030204" pitchFamily="34" charset="0"/>
                <a:ea typeface="Times New Roman" panose="02020603050405020304" pitchFamily="18" charset="0"/>
              </a:rPr>
              <a:t>What recovery and pre-existing practises need to be changed to ensure an inclusive and sustainable recovery?</a:t>
            </a:r>
            <a:endParaRPr lang="en-MU" dirty="0">
              <a:solidFill>
                <a:srgbClr val="FF0000"/>
              </a:solidFill>
            </a:endParaRPr>
          </a:p>
        </p:txBody>
      </p:sp>
      <p:sp>
        <p:nvSpPr>
          <p:cNvPr id="3" name="Content Placeholder 2">
            <a:extLst>
              <a:ext uri="{FF2B5EF4-FFF2-40B4-BE49-F238E27FC236}">
                <a16:creationId xmlns:a16="http://schemas.microsoft.com/office/drawing/2014/main" id="{5F97E483-2984-481D-8EFA-3B93506F57C2}"/>
              </a:ext>
            </a:extLst>
          </p:cNvPr>
          <p:cNvSpPr>
            <a:spLocks noGrp="1"/>
          </p:cNvSpPr>
          <p:nvPr>
            <p:ph idx="1"/>
          </p:nvPr>
        </p:nvSpPr>
        <p:spPr/>
        <p:txBody>
          <a:bodyPr>
            <a:normAutofit/>
          </a:bodyPr>
          <a:lstStyle/>
          <a:p>
            <a:endParaRPr lang="en-GB" sz="1800" dirty="0">
              <a:latin typeface="Calibri" panose="020F0502020204030204" pitchFamily="34" charset="0"/>
              <a:ea typeface="Calibri" panose="020F0502020204030204" pitchFamily="34" charset="0"/>
              <a:cs typeface="Times New Roman" panose="02020603050405020304" pitchFamily="18" charset="0"/>
            </a:endParaRPr>
          </a:p>
          <a:p>
            <a:endParaRPr lang="en-GB" sz="1800" dirty="0">
              <a:latin typeface="Calibri" panose="020F0502020204030204" pitchFamily="34" charset="0"/>
              <a:ea typeface="Calibri" panose="020F0502020204030204" pitchFamily="34" charset="0"/>
              <a:cs typeface="Times New Roman" panose="02020603050405020304" pitchFamily="18" charset="0"/>
            </a:endParaRPr>
          </a:p>
          <a:p>
            <a:r>
              <a:rPr lang="en-GB" sz="1800" dirty="0">
                <a:latin typeface="Calibri" panose="020F0502020204030204" pitchFamily="34" charset="0"/>
                <a:ea typeface="Calibri" panose="020F0502020204030204" pitchFamily="34" charset="0"/>
                <a:cs typeface="Times New Roman" panose="02020603050405020304" pitchFamily="18" charset="0"/>
              </a:rPr>
              <a:t>B</a:t>
            </a:r>
            <a:r>
              <a:rPr lang="en-GB" sz="1800" dirty="0">
                <a:effectLst/>
                <a:latin typeface="Calibri" panose="020F0502020204030204" pitchFamily="34" charset="0"/>
                <a:ea typeface="Calibri" panose="020F0502020204030204" pitchFamily="34" charset="0"/>
                <a:cs typeface="Times New Roman" panose="02020603050405020304" pitchFamily="18" charset="0"/>
              </a:rPr>
              <a:t>ehavioural patterns will need to undergo major transformation</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To build back better, promote recovery measures that leaves no one behind. </a:t>
            </a:r>
            <a:r>
              <a:rPr lang="en-GB" sz="1800" dirty="0">
                <a:latin typeface="Calibri" panose="020F0502020204030204" pitchFamily="34" charset="0"/>
                <a:ea typeface="Calibri" panose="020F0502020204030204" pitchFamily="34" charset="0"/>
                <a:cs typeface="Times New Roman" panose="02020603050405020304" pitchFamily="18" charset="0"/>
              </a:rPr>
              <a:t>Businesses </a:t>
            </a:r>
            <a:r>
              <a:rPr lang="en-GB" sz="1800" dirty="0">
                <a:effectLst/>
                <a:latin typeface="Calibri" panose="020F0502020204030204" pitchFamily="34" charset="0"/>
                <a:ea typeface="Calibri" panose="020F0502020204030204" pitchFamily="34" charset="0"/>
                <a:cs typeface="Times New Roman" panose="02020603050405020304" pitchFamily="18" charset="0"/>
              </a:rPr>
              <a:t>should also ensure inclusivity and sustainable recovery in different economic sectors. </a:t>
            </a:r>
          </a:p>
          <a:p>
            <a:r>
              <a:rPr lang="en-GB" sz="1800" dirty="0">
                <a:latin typeface="Calibri" panose="020F0502020204030204" pitchFamily="34" charset="0"/>
                <a:cs typeface="Times New Roman" panose="02020603050405020304" pitchFamily="18" charset="0"/>
              </a:rPr>
              <a:t>Diversify the economy.</a:t>
            </a:r>
          </a:p>
          <a:p>
            <a:pPr>
              <a:spcAft>
                <a:spcPts val="1200"/>
              </a:spcAft>
            </a:pPr>
            <a:r>
              <a:rPr lang="en-GB" sz="1800" dirty="0">
                <a:latin typeface="Calibri" panose="020F0502020204030204" pitchFamily="34" charset="0"/>
                <a:cs typeface="Times New Roman" panose="02020603050405020304" pitchFamily="18" charset="0"/>
              </a:rPr>
              <a:t>Stop construction of power plants that use fossil fuels.</a:t>
            </a:r>
          </a:p>
          <a:p>
            <a:pPr>
              <a:spcAft>
                <a:spcPts val="1200"/>
              </a:spcAft>
            </a:pPr>
            <a:r>
              <a:rPr lang="en-GB" sz="1800" dirty="0">
                <a:latin typeface="Calibri" panose="020F0502020204030204" pitchFamily="34" charset="0"/>
                <a:cs typeface="Times New Roman" panose="02020603050405020304" pitchFamily="18" charset="0"/>
              </a:rPr>
              <a:t>Equal opportunity to all should be the new normal.</a:t>
            </a:r>
          </a:p>
          <a:p>
            <a:endParaRPr lang="en-US" sz="1800" b="1" dirty="0">
              <a:solidFill>
                <a:srgbClr val="FF0000"/>
              </a:solidFill>
            </a:endParaRPr>
          </a:p>
        </p:txBody>
      </p:sp>
    </p:spTree>
    <p:extLst>
      <p:ext uri="{BB962C8B-B14F-4D97-AF65-F5344CB8AC3E}">
        <p14:creationId xmlns:p14="http://schemas.microsoft.com/office/powerpoint/2010/main" val="375307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4BFBE-7147-45DA-869F-F29A2B64051D}"/>
              </a:ext>
            </a:extLst>
          </p:cNvPr>
          <p:cNvSpPr>
            <a:spLocks noGrp="1"/>
          </p:cNvSpPr>
          <p:nvPr>
            <p:ph type="title"/>
          </p:nvPr>
        </p:nvSpPr>
        <p:spPr/>
        <p:txBody>
          <a:bodyPr>
            <a:normAutofit/>
          </a:bodyPr>
          <a:lstStyle/>
          <a:p>
            <a:r>
              <a:rPr lang="en-US" sz="3200" dirty="0">
                <a:solidFill>
                  <a:srgbClr val="FF0000"/>
                </a:solidFill>
              </a:rPr>
              <a:t>2.3: </a:t>
            </a:r>
            <a:r>
              <a:rPr lang="en-GB" sz="1800" b="1" dirty="0">
                <a:solidFill>
                  <a:srgbClr val="FF0000"/>
                </a:solidFill>
                <a:effectLst/>
                <a:latin typeface="Calibri" panose="020F0502020204030204" pitchFamily="34" charset="0"/>
                <a:ea typeface="Times New Roman" panose="02020603050405020304" pitchFamily="18" charset="0"/>
              </a:rPr>
              <a:t>How do we ensure that all countries/communities can benefit from opportunities stemming from a sustainable and just transition?</a:t>
            </a:r>
            <a:br>
              <a:rPr lang="en-US" sz="3200" dirty="0"/>
            </a:br>
            <a:endParaRPr lang="en-MU" sz="3200" dirty="0"/>
          </a:p>
        </p:txBody>
      </p:sp>
      <p:sp>
        <p:nvSpPr>
          <p:cNvPr id="3" name="Content Placeholder 2">
            <a:extLst>
              <a:ext uri="{FF2B5EF4-FFF2-40B4-BE49-F238E27FC236}">
                <a16:creationId xmlns:a16="http://schemas.microsoft.com/office/drawing/2014/main" id="{22174DAB-9856-4797-A42B-CF3E0E9F8977}"/>
              </a:ext>
            </a:extLst>
          </p:cNvPr>
          <p:cNvSpPr>
            <a:spLocks noGrp="1"/>
          </p:cNvSpPr>
          <p:nvPr>
            <p:ph idx="1"/>
          </p:nvPr>
        </p:nvSpPr>
        <p:spPr/>
        <p:txBody>
          <a:bodyPr>
            <a:normAutofit/>
          </a:bodyPr>
          <a:lstStyle/>
          <a:p>
            <a:pPr marL="342900" indent="-342900" algn="just">
              <a:spcBef>
                <a:spcPts val="1200"/>
              </a:spcBef>
              <a:spcAft>
                <a:spcPts val="1200"/>
              </a:spcAft>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US" sz="1800" dirty="0">
                <a:latin typeface="Calibri" panose="020F0502020204030204" pitchFamily="34" charset="0"/>
                <a:ea typeface="Times New Roman" panose="02020603050405020304" pitchFamily="18" charset="0"/>
                <a:cs typeface="Calibri" panose="020F0502020204030204" pitchFamily="34" charset="0"/>
              </a:rPr>
              <a:t>Greater role of UN Agencies and development agencies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Increase accessibility and raising awareness</a:t>
            </a:r>
            <a:r>
              <a:rPr lang="en-GB" sz="1800" dirty="0">
                <a:latin typeface="Calibri" panose="020F0502020204030204" pitchFamily="34" charset="0"/>
                <a:ea typeface="Times New Roman" panose="02020603050405020304" pitchFamily="18" charset="0"/>
                <a:cs typeface="Calibri" panose="020F0502020204030204" pitchFamily="34" charset="0"/>
              </a:rPr>
              <a:t>: Ensure that no one is left behind within a country (as well as at the international level).</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Countries/communities, (especially SIDS) - need to be consulted and involved in decision-making. </a:t>
            </a:r>
            <a:endParaRPr lang="en-GB" sz="18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GB" sz="1800" dirty="0">
                <a:latin typeface="Calibri" panose="020F0502020204030204" pitchFamily="34" charset="0"/>
                <a:ea typeface="Calibri" panose="020F0502020204030204" pitchFamily="34" charset="0"/>
                <a:cs typeface="Calibri" panose="020F0502020204030204" pitchFamily="34" charset="0"/>
              </a:rPr>
              <a:t>Internationally, more financial &amp; technical / technology support from the haves to the have-nots.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US" sz="1800" dirty="0">
                <a:latin typeface="Calibri" panose="020F0502020204030204" pitchFamily="34" charset="0"/>
                <a:cs typeface="Calibri" panose="020F0502020204030204" pitchFamily="34" charset="0"/>
              </a:rPr>
              <a:t>Harnessing innovations and technologies, including digital technologies</a:t>
            </a:r>
          </a:p>
        </p:txBody>
      </p:sp>
    </p:spTree>
    <p:extLst>
      <p:ext uri="{BB962C8B-B14F-4D97-AF65-F5344CB8AC3E}">
        <p14:creationId xmlns:p14="http://schemas.microsoft.com/office/powerpoint/2010/main" val="3088359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5C063-612C-4D6F-8F79-D366E1215D5F}"/>
              </a:ext>
            </a:extLst>
          </p:cNvPr>
          <p:cNvSpPr>
            <a:spLocks noGrp="1"/>
          </p:cNvSpPr>
          <p:nvPr>
            <p:ph type="title"/>
          </p:nvPr>
        </p:nvSpPr>
        <p:spPr>
          <a:xfrm>
            <a:off x="980630" y="498505"/>
            <a:ext cx="9875520" cy="1356360"/>
          </a:xfrm>
        </p:spPr>
        <p:txBody>
          <a:bodyPr/>
          <a:lstStyle/>
          <a:p>
            <a:r>
              <a:rPr lang="en-US" dirty="0"/>
              <a:t>2.4: </a:t>
            </a:r>
            <a:r>
              <a:rPr lang="en-GB" sz="1800" b="1" dirty="0">
                <a:solidFill>
                  <a:srgbClr val="FF0000"/>
                </a:solidFill>
                <a:effectLst/>
                <a:latin typeface="Calibri" panose="020F0502020204030204" pitchFamily="34" charset="0"/>
                <a:ea typeface="Times New Roman" panose="02020603050405020304" pitchFamily="18" charset="0"/>
              </a:rPr>
              <a:t>How can we create better performing industries and supply chains for a just transition to more sustainable economies? which sectors are most critical?</a:t>
            </a:r>
            <a:endParaRPr lang="en-MU" dirty="0">
              <a:solidFill>
                <a:srgbClr val="FF0000"/>
              </a:solidFill>
            </a:endParaRPr>
          </a:p>
        </p:txBody>
      </p:sp>
      <p:sp>
        <p:nvSpPr>
          <p:cNvPr id="3" name="Content Placeholder 2">
            <a:extLst>
              <a:ext uri="{FF2B5EF4-FFF2-40B4-BE49-F238E27FC236}">
                <a16:creationId xmlns:a16="http://schemas.microsoft.com/office/drawing/2014/main" id="{C9C0E265-3395-4FC8-B3E8-3140E8FF2A51}"/>
              </a:ext>
            </a:extLst>
          </p:cNvPr>
          <p:cNvSpPr>
            <a:spLocks noGrp="1"/>
          </p:cNvSpPr>
          <p:nvPr>
            <p:ph idx="1"/>
          </p:nvPr>
        </p:nvSpPr>
        <p:spPr/>
        <p:txBody>
          <a:bodyPr>
            <a:normAutofit/>
          </a:bodyPr>
          <a:lstStyle/>
          <a:p>
            <a:pPr marL="342900" indent="-342900">
              <a:spcBef>
                <a:spcPts val="1200"/>
              </a:spcBef>
              <a:spcAft>
                <a:spcPts val="1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nearer to home and valorise local products. </a:t>
            </a:r>
          </a:p>
          <a:p>
            <a:pPr marL="342900" indent="-342900">
              <a:spcBef>
                <a:spcPts val="1200"/>
              </a:spcBef>
              <a:spcAft>
                <a:spcPts val="1200"/>
              </a:spcAft>
            </a:pPr>
            <a:r>
              <a:rPr lang="en-GB" sz="1800" dirty="0">
                <a:latin typeface="Calibri" panose="020F0502020204030204" pitchFamily="34" charset="0"/>
                <a:ea typeface="Calibri" panose="020F0502020204030204" pitchFamily="34" charset="0"/>
                <a:cs typeface="Times New Roman" panose="02020603050405020304" pitchFamily="18" charset="0"/>
              </a:rPr>
              <a:t>Local i</a:t>
            </a:r>
            <a:r>
              <a:rPr lang="en-GB" sz="1800" dirty="0">
                <a:effectLst/>
                <a:latin typeface="Calibri" panose="020F0502020204030204" pitchFamily="34" charset="0"/>
                <a:ea typeface="Calibri" panose="020F0502020204030204" pitchFamily="34" charset="0"/>
                <a:cs typeface="Times New Roman" panose="02020603050405020304" pitchFamily="18" charset="0"/>
              </a:rPr>
              <a:t>ndustries </a:t>
            </a:r>
            <a:r>
              <a:rPr lang="en-GB" sz="1800" dirty="0">
                <a:latin typeface="Calibri" panose="020F0502020204030204" pitchFamily="34" charset="0"/>
                <a:ea typeface="Calibri" panose="020F0502020204030204" pitchFamily="34" charset="0"/>
                <a:cs typeface="Times New Roman" panose="02020603050405020304" pitchFamily="18" charset="0"/>
              </a:rPr>
              <a:t>also</a:t>
            </a:r>
            <a:r>
              <a:rPr lang="en-GB" sz="1800" dirty="0">
                <a:effectLst/>
                <a:latin typeface="Calibri" panose="020F0502020204030204" pitchFamily="34" charset="0"/>
                <a:ea typeface="Calibri" panose="020F0502020204030204" pitchFamily="34" charset="0"/>
                <a:cs typeface="Times New Roman" panose="02020603050405020304" pitchFamily="18" charset="0"/>
              </a:rPr>
              <a:t> need to decarbonise their supply chains. </a:t>
            </a:r>
          </a:p>
          <a:p>
            <a:pPr marL="342900" indent="-342900">
              <a:spcBef>
                <a:spcPts val="1200"/>
              </a:spcBef>
              <a:spcAft>
                <a:spcPts val="1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Promote all sectors related to circular economy and minimise waste generation. </a:t>
            </a:r>
          </a:p>
          <a:p>
            <a:pPr marL="342900" indent="-342900">
              <a:spcBef>
                <a:spcPts val="1200"/>
              </a:spcBef>
              <a:spcAft>
                <a:spcPts val="1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Ensure investment in sustainable equipment and processes.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1200"/>
              </a:spcBef>
              <a:spcAft>
                <a:spcPts val="1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Educate customers to give preference to green and sustainable practices.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Energy, Transport, Wastes, Agriculture and Tourism are most critical.</a:t>
            </a:r>
          </a:p>
          <a:p>
            <a:pPr marL="342900" indent="-342900">
              <a:spcBef>
                <a:spcPts val="1200"/>
              </a:spcBef>
              <a:spcAft>
                <a:spcPts val="12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Focus on achieving the NDC targets</a:t>
            </a:r>
            <a:endParaRPr lang="en-MU"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1200"/>
              </a:spcBef>
              <a:spcAft>
                <a:spcPts val="1200"/>
              </a:spcAft>
            </a:pP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8069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CB9E-9770-432F-A190-7254BCB95D96}"/>
              </a:ext>
            </a:extLst>
          </p:cNvPr>
          <p:cNvSpPr>
            <a:spLocks noGrp="1"/>
          </p:cNvSpPr>
          <p:nvPr>
            <p:ph type="title"/>
          </p:nvPr>
        </p:nvSpPr>
        <p:spPr/>
        <p:txBody>
          <a:bodyPr/>
          <a:lstStyle/>
          <a:p>
            <a:r>
              <a:rPr lang="en-US" dirty="0"/>
              <a:t> 2.5</a:t>
            </a:r>
            <a:r>
              <a:rPr lang="en-US" dirty="0">
                <a:solidFill>
                  <a:srgbClr val="FF0000"/>
                </a:solidFill>
              </a:rPr>
              <a:t>: </a:t>
            </a:r>
            <a:r>
              <a:rPr lang="en-GB" sz="1800" b="1" dirty="0">
                <a:solidFill>
                  <a:srgbClr val="FF0000"/>
                </a:solidFill>
                <a:effectLst/>
                <a:latin typeface="Calibri" panose="020F0502020204030204" pitchFamily="34" charset="0"/>
                <a:ea typeface="Times New Roman" panose="02020603050405020304" pitchFamily="18" charset="0"/>
              </a:rPr>
              <a:t>What are some of the commitments and “responsible” principles that need to be made by key industry sectors and by finance and investment institutions?</a:t>
            </a:r>
            <a:endParaRPr lang="en-MU" dirty="0">
              <a:solidFill>
                <a:srgbClr val="FF0000"/>
              </a:solidFill>
            </a:endParaRPr>
          </a:p>
        </p:txBody>
      </p:sp>
      <p:sp>
        <p:nvSpPr>
          <p:cNvPr id="3" name="Content Placeholder 2">
            <a:extLst>
              <a:ext uri="{FF2B5EF4-FFF2-40B4-BE49-F238E27FC236}">
                <a16:creationId xmlns:a16="http://schemas.microsoft.com/office/drawing/2014/main" id="{91246DF0-4116-4508-8041-1FB8C489CE13}"/>
              </a:ext>
            </a:extLst>
          </p:cNvPr>
          <p:cNvSpPr>
            <a:spLocks noGrp="1"/>
          </p:cNvSpPr>
          <p:nvPr>
            <p:ph idx="1"/>
          </p:nvPr>
        </p:nvSpPr>
        <p:spPr/>
        <p:txBody>
          <a:bodyPr>
            <a:normAutofit/>
          </a:bodyPr>
          <a:lstStyle/>
          <a:p>
            <a:pPr marL="342900" indent="-342900">
              <a:spcBef>
                <a:spcPts val="1200"/>
              </a:spcBef>
              <a:spcAft>
                <a:spcPts val="12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1200"/>
              </a:spcBef>
              <a:spcAft>
                <a:spcPts val="1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the production of goods, have a </a:t>
            </a: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minimum % of recycled material being used </a:t>
            </a:r>
            <a:r>
              <a:rPr lang="en-GB" sz="1800" dirty="0">
                <a:effectLst/>
                <a:latin typeface="Calibri" panose="020F0502020204030204" pitchFamily="34" charset="0"/>
                <a:ea typeface="Calibri" panose="020F0502020204030204" pitchFamily="34" charset="0"/>
                <a:cs typeface="Times New Roman" panose="02020603050405020304" pitchFamily="18" charset="0"/>
              </a:rPr>
              <a:t>wherever possible. To </a:t>
            </a: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decrease waste landfilled and prevent extraction of virgin materials</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indent="-342900">
              <a:spcBef>
                <a:spcPts val="1200"/>
              </a:spcBef>
              <a:spcAft>
                <a:spcPts val="1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Commitments in terms of social responsibility </a:t>
            </a:r>
            <a:r>
              <a:rPr lang="en-GB" sz="1800" dirty="0">
                <a:latin typeface="Calibri" panose="020F0502020204030204" pitchFamily="34" charset="0"/>
                <a:ea typeface="Calibri" panose="020F0502020204030204" pitchFamily="34" charset="0"/>
                <a:cs typeface="Times New Roman" panose="02020603050405020304" pitchFamily="18" charset="0"/>
              </a:rPr>
              <a:t>and </a:t>
            </a:r>
            <a:r>
              <a:rPr lang="en-GB" sz="1800" dirty="0">
                <a:effectLst/>
                <a:latin typeface="Calibri" panose="020F0502020204030204" pitchFamily="34" charset="0"/>
                <a:ea typeface="Calibri" panose="020F0502020204030204" pitchFamily="34" charset="0"/>
                <a:cs typeface="Times New Roman" panose="02020603050405020304" pitchFamily="18" charset="0"/>
              </a:rPr>
              <a:t>also environmental responsibility </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1200"/>
              </a:spcBef>
              <a:spcAft>
                <a:spcPts val="12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Stop funding of projects detrimental to the environment, e.g. energy production from fossil fuels</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1200"/>
              </a:spcBef>
              <a:spcAft>
                <a:spcPts val="12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Promote sustainable finance. </a:t>
            </a:r>
            <a:endParaRPr lang="en-MU"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1200"/>
              </a:spcBef>
              <a:spcAft>
                <a:spcPts val="1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Businesses to declare their risks related to climate change. Banks to prioritise sustainability projects.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1200"/>
              </a:spcBef>
              <a:spcAft>
                <a:spcPts val="1200"/>
              </a:spcAft>
            </a:pP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0837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CB9E-9770-432F-A190-7254BCB95D96}"/>
              </a:ext>
            </a:extLst>
          </p:cNvPr>
          <p:cNvSpPr>
            <a:spLocks noGrp="1"/>
          </p:cNvSpPr>
          <p:nvPr>
            <p:ph type="title"/>
          </p:nvPr>
        </p:nvSpPr>
        <p:spPr/>
        <p:txBody>
          <a:bodyPr/>
          <a:lstStyle/>
          <a:p>
            <a:r>
              <a:rPr lang="en-GB" sz="1800" b="1" dirty="0">
                <a:effectLst/>
                <a:latin typeface="Calibri" panose="020F0502020204030204" pitchFamily="34" charset="0"/>
                <a:ea typeface="Times New Roman" panose="02020603050405020304" pitchFamily="18" charset="0"/>
              </a:rPr>
              <a:t>2.6: </a:t>
            </a:r>
            <a:r>
              <a:rPr lang="en-GB" sz="1800" b="1" dirty="0">
                <a:solidFill>
                  <a:srgbClr val="FF0000"/>
                </a:solidFill>
                <a:effectLst/>
                <a:latin typeface="Calibri" panose="020F0502020204030204" pitchFamily="34" charset="0"/>
                <a:ea typeface="Times New Roman" panose="02020603050405020304" pitchFamily="18" charset="0"/>
              </a:rPr>
              <a:t>What are the decent green jobs of the future? What are the new skills needed, what is needed from business? from government? from academia? </a:t>
            </a:r>
            <a:endParaRPr lang="en-MU" dirty="0">
              <a:solidFill>
                <a:srgbClr val="FF0000"/>
              </a:solidFill>
            </a:endParaRPr>
          </a:p>
        </p:txBody>
      </p:sp>
      <p:sp>
        <p:nvSpPr>
          <p:cNvPr id="3" name="Content Placeholder 2">
            <a:extLst>
              <a:ext uri="{FF2B5EF4-FFF2-40B4-BE49-F238E27FC236}">
                <a16:creationId xmlns:a16="http://schemas.microsoft.com/office/drawing/2014/main" id="{91246DF0-4116-4508-8041-1FB8C489CE13}"/>
              </a:ext>
            </a:extLst>
          </p:cNvPr>
          <p:cNvSpPr>
            <a:spLocks noGrp="1"/>
          </p:cNvSpPr>
          <p:nvPr>
            <p:ph idx="1"/>
          </p:nvPr>
        </p:nvSpPr>
        <p:spPr/>
        <p:txBody>
          <a:bodyPr/>
          <a:lstStyle/>
          <a:p>
            <a:endParaRPr lang="en-US" sz="1800" b="1" dirty="0">
              <a:latin typeface="Calibri" panose="020F0502020204030204" pitchFamily="34" charset="0"/>
              <a:ea typeface="Calibri" panose="020F0502020204030204" pitchFamily="34" charset="0"/>
              <a:cs typeface="Times New Roman" panose="02020603050405020304" pitchFamily="18" charset="0"/>
            </a:endParaRPr>
          </a:p>
          <a:p>
            <a:r>
              <a:rPr lang="en-US" sz="1800" b="1" dirty="0">
                <a:latin typeface="Calibri" panose="020F0502020204030204" pitchFamily="34" charset="0"/>
                <a:ea typeface="Calibri" panose="020F0502020204030204" pitchFamily="34" charset="0"/>
                <a:cs typeface="Times New Roman" panose="02020603050405020304" pitchFamily="18" charset="0"/>
              </a:rPr>
              <a:t>Job in sectors that are not detrimental to the environment, and in line with the SDGs. </a:t>
            </a:r>
            <a:endParaRPr lang="en-US" sz="1800" b="1" dirty="0"/>
          </a:p>
          <a:p>
            <a:r>
              <a:rPr lang="en-GB" sz="1800" dirty="0">
                <a:effectLst/>
                <a:latin typeface="Calibri" panose="020F0502020204030204" pitchFamily="34" charset="0"/>
                <a:ea typeface="Times New Roman" panose="02020603050405020304" pitchFamily="18" charset="0"/>
                <a:cs typeface="Calibri" panose="020F0502020204030204" pitchFamily="34" charset="0"/>
              </a:rPr>
              <a:t>Skills needed</a:t>
            </a:r>
            <a:r>
              <a:rPr lang="en-GB" sz="1800" b="1" i="1" dirty="0">
                <a:effectLst/>
                <a:latin typeface="Calibri" panose="020F0502020204030204" pitchFamily="34" charset="0"/>
                <a:ea typeface="Times New Roman" panose="02020603050405020304" pitchFamily="18" charset="0"/>
                <a:cs typeface="Calibri" panose="020F0502020204030204" pitchFamily="34" charset="0"/>
              </a:rPr>
              <a:t>: critical thinking, creativity and innovation</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b="1" dirty="0">
                <a:effectLst/>
                <a:latin typeface="Calibri" panose="020F0502020204030204" pitchFamily="34" charset="0"/>
                <a:ea typeface="Times New Roman" panose="02020603050405020304" pitchFamily="18" charset="0"/>
                <a:cs typeface="Calibri" panose="020F0502020204030204" pitchFamily="34" charset="0"/>
              </a:rPr>
              <a:t>problem-solving, leadership, communication and coordination.</a:t>
            </a:r>
          </a:p>
          <a:p>
            <a:pPr marL="285750" indent="-28575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Green Jobs (smart agronomist, conservation scientists, sustainable land and urban development jobs, organic waste management related jobs, resources upcycling related jobs)</a:t>
            </a:r>
          </a:p>
          <a:p>
            <a:pPr marL="285750" indent="-285750" algn="just">
              <a:spcBef>
                <a:spcPts val="1200"/>
              </a:spcBef>
              <a:spcAft>
                <a:spcPts val="1200"/>
              </a:spcAft>
            </a:pPr>
            <a:r>
              <a:rPr lang="en-GB" sz="1800" dirty="0">
                <a:latin typeface="Calibri" panose="020F0502020204030204" pitchFamily="34" charset="0"/>
                <a:ea typeface="Times New Roman" panose="02020603050405020304" pitchFamily="18" charset="0"/>
                <a:cs typeface="Calibri" panose="020F0502020204030204" pitchFamily="34" charset="0"/>
              </a:rPr>
              <a:t>Hydrologist, conservationist, coral farmers. </a:t>
            </a:r>
          </a:p>
          <a:p>
            <a:pPr marL="285750" indent="-28575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Jobs in the renewable energy sector, in sustainable farming, climate friendly activities, construction of green buildings.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8838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556D2-EF9A-480D-82AE-715D4971EF2B}"/>
              </a:ext>
            </a:extLst>
          </p:cNvPr>
          <p:cNvSpPr>
            <a:spLocks noGrp="1"/>
          </p:cNvSpPr>
          <p:nvPr>
            <p:ph type="title"/>
          </p:nvPr>
        </p:nvSpPr>
        <p:spPr/>
        <p:txBody>
          <a:bodyPr>
            <a:normAutofit fontScale="90000"/>
          </a:bodyPr>
          <a:lstStyle/>
          <a:p>
            <a:r>
              <a:rPr lang="en-GB" sz="2700" b="1" dirty="0">
                <a:latin typeface="Calibri" panose="020F0502020204030204" pitchFamily="34" charset="0"/>
                <a:ea typeface="Times New Roman" panose="02020603050405020304" pitchFamily="18" charset="0"/>
                <a:cs typeface="Calibri" panose="020F0502020204030204" pitchFamily="34" charset="0"/>
              </a:rPr>
              <a:t>LD </a:t>
            </a:r>
            <a:r>
              <a:rPr lang="en-GB" sz="2000" b="1" dirty="0">
                <a:effectLst/>
                <a:latin typeface="Calibri" panose="020F0502020204030204" pitchFamily="34" charset="0"/>
                <a:ea typeface="Times New Roman" panose="02020603050405020304" pitchFamily="18" charset="0"/>
                <a:cs typeface="Calibri" panose="020F0502020204030204" pitchFamily="34" charset="0"/>
              </a:rPr>
              <a:t>3</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a:t>
            </a:r>
            <a:r>
              <a:rPr lang="en-GB" sz="27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Accelerating the implementation of the environmental dimension of sustainable development in the context of the decade of action and delivery for sustainable development </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endParaRPr lang="en-MU" dirty="0"/>
          </a:p>
        </p:txBody>
      </p:sp>
      <p:sp>
        <p:nvSpPr>
          <p:cNvPr id="3" name="Content Placeholder 2">
            <a:extLst>
              <a:ext uri="{FF2B5EF4-FFF2-40B4-BE49-F238E27FC236}">
                <a16:creationId xmlns:a16="http://schemas.microsoft.com/office/drawing/2014/main" id="{79F4B0DF-BBC7-4FD5-97FD-6791475569E1}"/>
              </a:ext>
            </a:extLst>
          </p:cNvPr>
          <p:cNvSpPr>
            <a:spLocks noGrp="1"/>
          </p:cNvSpPr>
          <p:nvPr>
            <p:ph idx="1"/>
          </p:nvPr>
        </p:nvSpPr>
        <p:spPr/>
        <p:txBody>
          <a:bodyPr>
            <a:normAutofit/>
          </a:bodyPr>
          <a:lstStyle/>
          <a:p>
            <a:r>
              <a:rPr lang="en-US" dirty="0">
                <a:latin typeface="Calibri" panose="020F0502020204030204" pitchFamily="34" charset="0"/>
                <a:cs typeface="Calibri" panose="020F0502020204030204" pitchFamily="34" charset="0"/>
              </a:rPr>
              <a:t>Scaling up finance – </a:t>
            </a:r>
          </a:p>
          <a:p>
            <a:pPr marL="45720" indent="0">
              <a:buNone/>
            </a:pPr>
            <a:r>
              <a:rPr lang="en-US" sz="1800" dirty="0">
                <a:latin typeface="Calibri" panose="020F0502020204030204" pitchFamily="34" charset="0"/>
                <a:cs typeface="Calibri" panose="020F0502020204030204" pitchFamily="34" charset="0"/>
              </a:rPr>
              <a:t>	e.g</a:t>
            </a:r>
            <a:r>
              <a:rPr lang="en-US" dirty="0">
                <a:latin typeface="Calibri" panose="020F0502020204030204" pitchFamily="34" charset="0"/>
                <a:cs typeface="Calibri" panose="020F0502020204030204" pitchFamily="34" charset="0"/>
              </a:rPr>
              <a:t>. </a:t>
            </a:r>
            <a:r>
              <a:rPr lang="en-US" sz="1800" b="0" i="0" u="none" strike="noStrike" baseline="0" dirty="0">
                <a:solidFill>
                  <a:srgbClr val="000000"/>
                </a:solidFill>
                <a:latin typeface="Calibri" panose="020F0502020204030204" pitchFamily="34" charset="0"/>
              </a:rPr>
              <a:t>increased public </a:t>
            </a:r>
            <a:r>
              <a:rPr lang="en-US" sz="1800" dirty="0">
                <a:solidFill>
                  <a:srgbClr val="000000"/>
                </a:solidFill>
                <a:latin typeface="Calibri" panose="020F0502020204030204" pitchFamily="34" charset="0"/>
              </a:rPr>
              <a:t>&amp; </a:t>
            </a:r>
            <a:r>
              <a:rPr lang="en-US" sz="1800" b="0" i="0" u="none" strike="noStrike" baseline="0" dirty="0">
                <a:solidFill>
                  <a:srgbClr val="000000"/>
                </a:solidFill>
                <a:latin typeface="Calibri" panose="020F0502020204030204" pitchFamily="34" charset="0"/>
              </a:rPr>
              <a:t>private capital </a:t>
            </a:r>
            <a:r>
              <a:rPr lang="en-US" sz="1800" dirty="0">
                <a:solidFill>
                  <a:srgbClr val="000000"/>
                </a:solidFill>
                <a:latin typeface="Calibri" panose="020F0502020204030204" pitchFamily="34" charset="0"/>
              </a:rPr>
              <a:t>to be</a:t>
            </a:r>
            <a:r>
              <a:rPr lang="en-US" sz="1800" b="0" i="0" u="none" strike="noStrike" baseline="0" dirty="0">
                <a:solidFill>
                  <a:srgbClr val="000000"/>
                </a:solidFill>
                <a:latin typeface="Calibri" panose="020F0502020204030204" pitchFamily="34" charset="0"/>
              </a:rPr>
              <a:t> directed to transformational change </a:t>
            </a: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Governance and Institutional reform</a:t>
            </a:r>
          </a:p>
          <a:p>
            <a:pPr lvl="2"/>
            <a:r>
              <a:rPr lang="en-US" dirty="0">
                <a:latin typeface="Calibri" panose="020F0502020204030204" pitchFamily="34" charset="0"/>
                <a:cs typeface="Calibri" panose="020F0502020204030204" pitchFamily="34" charset="0"/>
              </a:rPr>
              <a:t>governance for sustainable development that considers interlinkages and synergies between SDG goals and targets</a:t>
            </a:r>
          </a:p>
          <a:p>
            <a:r>
              <a:rPr lang="en-US" dirty="0">
                <a:latin typeface="Calibri" panose="020F0502020204030204" pitchFamily="34" charset="0"/>
                <a:cs typeface="Calibri" panose="020F0502020204030204" pitchFamily="34" charset="0"/>
              </a:rPr>
              <a:t>Digital transformations and effective partnerships</a:t>
            </a:r>
          </a:p>
          <a:p>
            <a:pPr lvl="2"/>
            <a:r>
              <a:rPr lang="en-US" b="0" i="0" u="none" strike="noStrike" baseline="0" dirty="0">
                <a:solidFill>
                  <a:srgbClr val="000000"/>
                </a:solidFill>
              </a:rPr>
              <a:t>Youth are increasingly interacting and transacting through mobile applications 	</a:t>
            </a: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Collective actions and strengthened cooperation</a:t>
            </a:r>
          </a:p>
          <a:p>
            <a:pPr lvl="2"/>
            <a:r>
              <a:rPr lang="en-US" sz="1800" b="0" i="0" u="none" strike="noStrike" baseline="0" dirty="0">
                <a:solidFill>
                  <a:srgbClr val="000000"/>
                </a:solidFill>
                <a:latin typeface="Calibri" panose="020F0502020204030204" pitchFamily="34" charset="0"/>
              </a:rPr>
              <a:t>global crisis requires a shared global response, that is coherent, coordinated &amp; comprehensive </a:t>
            </a:r>
            <a:endParaRPr lang="en-US" dirty="0">
              <a:latin typeface="Calibri" panose="020F0502020204030204" pitchFamily="34" charset="0"/>
              <a:cs typeface="Calibri" panose="020F0502020204030204" pitchFamily="34" charset="0"/>
            </a:endParaRPr>
          </a:p>
          <a:p>
            <a:pPr marL="45720" indent="0">
              <a:buNone/>
            </a:pPr>
            <a:endParaRPr lang="en-MU" dirty="0"/>
          </a:p>
        </p:txBody>
      </p:sp>
    </p:spTree>
    <p:extLst>
      <p:ext uri="{BB962C8B-B14F-4D97-AF65-F5344CB8AC3E}">
        <p14:creationId xmlns:p14="http://schemas.microsoft.com/office/powerpoint/2010/main" val="821882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DB0B0-35C6-4EEF-94B5-539A50E5AB56}"/>
              </a:ext>
            </a:extLst>
          </p:cNvPr>
          <p:cNvSpPr>
            <a:spLocks noGrp="1"/>
          </p:cNvSpPr>
          <p:nvPr>
            <p:ph type="title"/>
          </p:nvPr>
        </p:nvSpPr>
        <p:spPr/>
        <p:txBody>
          <a:bodyPr>
            <a:normAutofit fontScale="90000"/>
          </a:bodyPr>
          <a:lstStyle/>
          <a:p>
            <a:r>
              <a:rPr lang="en-GB" sz="1800" b="1" dirty="0">
                <a:latin typeface="Calibri" panose="020F0502020204030204" pitchFamily="34" charset="0"/>
                <a:ea typeface="Times New Roman" panose="02020603050405020304" pitchFamily="18" charset="0"/>
                <a:cs typeface="Calibri" panose="020F0502020204030204" pitchFamily="34" charset="0"/>
              </a:rPr>
              <a:t>3.</a:t>
            </a:r>
            <a:r>
              <a:rPr lang="en-GB" sz="1800" b="1" dirty="0">
                <a:effectLst/>
                <a:latin typeface="Calibri" panose="020F0502020204030204" pitchFamily="34" charset="0"/>
                <a:ea typeface="Times New Roman" panose="02020603050405020304" pitchFamily="18" charset="0"/>
                <a:cs typeface="Calibri" panose="020F0502020204030204" pitchFamily="34" charset="0"/>
              </a:rPr>
              <a:t>1: What are the biggest challenges we are facing in implementing the commitments to the 2030 Agenda and other environmental commitments (MEAs)? How do we create an enabling environment for delivery on the ground?</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endParaRPr lang="en-MU" dirty="0"/>
          </a:p>
        </p:txBody>
      </p:sp>
      <p:sp>
        <p:nvSpPr>
          <p:cNvPr id="3" name="Content Placeholder 2">
            <a:extLst>
              <a:ext uri="{FF2B5EF4-FFF2-40B4-BE49-F238E27FC236}">
                <a16:creationId xmlns:a16="http://schemas.microsoft.com/office/drawing/2014/main" id="{B01C9143-1C31-45C7-AD39-71BFDB3B51E1}"/>
              </a:ext>
            </a:extLst>
          </p:cNvPr>
          <p:cNvSpPr>
            <a:spLocks noGrp="1"/>
          </p:cNvSpPr>
          <p:nvPr>
            <p:ph idx="1"/>
          </p:nvPr>
        </p:nvSpPr>
        <p:spPr>
          <a:xfrm>
            <a:off x="1143000" y="1760434"/>
            <a:ext cx="9872871" cy="4335566"/>
          </a:xfrm>
        </p:spPr>
        <p:txBody>
          <a:bodyPr>
            <a:normAutofit/>
          </a:bodyPr>
          <a:lstStyle/>
          <a:p>
            <a:pPr marL="342900" indent="-342900" algn="just">
              <a:spcBef>
                <a:spcPts val="1200"/>
              </a:spcBef>
              <a:spcAft>
                <a:spcPts val="1200"/>
              </a:spcAft>
            </a:pPr>
            <a:endParaRPr lang="en-GB" sz="18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GB" sz="1800" dirty="0">
                <a:latin typeface="Calibri" panose="020F0502020204030204" pitchFamily="34" charset="0"/>
                <a:ea typeface="Times New Roman" panose="02020603050405020304" pitchFamily="18" charset="0"/>
                <a:cs typeface="Calibri" panose="020F0502020204030204" pitchFamily="34" charset="0"/>
              </a:rPr>
              <a:t>Financial resources, Skilled human resources, technical resources, capacity to execute projects. Need capacity building in many sectors and acquisition of updated technology.</a:t>
            </a: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Need to focus on resource efficiency </a:t>
            </a: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Lack of incentives. Absence of a strong regulatory framework. </a:t>
            </a:r>
          </a:p>
          <a:p>
            <a:pPr marL="342900" indent="-342900" algn="just">
              <a:spcBef>
                <a:spcPts val="1200"/>
              </a:spcBef>
              <a:spcAft>
                <a:spcPts val="1200"/>
              </a:spcAft>
            </a:pPr>
            <a:r>
              <a:rPr lang="en-GB" sz="1800" dirty="0">
                <a:latin typeface="Calibri" panose="020F0502020204030204" pitchFamily="34" charset="0"/>
                <a:ea typeface="Calibri" panose="020F0502020204030204" pitchFamily="34" charset="0"/>
                <a:cs typeface="Calibri" panose="020F0502020204030204" pitchFamily="34" charset="0"/>
              </a:rPr>
              <a:t>Strong and repeated sensitisation and awareness campaigns</a:t>
            </a:r>
          </a:p>
          <a:p>
            <a:pPr marL="342900" indent="-342900" algn="just">
              <a:spcBef>
                <a:spcPts val="1200"/>
              </a:spcBef>
              <a:spcAft>
                <a:spcPts val="1200"/>
              </a:spcAft>
            </a:pPr>
            <a:r>
              <a:rPr lang="en-GB" sz="1800" dirty="0">
                <a:effectLst/>
                <a:latin typeface="Calibri" panose="020F0502020204030204" pitchFamily="34" charset="0"/>
                <a:ea typeface="Calibri" panose="020F0502020204030204" pitchFamily="34" charset="0"/>
                <a:cs typeface="Calibri" panose="020F0502020204030204" pitchFamily="34" charset="0"/>
              </a:rPr>
              <a:t>Refer to the NDCs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MU" dirty="0"/>
          </a:p>
        </p:txBody>
      </p:sp>
    </p:spTree>
    <p:extLst>
      <p:ext uri="{BB962C8B-B14F-4D97-AF65-F5344CB8AC3E}">
        <p14:creationId xmlns:p14="http://schemas.microsoft.com/office/powerpoint/2010/main" val="2859525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894C6-BDE6-441F-873C-E123423AC91A}"/>
              </a:ext>
            </a:extLst>
          </p:cNvPr>
          <p:cNvSpPr>
            <a:spLocks noGrp="1"/>
          </p:cNvSpPr>
          <p:nvPr>
            <p:ph type="title"/>
          </p:nvPr>
        </p:nvSpPr>
        <p:spPr/>
        <p:txBody>
          <a:bodyPr>
            <a:normAutofit fontScale="90000"/>
          </a:bodyPr>
          <a:lstStyle/>
          <a:p>
            <a:r>
              <a:rPr lang="en-GB" sz="1800" b="1" dirty="0">
                <a:latin typeface="Calibri" panose="020F0502020204030204" pitchFamily="34" charset="0"/>
                <a:ea typeface="Times New Roman" panose="02020603050405020304" pitchFamily="18" charset="0"/>
                <a:cs typeface="Calibri" panose="020F0502020204030204" pitchFamily="34" charset="0"/>
              </a:rPr>
              <a:t>3.</a:t>
            </a:r>
            <a:r>
              <a:rPr lang="en-GB" sz="1800" b="1" dirty="0">
                <a:effectLst/>
                <a:latin typeface="Calibri" panose="020F0502020204030204" pitchFamily="34" charset="0"/>
                <a:ea typeface="Times New Roman" panose="02020603050405020304" pitchFamily="18" charset="0"/>
                <a:cs typeface="Calibri" panose="020F0502020204030204" pitchFamily="34" charset="0"/>
              </a:rPr>
              <a:t>2: What are the good practices and pathways that you would like to see scaled up to accelerate the implementation of the environmental dimension of Sustainable Development in the context, of the Decade of Action?</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endParaRPr lang="en-MU" dirty="0"/>
          </a:p>
        </p:txBody>
      </p:sp>
      <p:sp>
        <p:nvSpPr>
          <p:cNvPr id="3" name="Content Placeholder 2">
            <a:extLst>
              <a:ext uri="{FF2B5EF4-FFF2-40B4-BE49-F238E27FC236}">
                <a16:creationId xmlns:a16="http://schemas.microsoft.com/office/drawing/2014/main" id="{F6C354DD-8DF8-4B1E-8164-746ABA99F716}"/>
              </a:ext>
            </a:extLst>
          </p:cNvPr>
          <p:cNvSpPr>
            <a:spLocks noGrp="1"/>
          </p:cNvSpPr>
          <p:nvPr>
            <p:ph idx="1"/>
          </p:nvPr>
        </p:nvSpPr>
        <p:spPr/>
        <p:txBody>
          <a:bodyPr/>
          <a:lstStyle/>
          <a:p>
            <a:pPr marL="342900" indent="-342900" algn="just">
              <a:spcBef>
                <a:spcPts val="1200"/>
              </a:spcBef>
              <a:spcAft>
                <a:spcPts val="1200"/>
              </a:spcAft>
            </a:pP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Sustainable consumption and production </a:t>
            </a:r>
          </a:p>
          <a:p>
            <a:pPr marL="342900" indent="-342900" algn="just">
              <a:spcBef>
                <a:spcPts val="1200"/>
              </a:spcBef>
              <a:spcAft>
                <a:spcPts val="1200"/>
              </a:spcAft>
            </a:pPr>
            <a:r>
              <a:rPr lang="en-GB" sz="1800" dirty="0">
                <a:latin typeface="Calibri" panose="020F0502020204030204" pitchFamily="34" charset="0"/>
                <a:ea typeface="Calibri" panose="020F0502020204030204" pitchFamily="34" charset="0"/>
                <a:cs typeface="Calibri" panose="020F0502020204030204" pitchFamily="34" charset="0"/>
              </a:rPr>
              <a:t>Implementing NDC projects and achieving NDC targets</a:t>
            </a:r>
            <a:endParaRPr lang="en-MU"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Partnerships. More SDG literacy across all demographics.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latin typeface="Calibri" panose="020F0502020204030204" pitchFamily="34" charset="0"/>
                <a:ea typeface="Times New Roman" panose="02020603050405020304" pitchFamily="18" charset="0"/>
                <a:cs typeface="Calibri" panose="020F0502020204030204" pitchFamily="34" charset="0"/>
              </a:rPr>
              <a:t>B</a:t>
            </a:r>
            <a:r>
              <a:rPr lang="en-GB" sz="1800" dirty="0">
                <a:effectLst/>
                <a:latin typeface="Calibri" panose="020F0502020204030204" pitchFamily="34" charset="0"/>
                <a:ea typeface="Times New Roman" panose="02020603050405020304" pitchFamily="18" charset="0"/>
                <a:cs typeface="Calibri" panose="020F0502020204030204" pitchFamily="34" charset="0"/>
              </a:rPr>
              <a:t>ackyard gardening incentives (promoting food security)</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Accelerate renewal energy production, sensitisation for construction of green buildings and reduce carbon footprint by eliminating wastes in buildings</a:t>
            </a:r>
          </a:p>
          <a:p>
            <a:endParaRPr lang="en-MU" dirty="0"/>
          </a:p>
        </p:txBody>
      </p:sp>
    </p:spTree>
    <p:extLst>
      <p:ext uri="{BB962C8B-B14F-4D97-AF65-F5344CB8AC3E}">
        <p14:creationId xmlns:p14="http://schemas.microsoft.com/office/powerpoint/2010/main" val="1433888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AF0ED-C205-4109-A885-AA1BBA50879A}"/>
              </a:ext>
            </a:extLst>
          </p:cNvPr>
          <p:cNvSpPr>
            <a:spLocks noGrp="1"/>
          </p:cNvSpPr>
          <p:nvPr>
            <p:ph type="title"/>
          </p:nvPr>
        </p:nvSpPr>
        <p:spPr/>
        <p:txBody>
          <a:bodyPr>
            <a:normAutofit/>
          </a:bodyPr>
          <a:lstStyle/>
          <a:p>
            <a:pPr algn="ctr"/>
            <a:r>
              <a:rPr lang="en-US" sz="3200" dirty="0"/>
              <a:t>Key Messages </a:t>
            </a:r>
            <a:r>
              <a:rPr lang="en-US" sz="2000" dirty="0"/>
              <a:t>(from Stockholm+50)</a:t>
            </a:r>
            <a:endParaRPr lang="en-MU" sz="2000" dirty="0"/>
          </a:p>
        </p:txBody>
      </p:sp>
      <p:sp>
        <p:nvSpPr>
          <p:cNvPr id="3" name="Content Placeholder 2">
            <a:extLst>
              <a:ext uri="{FF2B5EF4-FFF2-40B4-BE49-F238E27FC236}">
                <a16:creationId xmlns:a16="http://schemas.microsoft.com/office/drawing/2014/main" id="{0D8ADDBC-FCD6-40F8-B85D-CB307D972643}"/>
              </a:ext>
            </a:extLst>
          </p:cNvPr>
          <p:cNvSpPr>
            <a:spLocks noGrp="1"/>
          </p:cNvSpPr>
          <p:nvPr>
            <p:ph idx="1"/>
          </p:nvPr>
        </p:nvSpPr>
        <p:spPr/>
        <p:txBody>
          <a:bodyPr/>
          <a:lstStyle/>
          <a:p>
            <a:pPr marL="342900" lvl="0" indent="-342900">
              <a:buSzPts val="1000"/>
              <a:buFont typeface="Symbol" panose="05050102010706020507" pitchFamily="18" charset="2"/>
              <a:buChar char=""/>
              <a:tabLst>
                <a:tab pos="457200" algn="l"/>
              </a:tabLst>
            </a:pPr>
            <a:endParaRPr lang="en-US"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SzPts val="1000"/>
              <a:buFont typeface="Symbol" panose="05050102010706020507" pitchFamily="18" charset="2"/>
              <a:buChar char=""/>
              <a:tabLst>
                <a:tab pos="457200" algn="l"/>
              </a:tabLst>
            </a:pP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Stockholm+50 is about </a:t>
            </a:r>
            <a:r>
              <a:rPr lang="en-MU" sz="18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reflecting, connecting and accelerating</a:t>
            </a: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a:t>
            </a:r>
            <a:r>
              <a:rPr lang="en-MU"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urgent action</a:t>
            </a: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a:t>
            </a:r>
            <a:endParaRPr lang="en-MU" sz="1800" dirty="0">
              <a:solidFill>
                <a:srgbClr val="201F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MU" sz="18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Global cooperation and collaboration</a:t>
            </a: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is crucial to tackling the triple planetary crisis.</a:t>
            </a:r>
            <a:endParaRPr lang="en-MU" sz="1800" dirty="0">
              <a:solidFill>
                <a:srgbClr val="201F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The need for accelerating action for </a:t>
            </a:r>
            <a:r>
              <a:rPr lang="en-MU" sz="18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environment, poverty alleviation and human rights</a:t>
            </a: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is </a:t>
            </a:r>
            <a:r>
              <a:rPr lang="en-MU"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more urgent than ever.</a:t>
            </a:r>
            <a:endParaRPr lang="en-MU"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MU"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Immediate action </a:t>
            </a: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for </a:t>
            </a:r>
            <a:r>
              <a:rPr lang="en-MU" sz="18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people, planet and prosperity</a:t>
            </a: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will create a better future for all.</a:t>
            </a:r>
            <a:endParaRPr lang="en-MU" sz="1800" dirty="0">
              <a:solidFill>
                <a:srgbClr val="201F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MU" sz="18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Preventing pollution, limiting climate change, and restoring nature and biodiversity</a:t>
            </a: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is an opportunity to improve the quality of life for billions of people.</a:t>
            </a:r>
            <a:endParaRPr lang="en-MU" sz="1800" dirty="0">
              <a:solidFill>
                <a:srgbClr val="201F1E"/>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We have </a:t>
            </a:r>
            <a:r>
              <a:rPr lang="en-MU" sz="18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Only One Earth</a:t>
            </a:r>
            <a:r>
              <a:rPr lang="en-MU"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and </a:t>
            </a:r>
            <a:r>
              <a:rPr lang="en-MU"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time is running out.</a:t>
            </a:r>
            <a:endParaRPr lang="en-MU"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MU" dirty="0"/>
          </a:p>
        </p:txBody>
      </p:sp>
    </p:spTree>
    <p:extLst>
      <p:ext uri="{BB962C8B-B14F-4D97-AF65-F5344CB8AC3E}">
        <p14:creationId xmlns:p14="http://schemas.microsoft.com/office/powerpoint/2010/main" val="610107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A663-D6D4-42CF-9D83-2A4EB9062867}"/>
              </a:ext>
            </a:extLst>
          </p:cNvPr>
          <p:cNvSpPr>
            <a:spLocks noGrp="1"/>
          </p:cNvSpPr>
          <p:nvPr>
            <p:ph type="title"/>
          </p:nvPr>
        </p:nvSpPr>
        <p:spPr/>
        <p:txBody>
          <a:bodyPr/>
          <a:lstStyle/>
          <a:p>
            <a:r>
              <a:rPr lang="en-GB" sz="1800" b="1" dirty="0">
                <a:latin typeface="Calibri" panose="020F0502020204030204" pitchFamily="34" charset="0"/>
                <a:ea typeface="Times New Roman" panose="02020603050405020304" pitchFamily="18" charset="0"/>
                <a:cs typeface="Calibri" panose="020F0502020204030204" pitchFamily="34" charset="0"/>
              </a:rPr>
              <a:t>3.</a:t>
            </a:r>
            <a:r>
              <a:rPr lang="en-GB" sz="1800" b="1" dirty="0">
                <a:effectLst/>
                <a:latin typeface="Calibri" panose="020F0502020204030204" pitchFamily="34" charset="0"/>
                <a:ea typeface="Times New Roman" panose="02020603050405020304" pitchFamily="18" charset="0"/>
                <a:cs typeface="Calibri" panose="020F0502020204030204" pitchFamily="34" charset="0"/>
              </a:rPr>
              <a:t>3: How to transform governance and legal systems that maintain long-term economic stability and ecological and social wellbeing for all?</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endParaRPr lang="en-MU" dirty="0"/>
          </a:p>
        </p:txBody>
      </p:sp>
      <p:sp>
        <p:nvSpPr>
          <p:cNvPr id="3" name="Content Placeholder 2">
            <a:extLst>
              <a:ext uri="{FF2B5EF4-FFF2-40B4-BE49-F238E27FC236}">
                <a16:creationId xmlns:a16="http://schemas.microsoft.com/office/drawing/2014/main" id="{E7340CE5-12CD-45BD-8BDE-076DC92148EB}"/>
              </a:ext>
            </a:extLst>
          </p:cNvPr>
          <p:cNvSpPr>
            <a:spLocks noGrp="1"/>
          </p:cNvSpPr>
          <p:nvPr>
            <p:ph idx="1"/>
          </p:nvPr>
        </p:nvSpPr>
        <p:spPr/>
        <p:txBody>
          <a:bodyPr/>
          <a:lstStyle/>
          <a:p>
            <a:pPr marL="342900" indent="-342900" algn="just">
              <a:spcBef>
                <a:spcPts val="1200"/>
              </a:spcBef>
              <a:spcAft>
                <a:spcPts val="1200"/>
              </a:spcAft>
            </a:pPr>
            <a:endParaRPr lang="en-GB" sz="18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Consider the needs of all groups of people, </a:t>
            </a:r>
            <a:r>
              <a:rPr lang="en-GB" sz="1800" b="1" dirty="0">
                <a:effectLst/>
                <a:latin typeface="Calibri" panose="020F0502020204030204" pitchFamily="34" charset="0"/>
                <a:ea typeface="Times New Roman" panose="02020603050405020304" pitchFamily="18" charset="0"/>
                <a:cs typeface="Calibri" panose="020F0502020204030204" pitchFamily="34" charset="0"/>
              </a:rPr>
              <a:t>leaving no one behind.</a:t>
            </a:r>
            <a:endParaRPr lang="en-MU"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Improve education of the population, greater sensitisation and awareness for  All, equal opportunity for all. Amend laws as may be required.</a:t>
            </a:r>
          </a:p>
          <a:p>
            <a:pPr marL="342900" indent="-342900" algn="just">
              <a:spcBef>
                <a:spcPts val="1200"/>
              </a:spcBef>
              <a:spcAft>
                <a:spcPts val="12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Mainstreaming climate change in </a:t>
            </a:r>
            <a:r>
              <a:rPr lang="en-US" sz="1800" dirty="0">
                <a:latin typeface="Calibri" panose="020F0502020204030204" pitchFamily="34" charset="0"/>
                <a:ea typeface="Calibri" panose="020F0502020204030204" pitchFamily="34" charset="0"/>
                <a:cs typeface="Times New Roman" panose="02020603050405020304" pitchFamily="18" charset="0"/>
              </a:rPr>
              <a:t>the action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plans and policies in all sectors</a:t>
            </a:r>
          </a:p>
          <a:p>
            <a:pPr marL="342900" indent="-342900" algn="just">
              <a:spcBef>
                <a:spcPts val="1200"/>
              </a:spcBef>
              <a:spcAft>
                <a:spcPts val="1200"/>
              </a:spcAft>
            </a:pPr>
            <a:r>
              <a:rPr lang="en-US" sz="1800" dirty="0">
                <a:latin typeface="Calibri" panose="020F0502020204030204" pitchFamily="34" charset="0"/>
                <a:ea typeface="Calibri" panose="020F0502020204030204" pitchFamily="34" charset="0"/>
                <a:cs typeface="Times New Roman" panose="02020603050405020304" pitchFamily="18" charset="0"/>
              </a:rPr>
              <a:t>Ensure policy makers are well briefed and sensitized </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MU" dirty="0"/>
          </a:p>
        </p:txBody>
      </p:sp>
    </p:spTree>
    <p:extLst>
      <p:ext uri="{BB962C8B-B14F-4D97-AF65-F5344CB8AC3E}">
        <p14:creationId xmlns:p14="http://schemas.microsoft.com/office/powerpoint/2010/main" val="3142053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D5315-6B69-46ED-A8FC-04E413D7049E}"/>
              </a:ext>
            </a:extLst>
          </p:cNvPr>
          <p:cNvSpPr>
            <a:spLocks noGrp="1"/>
          </p:cNvSpPr>
          <p:nvPr>
            <p:ph type="title"/>
          </p:nvPr>
        </p:nvSpPr>
        <p:spPr/>
        <p:txBody>
          <a:bodyPr/>
          <a:lstStyle/>
          <a:p>
            <a:r>
              <a:rPr lang="en-GB" sz="1800" b="1" dirty="0">
                <a:latin typeface="Calibri" panose="020F0502020204030204" pitchFamily="34" charset="0"/>
                <a:ea typeface="Times New Roman" panose="02020603050405020304" pitchFamily="18" charset="0"/>
                <a:cs typeface="Calibri" panose="020F0502020204030204" pitchFamily="34" charset="0"/>
              </a:rPr>
              <a:t>3.</a:t>
            </a:r>
            <a:r>
              <a:rPr lang="en-GB" sz="1800" b="1" dirty="0">
                <a:effectLst/>
                <a:latin typeface="Calibri" panose="020F0502020204030204" pitchFamily="34" charset="0"/>
                <a:ea typeface="Times New Roman" panose="02020603050405020304" pitchFamily="18" charset="0"/>
                <a:cs typeface="Calibri" panose="020F0502020204030204" pitchFamily="34" charset="0"/>
              </a:rPr>
              <a:t>4: What measures are needed to align public, private and development finance with existing commitments and priorities?</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endParaRPr lang="en-MU" dirty="0"/>
          </a:p>
        </p:txBody>
      </p:sp>
      <p:sp>
        <p:nvSpPr>
          <p:cNvPr id="3" name="Content Placeholder 2">
            <a:extLst>
              <a:ext uri="{FF2B5EF4-FFF2-40B4-BE49-F238E27FC236}">
                <a16:creationId xmlns:a16="http://schemas.microsoft.com/office/drawing/2014/main" id="{08BBDD2D-6F25-4815-A5CB-EA1015ACA982}"/>
              </a:ext>
            </a:extLst>
          </p:cNvPr>
          <p:cNvSpPr>
            <a:spLocks noGrp="1"/>
          </p:cNvSpPr>
          <p:nvPr>
            <p:ph idx="1"/>
          </p:nvPr>
        </p:nvSpPr>
        <p:spPr>
          <a:xfrm>
            <a:off x="1143000" y="2057400"/>
            <a:ext cx="10231452" cy="4038600"/>
          </a:xfrm>
        </p:spPr>
        <p:txBody>
          <a:bodyPr/>
          <a:lstStyle/>
          <a:p>
            <a:pPr marL="285750" indent="-28575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Better monitoring/tracking of financial flows and their link to the SDGs  </a:t>
            </a:r>
            <a:endParaRPr lang="en-GB"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By better tracking funding mechanisms that support development</a:t>
            </a:r>
          </a:p>
          <a:p>
            <a:pPr marL="285750" indent="-28575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Create SDG investor maps to highlight investment opportunities. Central bank monitoring to eliminate unsustainable practices.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latin typeface="Calibri" panose="020F0502020204030204" pitchFamily="34" charset="0"/>
                <a:ea typeface="Times New Roman" panose="02020603050405020304" pitchFamily="18" charset="0"/>
                <a:cs typeface="Calibri" panose="020F0502020204030204" pitchFamily="34" charset="0"/>
              </a:rPr>
              <a:t>Strong education and awareness campaigns.</a:t>
            </a:r>
            <a:endParaRPr lang="en-MU" sz="1800" dirty="0">
              <a:latin typeface="Calibri" panose="020F0502020204030204" pitchFamily="34" charset="0"/>
              <a:ea typeface="Calibri" panose="020F0502020204030204" pitchFamily="34" charset="0"/>
              <a:cs typeface="Times New Roman" panose="02020603050405020304" pitchFamily="18" charset="0"/>
            </a:endParaRPr>
          </a:p>
          <a:p>
            <a:r>
              <a:rPr lang="en-US" sz="1800" dirty="0">
                <a:latin typeface="Calibri" panose="020F0502020204030204" pitchFamily="34" charset="0"/>
                <a:cs typeface="Calibri" panose="020F0502020204030204" pitchFamily="34" charset="0"/>
              </a:rPr>
              <a:t>Good coordination and consultations between public &amp; private sector, financial &amp; development agencies </a:t>
            </a:r>
            <a:endParaRPr lang="en-MU"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252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B5E4D-8899-4C7D-9264-2235F38261C4}"/>
              </a:ext>
            </a:extLst>
          </p:cNvPr>
          <p:cNvSpPr>
            <a:spLocks noGrp="1"/>
          </p:cNvSpPr>
          <p:nvPr>
            <p:ph type="title"/>
          </p:nvPr>
        </p:nvSpPr>
        <p:spPr/>
        <p:txBody>
          <a:bodyPr/>
          <a:lstStyle/>
          <a:p>
            <a:r>
              <a:rPr lang="en-GB" sz="1800" b="1" dirty="0">
                <a:latin typeface="Calibri" panose="020F0502020204030204" pitchFamily="34" charset="0"/>
                <a:ea typeface="Times New Roman" panose="02020603050405020304" pitchFamily="18" charset="0"/>
                <a:cs typeface="Calibri" panose="020F0502020204030204" pitchFamily="34" charset="0"/>
              </a:rPr>
              <a:t>3.</a:t>
            </a:r>
            <a:r>
              <a:rPr lang="en-GB" sz="1800" b="1" dirty="0">
                <a:effectLst/>
                <a:latin typeface="Calibri" panose="020F0502020204030204" pitchFamily="34" charset="0"/>
                <a:ea typeface="Times New Roman" panose="02020603050405020304" pitchFamily="18" charset="0"/>
                <a:cs typeface="Calibri" panose="020F0502020204030204" pitchFamily="34" charset="0"/>
              </a:rPr>
              <a:t>5: What type of partnerships from the UN and beyond are needed to accelerate a green and sustainable economic transformation that leaves no one behind?</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endParaRPr lang="en-MU" dirty="0"/>
          </a:p>
        </p:txBody>
      </p:sp>
      <p:sp>
        <p:nvSpPr>
          <p:cNvPr id="3" name="Content Placeholder 2">
            <a:extLst>
              <a:ext uri="{FF2B5EF4-FFF2-40B4-BE49-F238E27FC236}">
                <a16:creationId xmlns:a16="http://schemas.microsoft.com/office/drawing/2014/main" id="{84BEAC51-7448-4259-AFBF-3D142750FCDB}"/>
              </a:ext>
            </a:extLst>
          </p:cNvPr>
          <p:cNvSpPr>
            <a:spLocks noGrp="1"/>
          </p:cNvSpPr>
          <p:nvPr>
            <p:ph idx="1"/>
          </p:nvPr>
        </p:nvSpPr>
        <p:spPr/>
        <p:txBody>
          <a:bodyPr/>
          <a:lstStyle/>
          <a:p>
            <a:pPr marL="342900" indent="-342900" algn="just">
              <a:spcBef>
                <a:spcPts val="1200"/>
              </a:spcBef>
              <a:spcAft>
                <a:spcPts val="1200"/>
              </a:spcAft>
            </a:pP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An inclusive partnership which gives consideration to top priority matters.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latin typeface="Calibri" panose="020F0502020204030204" pitchFamily="34" charset="0"/>
                <a:ea typeface="Times New Roman" panose="02020603050405020304" pitchFamily="18" charset="0"/>
                <a:cs typeface="Calibri" panose="020F0502020204030204" pitchFamily="34" charset="0"/>
              </a:rPr>
              <a:t>C</a:t>
            </a:r>
            <a:r>
              <a:rPr lang="en-GB" sz="1800" dirty="0">
                <a:effectLst/>
                <a:latin typeface="Calibri" panose="020F0502020204030204" pitchFamily="34" charset="0"/>
                <a:ea typeface="Times New Roman" panose="02020603050405020304" pitchFamily="18" charset="0"/>
                <a:cs typeface="Calibri" panose="020F0502020204030204" pitchFamily="34" charset="0"/>
              </a:rPr>
              <a:t>ross-sectoral public and private partnerships, as well as partnerships with grassroots actors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Adopting partnerships that are inclusive, where the bottom-up/community contributions are encouraged</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latin typeface="Calibri" panose="020F0502020204030204" pitchFamily="34" charset="0"/>
                <a:ea typeface="Times New Roman" panose="02020603050405020304" pitchFamily="18" charset="0"/>
                <a:cs typeface="Calibri" panose="020F0502020204030204" pitchFamily="34" charset="0"/>
              </a:rPr>
              <a:t>Partnerships with B</a:t>
            </a:r>
            <a:r>
              <a:rPr lang="en-GB" sz="1800" dirty="0">
                <a:effectLst/>
                <a:latin typeface="Calibri" panose="020F0502020204030204" pitchFamily="34" charset="0"/>
                <a:ea typeface="Times New Roman" panose="02020603050405020304" pitchFamily="18" charset="0"/>
                <a:cs typeface="Calibri" panose="020F0502020204030204" pitchFamily="34" charset="0"/>
              </a:rPr>
              <a:t>usinesses, NGOs and CSOs, as well with other development agencies. </a:t>
            </a: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Targeted measures for the poor and vulnerable, that emphasize training and skills development.</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MU" dirty="0"/>
          </a:p>
        </p:txBody>
      </p:sp>
    </p:spTree>
    <p:extLst>
      <p:ext uri="{BB962C8B-B14F-4D97-AF65-F5344CB8AC3E}">
        <p14:creationId xmlns:p14="http://schemas.microsoft.com/office/powerpoint/2010/main" val="3926044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26F7E-C3AF-4CFA-84EC-A1EE1183A3AA}"/>
              </a:ext>
            </a:extLst>
          </p:cNvPr>
          <p:cNvSpPr>
            <a:spLocks noGrp="1"/>
          </p:cNvSpPr>
          <p:nvPr>
            <p:ph type="title"/>
          </p:nvPr>
        </p:nvSpPr>
        <p:spPr/>
        <p:txBody>
          <a:bodyPr/>
          <a:lstStyle/>
          <a:p>
            <a:r>
              <a:rPr lang="en-GB" sz="1800" b="1" dirty="0">
                <a:latin typeface="Calibri" panose="020F0502020204030204" pitchFamily="34" charset="0"/>
                <a:ea typeface="Times New Roman" panose="02020603050405020304" pitchFamily="18" charset="0"/>
                <a:cs typeface="Calibri" panose="020F0502020204030204" pitchFamily="34" charset="0"/>
              </a:rPr>
              <a:t>3.</a:t>
            </a:r>
            <a:r>
              <a:rPr lang="en-GB" sz="1800" b="1" dirty="0">
                <a:effectLst/>
                <a:latin typeface="Calibri" panose="020F0502020204030204" pitchFamily="34" charset="0"/>
                <a:ea typeface="Times New Roman" panose="02020603050405020304" pitchFamily="18" charset="0"/>
                <a:cs typeface="Calibri" panose="020F0502020204030204" pitchFamily="34" charset="0"/>
              </a:rPr>
              <a:t>6: What capacities and technologies are needed to improve human wellbeing in harmony with nature? </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endParaRPr lang="en-MU" dirty="0"/>
          </a:p>
        </p:txBody>
      </p:sp>
      <p:sp>
        <p:nvSpPr>
          <p:cNvPr id="3" name="Content Placeholder 2">
            <a:extLst>
              <a:ext uri="{FF2B5EF4-FFF2-40B4-BE49-F238E27FC236}">
                <a16:creationId xmlns:a16="http://schemas.microsoft.com/office/drawing/2014/main" id="{591860AD-09CD-4D1D-872C-5DFB1986EA54}"/>
              </a:ext>
            </a:extLst>
          </p:cNvPr>
          <p:cNvSpPr>
            <a:spLocks noGrp="1"/>
          </p:cNvSpPr>
          <p:nvPr>
            <p:ph idx="1"/>
          </p:nvPr>
        </p:nvSpPr>
        <p:spPr/>
        <p:txBody>
          <a:bodyPr>
            <a:normAutofit/>
          </a:bodyPr>
          <a:lstStyle/>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To green the polluting industries/ Environment impact assessment. Technologies in terms of equipment for manufacturing sustainable goods.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Capacities: problem-solving, creativity, leadership, critical thinking</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Education and resilience building of the population, problem-solving/adaptation or ability to be resilient. </a:t>
            </a: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Human resource capacities, project management and resource mobilisation capacities as well as environmental education. GIS and digitalisation technologies to be made available to the less developed countries / regions.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MU" dirty="0"/>
          </a:p>
        </p:txBody>
      </p:sp>
    </p:spTree>
    <p:extLst>
      <p:ext uri="{BB962C8B-B14F-4D97-AF65-F5344CB8AC3E}">
        <p14:creationId xmlns:p14="http://schemas.microsoft.com/office/powerpoint/2010/main" val="2227175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47175-29DA-46D4-9DFC-569D04804755}"/>
              </a:ext>
            </a:extLst>
          </p:cNvPr>
          <p:cNvSpPr>
            <a:spLocks noGrp="1"/>
          </p:cNvSpPr>
          <p:nvPr>
            <p:ph type="title"/>
          </p:nvPr>
        </p:nvSpPr>
        <p:spPr>
          <a:xfrm>
            <a:off x="1243698" y="430139"/>
            <a:ext cx="9875520" cy="1356360"/>
          </a:xfrm>
        </p:spPr>
        <p:txBody>
          <a:bodyPr>
            <a:normAutofit/>
          </a:bodyPr>
          <a:lstStyle/>
          <a:p>
            <a:r>
              <a:rPr lang="en-US" sz="1800" b="1" dirty="0">
                <a:effectLst/>
                <a:latin typeface="Calibri" panose="020F0502020204030204" pitchFamily="34" charset="0"/>
                <a:ea typeface="Times New Roman" panose="02020603050405020304" pitchFamily="18" charset="0"/>
                <a:cs typeface="Calibri" panose="020F0502020204030204" pitchFamily="34" charset="0"/>
              </a:rPr>
              <a:t>Q</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uestion</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for </a:t>
            </a:r>
            <a:r>
              <a:rPr lang="en-US" sz="1800" b="1" dirty="0">
                <a:effectLst/>
                <a:latin typeface="Calibri" panose="020F0502020204030204" pitchFamily="34" charset="0"/>
                <a:ea typeface="Times New Roman" panose="02020603050405020304" pitchFamily="18" charset="0"/>
                <a:cs typeface="Calibri" panose="020F0502020204030204" pitchFamily="34" charset="0"/>
              </a:rPr>
              <a:t>A</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ll</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cs typeface="Calibri" panose="020F0502020204030204" pitchFamily="34" charset="0"/>
              </a:rPr>
              <a:t> </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What kind of follow-up activities would you like to see from Stockholm+50?</a:t>
            </a:r>
            <a:endParaRPr lang="en-MU" b="1" dirty="0">
              <a:solidFill>
                <a:srgbClr val="FF0000"/>
              </a:solidFill>
            </a:endParaRPr>
          </a:p>
        </p:txBody>
      </p:sp>
      <p:sp>
        <p:nvSpPr>
          <p:cNvPr id="3" name="Content Placeholder 2">
            <a:extLst>
              <a:ext uri="{FF2B5EF4-FFF2-40B4-BE49-F238E27FC236}">
                <a16:creationId xmlns:a16="http://schemas.microsoft.com/office/drawing/2014/main" id="{0B1A301E-BC18-46FA-B16F-69E655E168E1}"/>
              </a:ext>
            </a:extLst>
          </p:cNvPr>
          <p:cNvSpPr>
            <a:spLocks noGrp="1"/>
          </p:cNvSpPr>
          <p:nvPr>
            <p:ph idx="1"/>
          </p:nvPr>
        </p:nvSpPr>
        <p:spPr/>
        <p:txBody>
          <a:bodyPr/>
          <a:lstStyle/>
          <a:p>
            <a:pPr marL="342900" indent="-342900" algn="just">
              <a:spcBef>
                <a:spcPts val="1200"/>
              </a:spcBef>
              <a:spcAft>
                <a:spcPts val="1200"/>
              </a:spcAft>
            </a:pP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Assist government in mobilising resources to implement key activities to achieve sustainability </a:t>
            </a:r>
            <a:endParaRPr lang="en-GB" sz="1800" dirty="0">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Bef>
                <a:spcPts val="1200"/>
              </a:spcBef>
              <a:spcAft>
                <a:spcPts val="1200"/>
              </a:spcAft>
            </a:pPr>
            <a:r>
              <a:rPr lang="en-GB" sz="1800" dirty="0">
                <a:latin typeface="Calibri" panose="020F0502020204030204" pitchFamily="34" charset="0"/>
                <a:ea typeface="Times New Roman" panose="02020603050405020304" pitchFamily="18" charset="0"/>
                <a:cs typeface="Calibri" panose="020F0502020204030204" pitchFamily="34" charset="0"/>
              </a:rPr>
              <a:t>M</a:t>
            </a:r>
            <a:r>
              <a:rPr lang="en-GB" sz="1800" dirty="0">
                <a:effectLst/>
                <a:latin typeface="Calibri" panose="020F0502020204030204" pitchFamily="34" charset="0"/>
                <a:ea typeface="Times New Roman" panose="02020603050405020304" pitchFamily="18" charset="0"/>
                <a:cs typeface="Calibri" panose="020F0502020204030204" pitchFamily="34" charset="0"/>
              </a:rPr>
              <a:t>ore commitment to create and map opportunities across the public-private-civil societies-community sectors for better decision making</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200"/>
              </a:spcBef>
              <a:spcAft>
                <a:spcPts val="12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Local and National authorities review the findings and recommendations for actions </a:t>
            </a:r>
          </a:p>
          <a:p>
            <a:pPr marL="342900" indent="-342900" algn="just">
              <a:spcBef>
                <a:spcPts val="1200"/>
              </a:spcBef>
              <a:spcAft>
                <a:spcPts val="1200"/>
              </a:spcAft>
            </a:pPr>
            <a:r>
              <a:rPr lang="en-GB" sz="1800" dirty="0">
                <a:latin typeface="Calibri" panose="020F0502020204030204" pitchFamily="34" charset="0"/>
                <a:ea typeface="Calibri" panose="020F0502020204030204" pitchFamily="34" charset="0"/>
                <a:cs typeface="Calibri" panose="020F0502020204030204" pitchFamily="34" charset="0"/>
              </a:rPr>
              <a:t>More frequent and similar reflection exercises at regular periods</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MU" dirty="0"/>
          </a:p>
        </p:txBody>
      </p:sp>
    </p:spTree>
    <p:extLst>
      <p:ext uri="{BB962C8B-B14F-4D97-AF65-F5344CB8AC3E}">
        <p14:creationId xmlns:p14="http://schemas.microsoft.com/office/powerpoint/2010/main" val="2850134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D8BF2-A21B-4E3A-96B9-4AD35B782278}"/>
              </a:ext>
            </a:extLst>
          </p:cNvPr>
          <p:cNvSpPr>
            <a:spLocks noGrp="1"/>
          </p:cNvSpPr>
          <p:nvPr>
            <p:ph type="title"/>
          </p:nvPr>
        </p:nvSpPr>
        <p:spPr/>
        <p:txBody>
          <a:bodyPr/>
          <a:lstStyle/>
          <a:p>
            <a:r>
              <a:rPr lang="en-US" dirty="0"/>
              <a:t>Introduction</a:t>
            </a:r>
            <a:br>
              <a:rPr lang="en-US" dirty="0"/>
            </a:br>
            <a:endParaRPr lang="en-MU" dirty="0"/>
          </a:p>
        </p:txBody>
      </p:sp>
      <p:sp>
        <p:nvSpPr>
          <p:cNvPr id="3" name="Content Placeholder 2">
            <a:extLst>
              <a:ext uri="{FF2B5EF4-FFF2-40B4-BE49-F238E27FC236}">
                <a16:creationId xmlns:a16="http://schemas.microsoft.com/office/drawing/2014/main" id="{A1365606-9741-4E2A-B0F6-B922F5FD9FD5}"/>
              </a:ext>
            </a:extLst>
          </p:cNvPr>
          <p:cNvSpPr>
            <a:spLocks noGrp="1"/>
          </p:cNvSpPr>
          <p:nvPr>
            <p:ph idx="1"/>
          </p:nvPr>
        </p:nvSpPr>
        <p:spPr/>
        <p:txBody>
          <a:bodyPr/>
          <a:lstStyle/>
          <a:p>
            <a:pPr algn="l"/>
            <a:endParaRPr lang="en-GB" dirty="0"/>
          </a:p>
          <a:p>
            <a:pPr algn="l"/>
            <a:r>
              <a:rPr lang="en-GB" dirty="0"/>
              <a:t>A reflection on </a:t>
            </a:r>
            <a:r>
              <a:rPr lang="en-US" dirty="0"/>
              <a:t>interconnectedness of: </a:t>
            </a:r>
            <a:r>
              <a:rPr lang="en-US" b="1" dirty="0">
                <a:solidFill>
                  <a:srgbClr val="FF0000"/>
                </a:solidFill>
              </a:rPr>
              <a:t>health of the planet, equity and collective wellbeing</a:t>
            </a:r>
          </a:p>
          <a:p>
            <a:r>
              <a:rPr lang="en-US" b="1" dirty="0"/>
              <a:t>What is your vision of the future? </a:t>
            </a:r>
          </a:p>
          <a:p>
            <a:r>
              <a:rPr lang="en-US" dirty="0"/>
              <a:t>Theme 1 is all-encompassing – allows for any type of comments.</a:t>
            </a:r>
          </a:p>
          <a:p>
            <a:r>
              <a:rPr lang="en-US" dirty="0">
                <a:latin typeface="Calibri" panose="020F0502020204030204" pitchFamily="34" charset="0"/>
                <a:cs typeface="Calibri" panose="020F0502020204030204" pitchFamily="34" charset="0"/>
              </a:rPr>
              <a:t>Water, Pollution prevention, and Improved sensitization &amp; awareness apply for most guiding questions.</a:t>
            </a:r>
          </a:p>
          <a:p>
            <a:endParaRPr lang="en-US" dirty="0"/>
          </a:p>
          <a:p>
            <a:endParaRPr lang="en-MU" dirty="0"/>
          </a:p>
        </p:txBody>
      </p:sp>
    </p:spTree>
    <p:extLst>
      <p:ext uri="{BB962C8B-B14F-4D97-AF65-F5344CB8AC3E}">
        <p14:creationId xmlns:p14="http://schemas.microsoft.com/office/powerpoint/2010/main" val="698556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1E651-A179-42F2-9E70-F7F9C06DD653}"/>
              </a:ext>
            </a:extLst>
          </p:cNvPr>
          <p:cNvSpPr>
            <a:spLocks noGrp="1"/>
          </p:cNvSpPr>
          <p:nvPr>
            <p:ph type="title"/>
          </p:nvPr>
        </p:nvSpPr>
        <p:spPr/>
        <p:txBody>
          <a:bodyPr>
            <a:normAutofit/>
          </a:bodyPr>
          <a:lstStyle/>
          <a:p>
            <a:r>
              <a:rPr lang="en-US" sz="2800" dirty="0">
                <a:latin typeface="Calibri" panose="020F0502020204030204" pitchFamily="34" charset="0"/>
                <a:cs typeface="Calibri" panose="020F0502020204030204" pitchFamily="34" charset="0"/>
              </a:rPr>
              <a:t>LD </a:t>
            </a:r>
            <a:r>
              <a:rPr lang="en-US" sz="2400" dirty="0">
                <a:latin typeface="Calibri" panose="020F0502020204030204" pitchFamily="34" charset="0"/>
                <a:cs typeface="Calibri" panose="020F0502020204030204" pitchFamily="34" charset="0"/>
              </a:rPr>
              <a:t>1</a:t>
            </a:r>
            <a:r>
              <a:rPr lang="en-US" sz="2800" dirty="0">
                <a:latin typeface="Calibri" panose="020F0502020204030204" pitchFamily="34" charset="0"/>
                <a:cs typeface="Calibri" panose="020F0502020204030204" pitchFamily="34" charset="0"/>
              </a:rPr>
              <a:t>: </a:t>
            </a:r>
            <a:r>
              <a:rPr lang="en-US" sz="2800" dirty="0">
                <a:solidFill>
                  <a:srgbClr val="FF0000"/>
                </a:solidFill>
                <a:latin typeface="Calibri" panose="020F0502020204030204" pitchFamily="34" charset="0"/>
                <a:cs typeface="Calibri" panose="020F0502020204030204" pitchFamily="34" charset="0"/>
              </a:rPr>
              <a:t>Reflecting on the urgent need for actions to achieve a healthy planet and prosperity of all.</a:t>
            </a:r>
            <a:endParaRPr lang="en-MU" sz="2800" dirty="0">
              <a:solidFill>
                <a:srgbClr val="FF0000"/>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854305E-46FD-4B28-8544-424051ACD741}"/>
              </a:ext>
            </a:extLst>
          </p:cNvPr>
          <p:cNvSpPr>
            <a:spLocks noGrp="1"/>
          </p:cNvSpPr>
          <p:nvPr>
            <p:ph idx="1"/>
          </p:nvPr>
        </p:nvSpPr>
        <p:spPr>
          <a:xfrm>
            <a:off x="1143000" y="2083037"/>
            <a:ext cx="9872871" cy="4038600"/>
          </a:xfrm>
        </p:spPr>
        <p:txBody>
          <a:bodyPr>
            <a:normAutofit/>
          </a:bodyPr>
          <a:lstStyle/>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Need for equity between and within countries. </a:t>
            </a:r>
          </a:p>
          <a:p>
            <a:r>
              <a:rPr lang="en-US" dirty="0">
                <a:latin typeface="Calibri" panose="020F0502020204030204" pitchFamily="34" charset="0"/>
                <a:cs typeface="Calibri" panose="020F0502020204030204" pitchFamily="34" charset="0"/>
              </a:rPr>
              <a:t>Inter-generational equity</a:t>
            </a:r>
          </a:p>
          <a:p>
            <a:r>
              <a:rPr lang="en-US" dirty="0">
                <a:latin typeface="Calibri" panose="020F0502020204030204" pitchFamily="34" charset="0"/>
                <a:cs typeface="Calibri" panose="020F0502020204030204" pitchFamily="34" charset="0"/>
              </a:rPr>
              <a:t>Eradication of poverty.  </a:t>
            </a:r>
          </a:p>
          <a:p>
            <a:r>
              <a:rPr lang="en-US" dirty="0">
                <a:latin typeface="Calibri" panose="020F0502020204030204" pitchFamily="34" charset="0"/>
                <a:cs typeface="Calibri" panose="020F0502020204030204" pitchFamily="34" charset="0"/>
              </a:rPr>
              <a:t>Accessibility of health measures for ALL</a:t>
            </a:r>
          </a:p>
          <a:p>
            <a:r>
              <a:rPr lang="en-US" dirty="0">
                <a:latin typeface="Calibri" panose="020F0502020204030204" pitchFamily="34" charset="0"/>
                <a:cs typeface="Calibri" panose="020F0502020204030204" pitchFamily="34" charset="0"/>
              </a:rPr>
              <a:t>Youth – Education and Jobs? Elderly – health care and protection?</a:t>
            </a:r>
          </a:p>
          <a:p>
            <a:r>
              <a:rPr lang="en-US" dirty="0">
                <a:latin typeface="Calibri" panose="020F0502020204030204" pitchFamily="34" charset="0"/>
                <a:cs typeface="Calibri" panose="020F0502020204030204" pitchFamily="34" charset="0"/>
              </a:rPr>
              <a:t>Peace for prosperity?</a:t>
            </a:r>
          </a:p>
        </p:txBody>
      </p:sp>
    </p:spTree>
    <p:extLst>
      <p:ext uri="{BB962C8B-B14F-4D97-AF65-F5344CB8AC3E}">
        <p14:creationId xmlns:p14="http://schemas.microsoft.com/office/powerpoint/2010/main" val="1901394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4BFBE-7147-45DA-869F-F29A2B64051D}"/>
              </a:ext>
            </a:extLst>
          </p:cNvPr>
          <p:cNvSpPr>
            <a:spLocks noGrp="1"/>
          </p:cNvSpPr>
          <p:nvPr>
            <p:ph type="title"/>
          </p:nvPr>
        </p:nvSpPr>
        <p:spPr/>
        <p:txBody>
          <a:bodyPr>
            <a:normAutofit/>
          </a:bodyPr>
          <a:lstStyle/>
          <a:p>
            <a:r>
              <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1. 1</a:t>
            </a: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How can we restore and regenerate a positive relationship with nature? List 2 or 3 good practices and pathways that you would like to see scaled up to enable a move to a healthy planet?</a:t>
            </a:r>
            <a:br>
              <a:rPr lang="en-MU" sz="1800" dirty="0">
                <a:effectLst/>
                <a:latin typeface="Calibri" panose="020F0502020204030204" pitchFamily="34" charset="0"/>
                <a:ea typeface="Calibri" panose="020F0502020204030204" pitchFamily="34" charset="0"/>
                <a:cs typeface="Times New Roman" panose="02020603050405020304" pitchFamily="18" charset="0"/>
              </a:rPr>
            </a:br>
            <a:endParaRPr lang="en-MU" sz="3200" dirty="0"/>
          </a:p>
        </p:txBody>
      </p:sp>
      <p:sp>
        <p:nvSpPr>
          <p:cNvPr id="3" name="Content Placeholder 2">
            <a:extLst>
              <a:ext uri="{FF2B5EF4-FFF2-40B4-BE49-F238E27FC236}">
                <a16:creationId xmlns:a16="http://schemas.microsoft.com/office/drawing/2014/main" id="{22174DAB-9856-4797-A42B-CF3E0E9F8977}"/>
              </a:ext>
            </a:extLst>
          </p:cNvPr>
          <p:cNvSpPr>
            <a:spLocks noGrp="1"/>
          </p:cNvSpPr>
          <p:nvPr>
            <p:ph idx="1"/>
          </p:nvPr>
        </p:nvSpPr>
        <p:spPr>
          <a:xfrm>
            <a:off x="1143000" y="2057400"/>
            <a:ext cx="10128903" cy="4038600"/>
          </a:xfrm>
        </p:spPr>
        <p:txBody>
          <a:bodyPr>
            <a:normAutofit/>
          </a:bodyPr>
          <a:lstStyle/>
          <a:p>
            <a:pPr algn="l"/>
            <a:endParaRPr lang="en-MU" sz="1800" b="0" i="0" u="none" strike="noStrike" baseline="0" dirty="0">
              <a:solidFill>
                <a:srgbClr val="000000"/>
              </a:solidFill>
              <a:latin typeface="Calibri" panose="020F0502020204030204" pitchFamily="34" charset="0"/>
            </a:endParaRPr>
          </a:p>
          <a:p>
            <a:r>
              <a:rPr lang="en-US" sz="1800" b="0" i="1" u="none" strike="noStrike" baseline="0" dirty="0">
                <a:latin typeface="Calibri" panose="020F0502020204030204" pitchFamily="34" charset="0"/>
              </a:rPr>
              <a:t>Halting biodiversity loss and restoring ecosystems </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r>
              <a:rPr lang="en-GB" sz="1800" dirty="0">
                <a:latin typeface="Calibri" panose="020F0502020204030204" pitchFamily="34" charset="0"/>
                <a:ea typeface="Calibri" panose="020F0502020204030204" pitchFamily="34" charset="0"/>
                <a:cs typeface="Times New Roman" panose="02020603050405020304" pitchFamily="18" charset="0"/>
              </a:rPr>
              <a:t>Scale up renewable energy and adapt to climate change by increasing our resilience.</a:t>
            </a:r>
          </a:p>
          <a:p>
            <a:pPr marL="228600" lvl="1">
              <a:spcBef>
                <a:spcPts val="1400"/>
              </a:spcBef>
            </a:pPr>
            <a:r>
              <a:rPr lang="en-GB" sz="1800" dirty="0">
                <a:effectLst/>
                <a:latin typeface="Calibri" panose="020F0502020204030204" pitchFamily="34" charset="0"/>
                <a:ea typeface="Calibri" panose="020F0502020204030204" pitchFamily="34" charset="0"/>
                <a:cs typeface="Times New Roman" panose="02020603050405020304" pitchFamily="18" charset="0"/>
              </a:rPr>
              <a:t>Plant trees, promote reforestation. Reduce pollution drastically, especially regarding plastics in the ocean. Promote circular economy to reduce resource consumption.</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a:spcBef>
                <a:spcPts val="1400"/>
              </a:spcBef>
            </a:pPr>
            <a:r>
              <a:rPr lang="en-GB" sz="1800" dirty="0">
                <a:latin typeface="Calibri" panose="020F0502020204030204" pitchFamily="34" charset="0"/>
                <a:cs typeface="Times New Roman" panose="02020603050405020304" pitchFamily="18" charset="0"/>
              </a:rPr>
              <a:t>Water</a:t>
            </a:r>
          </a:p>
          <a:p>
            <a:pPr marL="228600" lvl="1">
              <a:spcBef>
                <a:spcPts val="1400"/>
              </a:spcBef>
            </a:pPr>
            <a:r>
              <a:rPr lang="en-GB" sz="1800" dirty="0">
                <a:latin typeface="Calibri" panose="020F0502020204030204" pitchFamily="34" charset="0"/>
                <a:cs typeface="Times New Roman" panose="02020603050405020304" pitchFamily="18" charset="0"/>
              </a:rPr>
              <a:t>Sustainable food systems</a:t>
            </a:r>
          </a:p>
          <a:p>
            <a:pPr marL="228600" lvl="1">
              <a:spcBef>
                <a:spcPts val="1400"/>
              </a:spcBef>
            </a:pPr>
            <a:r>
              <a:rPr lang="en-GB" sz="1800" dirty="0">
                <a:latin typeface="Calibri" panose="020F0502020204030204" pitchFamily="34" charset="0"/>
                <a:ea typeface="Calibri" panose="020F0502020204030204" pitchFamily="34" charset="0"/>
                <a:cs typeface="Times New Roman" panose="02020603050405020304" pitchFamily="18" charset="0"/>
              </a:rPr>
              <a:t>Better awareness at school level (waste management, sorting at source, recycling, gardening skills, etc.). </a:t>
            </a:r>
          </a:p>
          <a:p>
            <a:pPr marL="228600" lvl="1">
              <a:spcBef>
                <a:spcPts val="1400"/>
              </a:spcBef>
            </a:pPr>
            <a:endParaRPr lang="en-GB" sz="18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0726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76304-BB47-4441-95CE-6184AE308FFD}"/>
              </a:ext>
            </a:extLst>
          </p:cNvPr>
          <p:cNvSpPr>
            <a:spLocks noGrp="1"/>
          </p:cNvSpPr>
          <p:nvPr>
            <p:ph type="title"/>
          </p:nvPr>
        </p:nvSpPr>
        <p:spPr/>
        <p:txBody>
          <a:bodyPr/>
          <a:lstStyle/>
          <a:p>
            <a:r>
              <a:rPr lang="en-GB" sz="1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1.2: What are the actions that you (your group) would take to scale up the change towards a healthy planet? What policies/structures need to be in place for you to take such action? </a:t>
            </a:r>
            <a:br>
              <a:rPr lang="en-MU" sz="1800" dirty="0">
                <a:effectLst/>
                <a:latin typeface="Calibri" panose="020F0502020204030204" pitchFamily="34" charset="0"/>
                <a:ea typeface="Calibri" panose="020F0502020204030204" pitchFamily="34" charset="0"/>
              </a:rPr>
            </a:br>
            <a:endParaRPr lang="en-MU" dirty="0"/>
          </a:p>
        </p:txBody>
      </p:sp>
      <p:sp>
        <p:nvSpPr>
          <p:cNvPr id="3" name="Content Placeholder 2">
            <a:extLst>
              <a:ext uri="{FF2B5EF4-FFF2-40B4-BE49-F238E27FC236}">
                <a16:creationId xmlns:a16="http://schemas.microsoft.com/office/drawing/2014/main" id="{428B845F-142D-41F4-AFDB-9CCF7891A15A}"/>
              </a:ext>
            </a:extLst>
          </p:cNvPr>
          <p:cNvSpPr>
            <a:spLocks noGrp="1"/>
          </p:cNvSpPr>
          <p:nvPr>
            <p:ph idx="1"/>
          </p:nvPr>
        </p:nvSpPr>
        <p:spPr/>
        <p:txBody>
          <a:bodyPr>
            <a:normAutofit/>
          </a:bodyPr>
          <a:lstStyle/>
          <a:p>
            <a:pPr marL="560070" indent="-285750">
              <a:lnSpc>
                <a:spcPct val="110000"/>
              </a:lnSpc>
            </a:pPr>
            <a:endParaRPr lang="en-GB" sz="1800" dirty="0">
              <a:latin typeface="Calibri" panose="020F0502020204030204" pitchFamily="34" charset="0"/>
              <a:cs typeface="Times New Roman" panose="02020603050405020304" pitchFamily="18" charset="0"/>
            </a:endParaRPr>
          </a:p>
          <a:p>
            <a:pPr marL="560070" indent="-285750">
              <a:lnSpc>
                <a:spcPct val="110000"/>
              </a:lnSpc>
            </a:pPr>
            <a:r>
              <a:rPr lang="en-GB" sz="1800" dirty="0">
                <a:latin typeface="Calibri" panose="020F0502020204030204" pitchFamily="34" charset="0"/>
                <a:cs typeface="Times New Roman" panose="02020603050405020304" pitchFamily="18" charset="0"/>
              </a:rPr>
              <a:t>Waste segregation at source to carry out recycling and </a:t>
            </a:r>
            <a:r>
              <a:rPr lang="en-GB" sz="1800" b="1" dirty="0">
                <a:latin typeface="Calibri" panose="020F0502020204030204" pitchFamily="34" charset="0"/>
                <a:cs typeface="Times New Roman" panose="02020603050405020304" pitchFamily="18" charset="0"/>
              </a:rPr>
              <a:t>ensure drop-off centres available.</a:t>
            </a:r>
          </a:p>
          <a:p>
            <a:pPr marL="560070" indent="-285750">
              <a:lnSpc>
                <a:spcPct val="110000"/>
              </a:lnSpc>
            </a:pPr>
            <a:r>
              <a:rPr lang="en-GB" sz="1800" dirty="0">
                <a:latin typeface="Calibri" panose="020F0502020204030204" pitchFamily="34" charset="0"/>
                <a:cs typeface="Times New Roman" panose="02020603050405020304" pitchFamily="18" charset="0"/>
              </a:rPr>
              <a:t>Green the built environment.  Policies to change include Planning Policy Guidelines, Building and Land Use permits and taxes, for both urban and rural areas. </a:t>
            </a:r>
            <a:endParaRPr lang="en-MU" sz="1800" dirty="0">
              <a:latin typeface="Calibri" panose="020F0502020204030204" pitchFamily="34" charset="0"/>
              <a:cs typeface="Times New Roman" panose="02020603050405020304" pitchFamily="18" charset="0"/>
            </a:endParaRPr>
          </a:p>
          <a:p>
            <a:pPr marL="560070" indent="-285750">
              <a:lnSpc>
                <a:spcPct val="110000"/>
              </a:lnSpc>
            </a:pPr>
            <a:r>
              <a:rPr lang="en-US" sz="1800" dirty="0">
                <a:latin typeface="Calibri" panose="020F0502020204030204" pitchFamily="34" charset="0"/>
                <a:cs typeface="Times New Roman" panose="02020603050405020304" pitchFamily="18" charset="0"/>
              </a:rPr>
              <a:t>Sustainable consumption and production </a:t>
            </a:r>
            <a:endParaRPr lang="en-GB" sz="1800" dirty="0">
              <a:latin typeface="Calibri" panose="020F0502020204030204" pitchFamily="34" charset="0"/>
              <a:cs typeface="Times New Roman" panose="02020603050405020304" pitchFamily="18" charset="0"/>
            </a:endParaRPr>
          </a:p>
          <a:p>
            <a:pPr marL="560070" indent="-285750">
              <a:lnSpc>
                <a:spcPct val="100000"/>
              </a:lnSpc>
            </a:pPr>
            <a:r>
              <a:rPr lang="en-US" sz="1800" dirty="0">
                <a:latin typeface="Calibri" panose="020F0502020204030204" pitchFamily="34" charset="0"/>
                <a:cs typeface="Times New Roman" panose="02020603050405020304" pitchFamily="18" charset="0"/>
              </a:rPr>
              <a:t>Energy efficiency measures </a:t>
            </a:r>
            <a:endParaRPr lang="en-MU" sz="1800" dirty="0">
              <a:latin typeface="Calibri" panose="020F0502020204030204" pitchFamily="34" charset="0"/>
              <a:cs typeface="Times New Roman" panose="02020603050405020304" pitchFamily="18" charset="0"/>
            </a:endParaRPr>
          </a:p>
          <a:p>
            <a:pPr marL="560070" indent="-285750">
              <a:lnSpc>
                <a:spcPct val="100000"/>
              </a:lnSpc>
            </a:pPr>
            <a:r>
              <a:rPr lang="en-GB" sz="1800" dirty="0">
                <a:latin typeface="Calibri" panose="020F0502020204030204" pitchFamily="34" charset="0"/>
                <a:cs typeface="Times New Roman" panose="02020603050405020304" pitchFamily="18" charset="0"/>
              </a:rPr>
              <a:t>Plant trees ourselves and implement waste segregation. </a:t>
            </a:r>
            <a:r>
              <a:rPr lang="en-GB" sz="1800" b="1" dirty="0">
                <a:latin typeface="Calibri" panose="020F0502020204030204" pitchFamily="34" charset="0"/>
                <a:cs typeface="Times New Roman" panose="02020603050405020304" pitchFamily="18" charset="0"/>
              </a:rPr>
              <a:t>Legislation? </a:t>
            </a:r>
          </a:p>
          <a:p>
            <a:pPr marL="560070" indent="-285750">
              <a:lnSpc>
                <a:spcPct val="100000"/>
              </a:lnSpc>
            </a:pPr>
            <a:r>
              <a:rPr lang="en-US" sz="1800" b="1" dirty="0">
                <a:latin typeface="Calibri" panose="020F0502020204030204" pitchFamily="34" charset="0"/>
                <a:cs typeface="Times New Roman" panose="02020603050405020304" pitchFamily="18" charset="0"/>
              </a:rPr>
              <a:t>Fighting plastic and chemical pollution.</a:t>
            </a:r>
            <a:endParaRPr lang="en-GB" sz="1800" b="1" dirty="0">
              <a:latin typeface="Calibri" panose="020F0502020204030204" pitchFamily="34" charset="0"/>
              <a:cs typeface="Times New Roman" panose="02020603050405020304" pitchFamily="18" charset="0"/>
            </a:endParaRPr>
          </a:p>
          <a:p>
            <a:pPr marL="560070" indent="-285750">
              <a:lnSpc>
                <a:spcPct val="100000"/>
              </a:lnSpc>
            </a:pPr>
            <a:endParaRPr lang="en-MU" sz="18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5918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4BFBE-7147-45DA-869F-F29A2B64051D}"/>
              </a:ext>
            </a:extLst>
          </p:cNvPr>
          <p:cNvSpPr>
            <a:spLocks noGrp="1"/>
          </p:cNvSpPr>
          <p:nvPr>
            <p:ph type="title"/>
          </p:nvPr>
        </p:nvSpPr>
        <p:spPr>
          <a:xfrm>
            <a:off x="1158240" y="609600"/>
            <a:ext cx="9875520" cy="1356360"/>
          </a:xfrm>
        </p:spPr>
        <p:txBody>
          <a:bodyPr>
            <a:normAutofit/>
          </a:bodyPr>
          <a:lstStyle/>
          <a:p>
            <a:r>
              <a:rPr lang="en-GB" sz="1800" b="1" dirty="0">
                <a:effectLst/>
                <a:latin typeface="Calibri" panose="020F0502020204030204" pitchFamily="34" charset="0"/>
                <a:ea typeface="Times New Roman" panose="02020603050405020304" pitchFamily="18" charset="0"/>
                <a:cs typeface="Calibri" panose="020F0502020204030204" pitchFamily="34" charset="0"/>
              </a:rPr>
              <a:t>1.3: How could marginalised and vulnerable groups benefit from policies and initiatives designed to restore a more sustainable and resilient relationship with nature (that mitigates nature risks)?</a:t>
            </a:r>
            <a:br>
              <a:rPr lang="en-MU" sz="1800" dirty="0">
                <a:effectLst/>
                <a:latin typeface="Calibri" panose="020F0502020204030204" pitchFamily="34" charset="0"/>
                <a:ea typeface="Calibri" panose="020F0502020204030204" pitchFamily="34" charset="0"/>
              </a:rPr>
            </a:br>
            <a:endParaRPr lang="en-MU" sz="3200" dirty="0"/>
          </a:p>
        </p:txBody>
      </p:sp>
      <p:sp>
        <p:nvSpPr>
          <p:cNvPr id="3" name="Content Placeholder 2">
            <a:extLst>
              <a:ext uri="{FF2B5EF4-FFF2-40B4-BE49-F238E27FC236}">
                <a16:creationId xmlns:a16="http://schemas.microsoft.com/office/drawing/2014/main" id="{22174DAB-9856-4797-A42B-CF3E0E9F8977}"/>
              </a:ext>
            </a:extLst>
          </p:cNvPr>
          <p:cNvSpPr>
            <a:spLocks noGrp="1"/>
          </p:cNvSpPr>
          <p:nvPr>
            <p:ph idx="1"/>
          </p:nvPr>
        </p:nvSpPr>
        <p:spPr/>
        <p:txBody>
          <a:bodyPr>
            <a:normAutofit/>
          </a:bodyPr>
          <a:lstStyle/>
          <a:p>
            <a:pPr marL="342900" indent="-342900"/>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effectLst/>
                <a:latin typeface="Calibri" panose="020F0502020204030204" pitchFamily="34" charset="0"/>
                <a:ea typeface="Calibri" panose="020F0502020204030204" pitchFamily="34" charset="0"/>
                <a:cs typeface="Times New Roman" panose="02020603050405020304" pitchFamily="18" charset="0"/>
              </a:rPr>
              <a:t>Fishermen &amp; farmers better off / less threatened with </a:t>
            </a:r>
            <a:r>
              <a:rPr lang="en-GB" sz="1800" dirty="0">
                <a:latin typeface="Calibri" panose="020F0502020204030204" pitchFamily="34" charset="0"/>
                <a:ea typeface="Calibri" panose="020F0502020204030204" pitchFamily="34" charset="0"/>
                <a:cs typeface="Times New Roman" panose="02020603050405020304" pitchFamily="18" charset="0"/>
              </a:rPr>
              <a:t>fewer</a:t>
            </a:r>
            <a:r>
              <a:rPr lang="en-GB" sz="1800" dirty="0">
                <a:effectLst/>
                <a:latin typeface="Calibri" panose="020F0502020204030204" pitchFamily="34" charset="0"/>
                <a:ea typeface="Calibri" panose="020F0502020204030204" pitchFamily="34" charset="0"/>
                <a:cs typeface="Times New Roman" panose="02020603050405020304" pitchFamily="18" charset="0"/>
              </a:rPr>
              <a:t> extreme events (flash floods, tidal waves, etc.). </a:t>
            </a:r>
            <a:r>
              <a:rPr lang="en-GB" sz="1800" dirty="0">
                <a:latin typeface="Calibri" panose="020F0502020204030204" pitchFamily="34" charset="0"/>
                <a:ea typeface="Calibri" panose="020F0502020204030204" pitchFamily="34" charset="0"/>
                <a:cs typeface="Times New Roman" panose="02020603050405020304" pitchFamily="18" charset="0"/>
              </a:rPr>
              <a:t>More likely to increase productivity, and hence increase their revenue &amp; have more stable income.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effectLst/>
                <a:latin typeface="Calibri" panose="020F0502020204030204" pitchFamily="34" charset="0"/>
                <a:ea typeface="Calibri" panose="020F0502020204030204" pitchFamily="34" charset="0"/>
                <a:cs typeface="Times New Roman" panose="02020603050405020304" pitchFamily="18" charset="0"/>
              </a:rPr>
              <a:t>Coastal population currently threatened by rising sea level may need to migrate.</a:t>
            </a:r>
            <a:r>
              <a:rPr lang="en-US" sz="1800" b="1" dirty="0"/>
              <a:t> </a:t>
            </a:r>
            <a:r>
              <a:rPr lang="en-US" sz="1800" dirty="0"/>
              <a:t>Need for policies and coastal infrastructures for better coastal protection.</a:t>
            </a:r>
            <a:r>
              <a:rPr lang="en-US" sz="1800" b="1" dirty="0"/>
              <a:t> </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latin typeface="Calibri" panose="020F0502020204030204" pitchFamily="34" charset="0"/>
                <a:ea typeface="Calibri" panose="020F0502020204030204" pitchFamily="34" charset="0"/>
                <a:cs typeface="Times New Roman" panose="02020603050405020304" pitchFamily="18" charset="0"/>
              </a:rPr>
              <a:t>Rodrigues: Substantial increase in ‘Octopus” yields, after fishing shutdown to allow regeneration.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latin typeface="Calibri" panose="020F0502020204030204" pitchFamily="34" charset="0"/>
                <a:ea typeface="Calibri" panose="020F0502020204030204" pitchFamily="34" charset="0"/>
                <a:cs typeface="Times New Roman" panose="02020603050405020304" pitchFamily="18" charset="0"/>
              </a:rPr>
              <a:t>Example of Climate Change adaptation measures listed in NDC – Refugee centre at Quatre </a:t>
            </a:r>
            <a:r>
              <a:rPr lang="en-GB" sz="1800" dirty="0" err="1">
                <a:latin typeface="Calibri" panose="020F0502020204030204" pitchFamily="34" charset="0"/>
                <a:ea typeface="Calibri" panose="020F0502020204030204" pitchFamily="34" charset="0"/>
                <a:cs typeface="Times New Roman" panose="02020603050405020304" pitchFamily="18" charset="0"/>
              </a:rPr>
              <a:t>Soeurs</a:t>
            </a:r>
            <a:r>
              <a:rPr lang="en-GB" sz="1800" dirty="0">
                <a:latin typeface="Calibri" panose="020F0502020204030204" pitchFamily="34" charset="0"/>
                <a:ea typeface="Calibri" panose="020F0502020204030204" pitchFamily="34" charset="0"/>
                <a:cs typeface="Times New Roman" panose="02020603050405020304" pitchFamily="18" charset="0"/>
              </a:rPr>
              <a:t>, sea wall at Riviere des </a:t>
            </a:r>
            <a:r>
              <a:rPr lang="en-GB" sz="1800" dirty="0" err="1">
                <a:latin typeface="Calibri" panose="020F0502020204030204" pitchFamily="34" charset="0"/>
                <a:ea typeface="Calibri" panose="020F0502020204030204" pitchFamily="34" charset="0"/>
                <a:cs typeface="Times New Roman" panose="02020603050405020304" pitchFamily="18" charset="0"/>
              </a:rPr>
              <a:t>Galets</a:t>
            </a:r>
            <a:r>
              <a:rPr lang="en-GB" sz="1800" dirty="0">
                <a:latin typeface="Calibri" panose="020F0502020204030204" pitchFamily="34" charset="0"/>
                <a:ea typeface="Calibri" panose="020F0502020204030204" pitchFamily="34" charset="0"/>
                <a:cs typeface="Times New Roman" panose="02020603050405020304" pitchFamily="18" charset="0"/>
              </a:rPr>
              <a:t>, etc.</a:t>
            </a:r>
            <a:endParaRPr lang="en-MU"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5657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F15AA-96DB-4B13-ABB7-2F061FB684F4}"/>
              </a:ext>
            </a:extLst>
          </p:cNvPr>
          <p:cNvSpPr>
            <a:spLocks noGrp="1"/>
          </p:cNvSpPr>
          <p:nvPr>
            <p:ph type="title"/>
          </p:nvPr>
        </p:nvSpPr>
        <p:spPr/>
        <p:txBody>
          <a:bodyPr/>
          <a:lstStyle/>
          <a:p>
            <a:r>
              <a:rPr lang="en-GB" sz="1800" b="1" dirty="0">
                <a:effectLst/>
                <a:latin typeface="Calibri" panose="020F0502020204030204" pitchFamily="34" charset="0"/>
                <a:ea typeface="Times New Roman" panose="02020603050405020304" pitchFamily="18" charset="0"/>
                <a:cs typeface="Calibri" panose="020F0502020204030204" pitchFamily="34" charset="0"/>
              </a:rPr>
              <a:t>1.4: </a:t>
            </a:r>
            <a:r>
              <a:rPr lang="en-GB" sz="1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How can we safeguard the rights of people and nature, including among others, indigenous peoples and local communities, environmental defenders, women, youth, future generations?</a:t>
            </a:r>
            <a:br>
              <a:rPr lang="en-MU" sz="1800" dirty="0">
                <a:effectLst/>
                <a:latin typeface="Calibri" panose="020F0502020204030204" pitchFamily="34" charset="0"/>
                <a:ea typeface="Calibri" panose="020F0502020204030204" pitchFamily="34" charset="0"/>
              </a:rPr>
            </a:br>
            <a:endParaRPr lang="en-MU" dirty="0"/>
          </a:p>
        </p:txBody>
      </p:sp>
      <p:sp>
        <p:nvSpPr>
          <p:cNvPr id="3" name="Content Placeholder 2">
            <a:extLst>
              <a:ext uri="{FF2B5EF4-FFF2-40B4-BE49-F238E27FC236}">
                <a16:creationId xmlns:a16="http://schemas.microsoft.com/office/drawing/2014/main" id="{E45BA3A9-5CCF-491A-88CA-7462452E9EF3}"/>
              </a:ext>
            </a:extLst>
          </p:cNvPr>
          <p:cNvSpPr>
            <a:spLocks noGrp="1"/>
          </p:cNvSpPr>
          <p:nvPr>
            <p:ph idx="1"/>
          </p:nvPr>
        </p:nvSpPr>
        <p:spPr/>
        <p:txBody>
          <a:bodyPr>
            <a:normAutofit/>
          </a:bodyPr>
          <a:lstStyle/>
          <a:p>
            <a:pPr marL="342900" indent="-342900"/>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latin typeface="Calibri" panose="020F0502020204030204" pitchFamily="34" charset="0"/>
                <a:ea typeface="Calibri" panose="020F0502020204030204" pitchFamily="34" charset="0"/>
                <a:cs typeface="Times New Roman" panose="02020603050405020304" pitchFamily="18" charset="0"/>
              </a:rPr>
              <a:t>Be inclusive for policy consultation process, and ensure these stakeholders' voices heard.</a:t>
            </a:r>
            <a:endParaRPr lang="en-MU"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effectLst/>
                <a:latin typeface="Calibri" panose="020F0502020204030204" pitchFamily="34" charset="0"/>
                <a:ea typeface="Calibri" panose="020F0502020204030204" pitchFamily="34" charset="0"/>
                <a:cs typeface="Times New Roman" panose="02020603050405020304" pitchFamily="18" charset="0"/>
              </a:rPr>
              <a:t>Constitution amendment, to embed the need for ensuring environmental protection?</a:t>
            </a:r>
          </a:p>
          <a:p>
            <a:pPr marL="342900" indent="-342900"/>
            <a:r>
              <a:rPr lang="en-GB" sz="1800" dirty="0">
                <a:effectLst/>
                <a:latin typeface="Calibri" panose="020F0502020204030204" pitchFamily="34" charset="0"/>
                <a:ea typeface="Calibri" panose="020F0502020204030204" pitchFamily="34" charset="0"/>
                <a:cs typeface="Times New Roman" panose="02020603050405020304" pitchFamily="18" charset="0"/>
              </a:rPr>
              <a:t>Greater awareness among the population about the negative impacts of environmental degradation, and the fundamental rights for equal opportunities and the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importance of resource efficiency.</a:t>
            </a:r>
          </a:p>
          <a:p>
            <a:pPr marL="342900" indent="-342900"/>
            <a:r>
              <a:rPr lang="en-GB" sz="1800" dirty="0">
                <a:latin typeface="Calibri" panose="020F0502020204030204" pitchFamily="34" charset="0"/>
                <a:ea typeface="Calibri" panose="020F0502020204030204" pitchFamily="34" charset="0"/>
                <a:cs typeface="Times New Roman" panose="02020603050405020304" pitchFamily="18" charset="0"/>
              </a:rPr>
              <a:t>Business sector should also align along these values, and ESG must be high on the agenda.</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8423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4BFBE-7147-45DA-869F-F29A2B64051D}"/>
              </a:ext>
            </a:extLst>
          </p:cNvPr>
          <p:cNvSpPr>
            <a:spLocks noGrp="1"/>
          </p:cNvSpPr>
          <p:nvPr>
            <p:ph type="title"/>
          </p:nvPr>
        </p:nvSpPr>
        <p:spPr/>
        <p:txBody>
          <a:bodyPr>
            <a:normAutofit/>
          </a:bodyPr>
          <a:lstStyle/>
          <a:p>
            <a:pPr algn="ctr"/>
            <a:r>
              <a:rPr lang="en-GB" sz="1800" b="1" dirty="0">
                <a:effectLst/>
                <a:latin typeface="Calibri" panose="020F0502020204030204" pitchFamily="34" charset="0"/>
                <a:ea typeface="Times New Roman" panose="02020603050405020304" pitchFamily="18" charset="0"/>
                <a:cs typeface="Calibri" panose="020F0502020204030204" pitchFamily="34" charset="0"/>
              </a:rPr>
              <a:t>1.5: </a:t>
            </a:r>
            <a:r>
              <a:rPr lang="en-GB" sz="1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What are the new or prioritized set of metrics and indicators needed for tracking our progress towards a healthier and more prosperous planet?</a:t>
            </a:r>
            <a:br>
              <a:rPr lang="en-MU" sz="1800" dirty="0">
                <a:effectLst/>
                <a:latin typeface="Calibri" panose="020F0502020204030204" pitchFamily="34" charset="0"/>
                <a:ea typeface="Calibri" panose="020F0502020204030204" pitchFamily="34" charset="0"/>
              </a:rPr>
            </a:br>
            <a:endParaRPr lang="en-MU" sz="2000" dirty="0"/>
          </a:p>
        </p:txBody>
      </p:sp>
      <p:sp>
        <p:nvSpPr>
          <p:cNvPr id="3" name="Content Placeholder 2">
            <a:extLst>
              <a:ext uri="{FF2B5EF4-FFF2-40B4-BE49-F238E27FC236}">
                <a16:creationId xmlns:a16="http://schemas.microsoft.com/office/drawing/2014/main" id="{22174DAB-9856-4797-A42B-CF3E0E9F8977}"/>
              </a:ext>
            </a:extLst>
          </p:cNvPr>
          <p:cNvSpPr>
            <a:spLocks noGrp="1"/>
          </p:cNvSpPr>
          <p:nvPr>
            <p:ph idx="1"/>
          </p:nvPr>
        </p:nvSpPr>
        <p:spPr>
          <a:xfrm>
            <a:off x="1143000" y="2134312"/>
            <a:ext cx="9872871" cy="4038600"/>
          </a:xfrm>
        </p:spPr>
        <p:txBody>
          <a:bodyPr>
            <a:normAutofit/>
          </a:bodyPr>
          <a:lstStyle/>
          <a:p>
            <a:pPr marL="342900" indent="-342900"/>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effectLst/>
                <a:latin typeface="Calibri" panose="020F0502020204030204" pitchFamily="34" charset="0"/>
                <a:ea typeface="Calibri" panose="020F0502020204030204" pitchFamily="34" charset="0"/>
                <a:cs typeface="Times New Roman" panose="02020603050405020304" pitchFamily="18" charset="0"/>
              </a:rPr>
              <a:t>Extent of land in built up areas which have been restored; </a:t>
            </a:r>
          </a:p>
          <a:p>
            <a:pPr marL="342900" indent="-342900"/>
            <a:r>
              <a:rPr lang="en-GB" sz="1800" dirty="0">
                <a:effectLst/>
                <a:latin typeface="Calibri" panose="020F0502020204030204" pitchFamily="34" charset="0"/>
                <a:ea typeface="Calibri" panose="020F0502020204030204" pitchFamily="34" charset="0"/>
                <a:cs typeface="Times New Roman" panose="02020603050405020304" pitchFamily="18" charset="0"/>
              </a:rPr>
              <a:t>Metrics related to education / good governance / wellbeing of people, and sustainable development (e.g. ratio land use for urban development v/s land for food security/ nature?)</a:t>
            </a:r>
            <a:endParaRPr lang="en-M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effectLst/>
                <a:latin typeface="Calibri" panose="020F0502020204030204" pitchFamily="34" charset="0"/>
                <a:ea typeface="Calibri" panose="020F0502020204030204" pitchFamily="34" charset="0"/>
                <a:cs typeface="Times New Roman" panose="02020603050405020304" pitchFamily="18" charset="0"/>
              </a:rPr>
              <a:t>Devise indicator to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measure happiness of people, </a:t>
            </a:r>
            <a:r>
              <a:rPr lang="en-GB" sz="1800" dirty="0">
                <a:effectLst/>
                <a:latin typeface="Calibri" panose="020F0502020204030204" pitchFamily="34" charset="0"/>
                <a:ea typeface="Calibri" panose="020F0502020204030204" pitchFamily="34" charset="0"/>
                <a:cs typeface="Times New Roman" panose="02020603050405020304" pitchFamily="18" charset="0"/>
              </a:rPr>
              <a:t>the level of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care for vulnerable persons</a:t>
            </a:r>
            <a:r>
              <a:rPr lang="en-GB" sz="1800" dirty="0">
                <a:effectLst/>
                <a:latin typeface="Calibri" panose="020F0502020204030204" pitchFamily="34" charset="0"/>
                <a:ea typeface="Calibri" panose="020F0502020204030204" pitchFamily="34" charset="0"/>
                <a:cs typeface="Times New Roman" panose="02020603050405020304" pitchFamily="18" charset="0"/>
              </a:rPr>
              <a:t>, the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quality of life </a:t>
            </a:r>
            <a:r>
              <a:rPr lang="en-GB" sz="1800" dirty="0">
                <a:effectLst/>
                <a:latin typeface="Calibri" panose="020F0502020204030204" pitchFamily="34" charset="0"/>
                <a:ea typeface="Calibri" panose="020F0502020204030204" pitchFamily="34" charset="0"/>
                <a:cs typeface="Times New Roman" panose="02020603050405020304" pitchFamily="18" charset="0"/>
              </a:rPr>
              <a:t>and</a:t>
            </a:r>
            <a:r>
              <a:rPr lang="en-GB" sz="1800" b="1" dirty="0">
                <a:effectLst/>
                <a:latin typeface="Calibri" panose="020F0502020204030204" pitchFamily="34" charset="0"/>
                <a:ea typeface="Calibri" panose="020F0502020204030204" pitchFamily="34" charset="0"/>
                <a:cs typeface="Times New Roman" panose="02020603050405020304" pitchFamily="18" charset="0"/>
              </a:rPr>
              <a:t> the level of inclusivity.</a:t>
            </a:r>
            <a:endParaRPr lang="en-MU"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r>
              <a:rPr lang="en-GB" sz="1800" dirty="0">
                <a:latin typeface="Calibri" panose="020F0502020204030204" pitchFamily="34" charset="0"/>
                <a:ea typeface="Calibri" panose="020F0502020204030204" pitchFamily="34" charset="0"/>
                <a:cs typeface="Times New Roman" panose="02020603050405020304" pitchFamily="18" charset="0"/>
              </a:rPr>
              <a:t>G</a:t>
            </a:r>
            <a:r>
              <a:rPr lang="en-GB" sz="1800" dirty="0">
                <a:effectLst/>
                <a:latin typeface="Calibri" panose="020F0502020204030204" pitchFamily="34" charset="0"/>
                <a:ea typeface="Calibri" panose="020F0502020204030204" pitchFamily="34" charset="0"/>
                <a:cs typeface="Times New Roman" panose="02020603050405020304" pitchFamily="18" charset="0"/>
              </a:rPr>
              <a:t>reenhouse gas emissions, </a:t>
            </a:r>
            <a:r>
              <a:rPr lang="en-GB" sz="1800" dirty="0">
                <a:latin typeface="Calibri" panose="020F0502020204030204" pitchFamily="34" charset="0"/>
                <a:ea typeface="Calibri" panose="020F0502020204030204" pitchFamily="34" charset="0"/>
                <a:cs typeface="Times New Roman" panose="02020603050405020304" pitchFamily="18"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of energy consumption from renewables</a:t>
            </a:r>
          </a:p>
          <a:p>
            <a:pPr marL="342900" indent="-342900"/>
            <a:r>
              <a:rPr lang="en-GB" sz="1800" dirty="0">
                <a:latin typeface="Calibri" panose="020F0502020204030204" pitchFamily="34" charset="0"/>
                <a:ea typeface="Calibri" panose="020F0502020204030204" pitchFamily="34" charset="0"/>
                <a:cs typeface="Times New Roman" panose="02020603050405020304" pitchFamily="18" charset="0"/>
              </a:rPr>
              <a:t>Reduction in no of refugees, no of people affected by war.</a:t>
            </a:r>
            <a:endParaRPr lang="en-MU" sz="1800" b="0" i="0" u="none" strike="noStrike" baseline="0" dirty="0">
              <a:solidFill>
                <a:srgbClr val="000000"/>
              </a:solidFill>
              <a:latin typeface="Calibri" panose="020F0502020204030204" pitchFamily="34" charset="0"/>
            </a:endParaRPr>
          </a:p>
          <a:p>
            <a:endParaRPr lang="en-MU" dirty="0"/>
          </a:p>
        </p:txBody>
      </p:sp>
    </p:spTree>
    <p:extLst>
      <p:ext uri="{BB962C8B-B14F-4D97-AF65-F5344CB8AC3E}">
        <p14:creationId xmlns:p14="http://schemas.microsoft.com/office/powerpoint/2010/main" val="2650271880"/>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docProps/app.xml><?xml version="1.0" encoding="utf-8"?>
<Properties xmlns="http://schemas.openxmlformats.org/officeDocument/2006/extended-properties" xmlns:vt="http://schemas.openxmlformats.org/officeDocument/2006/docPropsVTypes">
  <Template>TM03457444[[fn=Basis]]</Template>
  <TotalTime>17074</TotalTime>
  <Words>2218</Words>
  <Application>Microsoft Office PowerPoint</Application>
  <PresentationFormat>Widescreen</PresentationFormat>
  <Paragraphs>168</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Corbel</vt:lpstr>
      <vt:lpstr>Poppins</vt:lpstr>
      <vt:lpstr>Poppins SemiBold</vt:lpstr>
      <vt:lpstr>Symbol</vt:lpstr>
      <vt:lpstr>Basis</vt:lpstr>
      <vt:lpstr>PowerPoint Presentation</vt:lpstr>
      <vt:lpstr>Key Messages (from Stockholm+50)</vt:lpstr>
      <vt:lpstr>Introduction </vt:lpstr>
      <vt:lpstr>LD 1: Reflecting on the urgent need for actions to achieve a healthy planet and prosperity of all.</vt:lpstr>
      <vt:lpstr>1. 1: How can we restore and regenerate a positive relationship with nature? List 2 or 3 good practices and pathways that you would like to see scaled up to enable a move to a healthy planet? </vt:lpstr>
      <vt:lpstr>1.2: What are the actions that you (your group) would take to scale up the change towards a healthy planet? What policies/structures need to be in place for you to take such action?  </vt:lpstr>
      <vt:lpstr>1.3: How could marginalised and vulnerable groups benefit from policies and initiatives designed to restore a more sustainable and resilient relationship with nature (that mitigates nature risks)? </vt:lpstr>
      <vt:lpstr>1.4: How can we safeguard the rights of people and nature, including among others, indigenous peoples and local communities, environmental defenders, women, youth, future generations? </vt:lpstr>
      <vt:lpstr>1.5: What are the new or prioritized set of metrics and indicators needed for tracking our progress towards a healthier and more prosperous planet? </vt:lpstr>
      <vt:lpstr>LD 2: Achieving a sustainable and inclusive recovery from the coronavirus disease (COVID-19) pandemic </vt:lpstr>
      <vt:lpstr>2.1:What are the most promising sustainable and inclusive recovery practices currently being applied by public, private and civil society groups at individual, community, city, regional, country level? And how could we scale them up?  </vt:lpstr>
      <vt:lpstr> 2.2: What recovery and pre-existing practises need to be changed to ensure an inclusive and sustainable recovery?</vt:lpstr>
      <vt:lpstr>2.3: How do we ensure that all countries/communities can benefit from opportunities stemming from a sustainable and just transition? </vt:lpstr>
      <vt:lpstr>2.4: How can we create better performing industries and supply chains for a just transition to more sustainable economies? which sectors are most critical?</vt:lpstr>
      <vt:lpstr> 2.5: What are some of the commitments and “responsible” principles that need to be made by key industry sectors and by finance and investment institutions?</vt:lpstr>
      <vt:lpstr>2.6: What are the decent green jobs of the future? What are the new skills needed, what is needed from business? from government? from academia? </vt:lpstr>
      <vt:lpstr>LD 3: Accelerating the implementation of the environmental dimension of sustainable development in the context of the decade of action and delivery for sustainable development  </vt:lpstr>
      <vt:lpstr>3.1: What are the biggest challenges we are facing in implementing the commitments to the 2030 Agenda and other environmental commitments (MEAs)? How do we create an enabling environment for delivery on the ground? </vt:lpstr>
      <vt:lpstr>3.2: What are the good practices and pathways that you would like to see scaled up to accelerate the implementation of the environmental dimension of Sustainable Development in the context, of the Decade of Action? </vt:lpstr>
      <vt:lpstr>3.3: How to transform governance and legal systems that maintain long-term economic stability and ecological and social wellbeing for all? </vt:lpstr>
      <vt:lpstr>3.4: What measures are needed to align public, private and development finance with existing commitments and priorities? </vt:lpstr>
      <vt:lpstr>3.5: What type of partnerships from the UN and beyond are needed to accelerate a green and sustainable economic transformation that leaves no one behind? </vt:lpstr>
      <vt:lpstr>3.6: What capacities and technologies are needed to improve human wellbeing in harmony with nature?  </vt:lpstr>
      <vt:lpstr>Question for All:    What kind of follow-up activities would you like to see from Stockholm+50?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Stockholm + 50</dc:title>
  <dc:creator>Madookur Desha</dc:creator>
  <cp:lastModifiedBy>Madookur Desha</cp:lastModifiedBy>
  <cp:revision>10</cp:revision>
  <cp:lastPrinted>2022-03-17T13:47:36Z</cp:lastPrinted>
  <dcterms:created xsi:type="dcterms:W3CDTF">2022-02-13T13:21:03Z</dcterms:created>
  <dcterms:modified xsi:type="dcterms:W3CDTF">2022-04-05T05:02:30Z</dcterms:modified>
</cp:coreProperties>
</file>