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8" r:id="rId2"/>
    <p:sldId id="284" r:id="rId3"/>
    <p:sldId id="286" r:id="rId4"/>
    <p:sldId id="285" r:id="rId5"/>
    <p:sldId id="287" r:id="rId6"/>
    <p:sldId id="269" r:id="rId7"/>
    <p:sldId id="297" r:id="rId8"/>
    <p:sldId id="289" r:id="rId9"/>
    <p:sldId id="290" r:id="rId10"/>
    <p:sldId id="291" r:id="rId11"/>
    <p:sldId id="298" r:id="rId12"/>
    <p:sldId id="294" r:id="rId13"/>
    <p:sldId id="299" r:id="rId14"/>
    <p:sldId id="296" r:id="rId15"/>
    <p:sldId id="29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5294" autoAdjust="0"/>
  </p:normalViewPr>
  <p:slideViewPr>
    <p:cSldViewPr snapToGrid="0">
      <p:cViewPr varScale="1">
        <p:scale>
          <a:sx n="72" d="100"/>
          <a:sy n="72" d="100"/>
        </p:scale>
        <p:origin x="660" y="78"/>
      </p:cViewPr>
      <p:guideLst>
        <p:guide orient="horz" pos="2160"/>
        <p:guide pos="3840"/>
      </p:guideLst>
    </p:cSldViewPr>
  </p:slideViewPr>
  <p:notesTextViewPr>
    <p:cViewPr>
      <p:scale>
        <a:sx n="3" d="2"/>
        <a:sy n="3" d="2"/>
      </p:scale>
      <p:origin x="0" y="0"/>
    </p:cViewPr>
  </p:notesTextViewPr>
  <p:notesViewPr>
    <p:cSldViewPr snapToGrid="0">
      <p:cViewPr varScale="1">
        <p:scale>
          <a:sx n="68" d="100"/>
          <a:sy n="68" d="100"/>
        </p:scale>
        <p:origin x="2808"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E08F2E-5F06-4CE2-A139-452A1382A6F0}" type="datetimeFigureOut">
              <a:rPr lang="en-US"/>
              <a:t>4/5/2022</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28588A-5C4E-401A-AECC-B6F63A9DE965}" type="slidenum">
              <a:rPr/>
              <a:t>‹#›</a:t>
            </a:fld>
            <a:endParaRPr/>
          </a:p>
        </p:txBody>
      </p:sp>
    </p:spTree>
    <p:extLst>
      <p:ext uri="{BB962C8B-B14F-4D97-AF65-F5344CB8AC3E}">
        <p14:creationId xmlns:p14="http://schemas.microsoft.com/office/powerpoint/2010/main" val="1059979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C5DC6-1594-414D-9341-ABA08739246C}" type="datetimeFigureOut">
              <a:rPr lang="en-US"/>
              <a:t>4/5/2022</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542409-6A04-4DC6-AC3A-D3758287A8F2}" type="slidenum">
              <a:rPr/>
              <a:t>‹#›</a:t>
            </a:fld>
            <a:endParaRPr/>
          </a:p>
        </p:txBody>
      </p:sp>
    </p:spTree>
    <p:extLst>
      <p:ext uri="{BB962C8B-B14F-4D97-AF65-F5344CB8AC3E}">
        <p14:creationId xmlns:p14="http://schemas.microsoft.com/office/powerpoint/2010/main" val="2541150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542409-6A04-4DC6-AC3A-D3758287A8F2}" type="slidenum">
              <a:rPr lang="en-US" smtClean="0"/>
              <a:t>1</a:t>
            </a:fld>
            <a:endParaRPr lang="en-US"/>
          </a:p>
        </p:txBody>
      </p:sp>
    </p:spTree>
    <p:extLst>
      <p:ext uri="{BB962C8B-B14F-4D97-AF65-F5344CB8AC3E}">
        <p14:creationId xmlns:p14="http://schemas.microsoft.com/office/powerpoint/2010/main" val="33008298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1600200" y="0"/>
            <a:ext cx="5029200" cy="5943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751777" y="3019706"/>
            <a:ext cx="4846320" cy="2387600"/>
          </a:xfrm>
        </p:spPr>
        <p:txBody>
          <a:bodyPr anchor="b">
            <a:normAutofit/>
          </a:bodyPr>
          <a:lstStyle>
            <a:lvl1pPr algn="l">
              <a:lnSpc>
                <a:spcPct val="90000"/>
              </a:lnSpc>
              <a:defRPr sz="4800">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751777" y="5381894"/>
            <a:ext cx="4846320" cy="448056"/>
          </a:xfrm>
        </p:spPr>
        <p:txBody>
          <a:bodyPr>
            <a:normAutofit/>
          </a:bodyPr>
          <a:lstStyle>
            <a:lvl1pPr marL="0" indent="0" algn="l">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490472" cy="3886200"/>
          </a:xfrm>
          <a:prstGeom prst="rect">
            <a:avLst/>
          </a:prstGeom>
        </p:spPr>
      </p:pic>
      <p:pic>
        <p:nvPicPr>
          <p:cNvPr id="10" name="Picture 9" descr="Closeup of plant shoot"/>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39128" y="2057400"/>
            <a:ext cx="2060767" cy="3886200"/>
          </a:xfrm>
          <a:prstGeom prst="rect">
            <a:avLst/>
          </a:prstGeom>
        </p:spPr>
      </p:pic>
      <p:pic>
        <p:nvPicPr>
          <p:cNvPr id="11" name="Picture 10" descr="Waves"/>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909623" y="2057400"/>
            <a:ext cx="3282696" cy="3886200"/>
          </a:xfrm>
          <a:prstGeom prst="rect">
            <a:avLst/>
          </a:prstGeom>
        </p:spPr>
      </p:pic>
    </p:spTree>
    <p:extLst>
      <p:ext uri="{BB962C8B-B14F-4D97-AF65-F5344CB8AC3E}">
        <p14:creationId xmlns:p14="http://schemas.microsoft.com/office/powerpoint/2010/main" val="69873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C9B55A74-0919-413E-865C-E0E8D1722ED7}" type="datetime1">
              <a:rPr lang="en-US" smtClean="0"/>
              <a:pPr/>
              <a:t>4/5/2022</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72070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0"/>
            <a:ext cx="2057400" cy="59864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190500"/>
            <a:ext cx="7734300" cy="598646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25BFE46A-5893-4F80-829A-F37AF8AAC03B}" type="datetime1">
              <a:rPr lang="en-US" smtClean="0"/>
              <a:pPr/>
              <a:t>4/5/2022</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102101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6DD1B487-36FD-4CED-B07A-1A81FC6540B1}" type="datetime1">
              <a:rPr lang="en-US" smtClean="0"/>
              <a:pPr/>
              <a:t>4/5/2022</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34051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751777" y="2263913"/>
            <a:ext cx="6949440" cy="3143393"/>
          </a:xfrm>
        </p:spPr>
        <p:txBody>
          <a:bodyPr anchor="b"/>
          <a:lstStyle>
            <a:lvl1pPr>
              <a:defRPr sz="600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751777" y="5381893"/>
            <a:ext cx="6949440" cy="449523"/>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pic>
        <p:nvPicPr>
          <p:cNvPr id="11" name="Picture 10" descr="Closeup of green plants"/>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9146"/>
            <a:ext cx="1490472" cy="3886200"/>
          </a:xfrm>
          <a:prstGeom prst="rect">
            <a:avLst/>
          </a:prstGeom>
        </p:spPr>
      </p:pic>
      <p:pic>
        <p:nvPicPr>
          <p:cNvPr id="9" name="Picture 8" descr="Waves"/>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623" y="2059146"/>
            <a:ext cx="3282696" cy="3886200"/>
          </a:xfrm>
          <a:prstGeom prst="rect">
            <a:avLst/>
          </a:prstGeom>
        </p:spPr>
      </p:pic>
    </p:spTree>
    <p:extLst>
      <p:ext uri="{BB962C8B-B14F-4D97-AF65-F5344CB8AC3E}">
        <p14:creationId xmlns:p14="http://schemas.microsoft.com/office/powerpoint/2010/main" val="128989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09700" y="1556281"/>
            <a:ext cx="4610099"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172200" y="1556281"/>
            <a:ext cx="4609775"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93A66BA0-BF77-43AC-894A-20AD8220B887}" type="datetime1">
              <a:rPr lang="en-US" smtClean="0"/>
              <a:pPr/>
              <a:t>4/5/2022</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78168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409699" y="1554480"/>
            <a:ext cx="4608576"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09699" y="2434147"/>
            <a:ext cx="4608576"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172200" y="1554480"/>
            <a:ext cx="4610100"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434147"/>
            <a:ext cx="4610100"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p>
            <a:fld id="{9CD8D479-8942-46E8-A226-A4E01F7A105C}" type="slidenum">
              <a:rPr/>
              <a:t>‹#›</a:t>
            </a:fld>
            <a:endParaRPr dirty="0"/>
          </a:p>
        </p:txBody>
      </p:sp>
      <p:sp>
        <p:nvSpPr>
          <p:cNvPr id="7" name="Date Placeholder 6"/>
          <p:cNvSpPr>
            <a:spLocks noGrp="1"/>
          </p:cNvSpPr>
          <p:nvPr>
            <p:ph type="dt" sz="half" idx="10"/>
          </p:nvPr>
        </p:nvSpPr>
        <p:spPr/>
        <p:txBody>
          <a:bodyPr/>
          <a:lstStyle/>
          <a:p>
            <a:fld id="{94C81B4D-F060-418E-A958-B2BDC1A258F8}" type="datetime1">
              <a:rPr lang="en-US" smtClean="0"/>
              <a:pPr/>
              <a:t>4/5/2022</a:t>
            </a:fld>
            <a:endParaRPr lang="en-US" dirty="0"/>
          </a:p>
        </p:txBody>
      </p:sp>
      <p:sp>
        <p:nvSpPr>
          <p:cNvPr id="8" name="Footer Placeholder 7"/>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82718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9CD8D479-8942-46E8-A226-A4E01F7A105C}" type="slidenum">
              <a:rPr/>
              <a:t>‹#›</a:t>
            </a:fld>
            <a:endParaRPr/>
          </a:p>
        </p:txBody>
      </p:sp>
      <p:sp>
        <p:nvSpPr>
          <p:cNvPr id="3" name="Date Placeholder 2"/>
          <p:cNvSpPr>
            <a:spLocks noGrp="1"/>
          </p:cNvSpPr>
          <p:nvPr>
            <p:ph type="dt" sz="half" idx="10"/>
          </p:nvPr>
        </p:nvSpPr>
        <p:spPr/>
        <p:txBody>
          <a:bodyPr/>
          <a:lstStyle/>
          <a:p>
            <a:fld id="{9386AC23-C97B-41FB-9B89-C7FE0FB631CA}" type="datetime1">
              <a:rPr lang="en-US" smtClean="0"/>
              <a:pPr/>
              <a:t>4/5/2022</a:t>
            </a:fld>
            <a:endParaRPr lang="en-US" dirty="0"/>
          </a:p>
        </p:txBody>
      </p:sp>
      <p:sp>
        <p:nvSpPr>
          <p:cNvPr id="4" name="Footer Placeholder 3"/>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46587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D8D479-8942-46E8-A226-A4E01F7A105C}" type="slidenum">
              <a:rPr/>
              <a:t>‹#›</a:t>
            </a:fld>
            <a:endParaRPr/>
          </a:p>
        </p:txBody>
      </p:sp>
      <p:sp>
        <p:nvSpPr>
          <p:cNvPr id="2" name="Date Placeholder 1"/>
          <p:cNvSpPr>
            <a:spLocks noGrp="1"/>
          </p:cNvSpPr>
          <p:nvPr>
            <p:ph type="dt" sz="half" idx="10"/>
          </p:nvPr>
        </p:nvSpPr>
        <p:spPr/>
        <p:txBody>
          <a:bodyPr/>
          <a:lstStyle/>
          <a:p>
            <a:fld id="{C81B9673-AC7F-4F1F-84E4-F0E5EAAE106D}" type="datetime1">
              <a:rPr lang="en-US" smtClean="0"/>
              <a:pPr/>
              <a:t>4/5/2022</a:t>
            </a:fld>
            <a:endParaRPr lang="en-US" dirty="0"/>
          </a:p>
        </p:txBody>
      </p:sp>
      <p:sp>
        <p:nvSpPr>
          <p:cNvPr id="3" name="Footer Placeholder 2"/>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110739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4" y="919616"/>
            <a:ext cx="4155622" cy="2532888"/>
          </a:xfrm>
        </p:spPr>
        <p:txBody>
          <a:bodyPr anchor="b"/>
          <a:lstStyle>
            <a:lvl1pPr>
              <a:defRPr sz="3200"/>
            </a:lvl1pPr>
          </a:lstStyle>
          <a:p>
            <a:r>
              <a:rPr lang="en-US"/>
              <a:t>Click to edit Master title style</a:t>
            </a:r>
            <a:endParaRPr/>
          </a:p>
        </p:txBody>
      </p:sp>
      <p:sp>
        <p:nvSpPr>
          <p:cNvPr id="3" name="Content Placeholder 2"/>
          <p:cNvSpPr>
            <a:spLocks noGrp="1"/>
          </p:cNvSpPr>
          <p:nvPr>
            <p:ph idx="1"/>
          </p:nvPr>
        </p:nvSpPr>
        <p:spPr>
          <a:xfrm>
            <a:off x="1409699" y="915923"/>
            <a:ext cx="5216979" cy="5065776"/>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6682434" y="3502152"/>
            <a:ext cx="4155622" cy="2479548"/>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BA2A3310-D664-4933-9402-AB5DB0887727}" type="datetime1">
              <a:rPr lang="en-US" smtClean="0"/>
              <a:pPr/>
              <a:t>4/5/2022</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302354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2" cy="2532888"/>
          </a:xfrm>
        </p:spPr>
        <p:txBody>
          <a:bodyPr anchor="b"/>
          <a:lstStyle>
            <a:lvl1pPr>
              <a:defRPr sz="3200"/>
            </a:lvl1pPr>
          </a:lstStyle>
          <a:p>
            <a:r>
              <a:rPr lang="en-US"/>
              <a:t>Click to edit Master title style</a:t>
            </a:r>
            <a:endParaRPr dirty="0"/>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p:spPr>
        <p:txBody>
          <a:bodyPr tIns="137160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682435" y="3502152"/>
            <a:ext cx="4155622" cy="2479547"/>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E1447A63-5E3D-469C-A0D1-119323F4F95E}" type="datetime1">
              <a:rPr lang="en-US" smtClean="0"/>
              <a:pPr/>
              <a:t>4/5/2022</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1642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629400"/>
            <a:ext cx="1499616"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609344" y="6629400"/>
            <a:ext cx="10582656"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schemeClr val="accent1">
                  <a:lumMod val="75000"/>
                </a:schemeClr>
              </a:solidFill>
            </a:endParaRPr>
          </a:p>
        </p:txBody>
      </p:sp>
      <p:sp>
        <p:nvSpPr>
          <p:cNvPr id="2" name="Title Placeholder 1"/>
          <p:cNvSpPr>
            <a:spLocks noGrp="1"/>
          </p:cNvSpPr>
          <p:nvPr>
            <p:ph type="title"/>
          </p:nvPr>
        </p:nvSpPr>
        <p:spPr>
          <a:xfrm>
            <a:off x="1410026" y="276087"/>
            <a:ext cx="9371949" cy="1183566"/>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410027" y="1566001"/>
            <a:ext cx="9371948" cy="4620682"/>
          </a:xfrm>
          <a:prstGeom prst="rect">
            <a:avLst/>
          </a:prstGeom>
        </p:spPr>
        <p:txBody>
          <a:bodyPr vert="horz" lIns="91440" tIns="45720" rIns="91440" bIns="45720" rtlCol="0">
            <a:normAutofit/>
          </a:bodyPr>
          <a:lstStyle/>
          <a:p>
            <a:pPr lvl="0"/>
            <a:r>
              <a:rPr lang="en-US" dirty="0"/>
              <a:t>E</a:t>
            </a:r>
            <a:r>
              <a:rPr dirty="0"/>
              <a:t>dit Master text styles</a:t>
            </a:r>
          </a:p>
          <a:p>
            <a:pPr lvl="1"/>
            <a:r>
              <a:rPr dirty="0"/>
              <a:t>Second level</a:t>
            </a:r>
          </a:p>
          <a:p>
            <a:pPr lvl="2"/>
            <a:r>
              <a:rPr dirty="0"/>
              <a:t>Third level</a:t>
            </a:r>
          </a:p>
          <a:p>
            <a:pPr lvl="3"/>
            <a:r>
              <a:rPr dirty="0"/>
              <a:t>Fourth level</a:t>
            </a:r>
          </a:p>
          <a:p>
            <a:pPr lvl="4"/>
            <a:r>
              <a:rPr dirty="0"/>
              <a:t>Fifth level</a:t>
            </a:r>
          </a:p>
        </p:txBody>
      </p:sp>
      <p:sp>
        <p:nvSpPr>
          <p:cNvPr id="6" name="Slide Number Placeholder 5"/>
          <p:cNvSpPr>
            <a:spLocks noGrp="1"/>
          </p:cNvSpPr>
          <p:nvPr>
            <p:ph type="sldNum" sz="quarter" idx="4"/>
          </p:nvPr>
        </p:nvSpPr>
        <p:spPr>
          <a:xfrm>
            <a:off x="0" y="6629400"/>
            <a:ext cx="41040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9CD8D479-8942-46E8-A226-A4E01F7A105C}" type="slidenum">
              <a:rPr lang="en-US" smtClean="0"/>
              <a:pPr/>
              <a:t>‹#›</a:t>
            </a:fld>
            <a:endParaRPr lang="en-US" dirty="0"/>
          </a:p>
        </p:txBody>
      </p:sp>
      <p:sp>
        <p:nvSpPr>
          <p:cNvPr id="4" name="Date Placeholder 3"/>
          <p:cNvSpPr>
            <a:spLocks noGrp="1"/>
          </p:cNvSpPr>
          <p:nvPr>
            <p:ph type="dt" sz="half" idx="2"/>
          </p:nvPr>
        </p:nvSpPr>
        <p:spPr>
          <a:xfrm>
            <a:off x="453403" y="6629400"/>
            <a:ext cx="100066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1E56E745-E731-42F7-BC46-83DD513FC98F}" type="datetime1">
              <a:rPr lang="en-US" smtClean="0"/>
              <a:pPr/>
              <a:t>4/5/2022</a:t>
            </a:fld>
            <a:endParaRPr lang="en-US" dirty="0"/>
          </a:p>
        </p:txBody>
      </p:sp>
      <p:sp>
        <p:nvSpPr>
          <p:cNvPr id="5" name="Footer Placeholder 4"/>
          <p:cNvSpPr>
            <a:spLocks noGrp="1"/>
          </p:cNvSpPr>
          <p:nvPr>
            <p:ph type="ftr" sz="quarter" idx="3"/>
          </p:nvPr>
        </p:nvSpPr>
        <p:spPr>
          <a:xfrm>
            <a:off x="1637716" y="6629400"/>
            <a:ext cx="9144259" cy="228600"/>
          </a:xfrm>
          <a:prstGeom prst="rect">
            <a:avLst/>
          </a:prstGeom>
        </p:spPr>
        <p:txBody>
          <a:bodyPr vert="horz" lIns="91440" tIns="45720" rIns="91440" bIns="45720" rtlCol="0" anchor="ctr"/>
          <a:lstStyle>
            <a:lvl1pPr algn="l">
              <a:defRPr sz="1100">
                <a:solidFill>
                  <a:schemeClr val="accent1">
                    <a:lumMod val="50000"/>
                  </a:schemeClr>
                </a:solidFill>
              </a:defRPr>
            </a:lvl1pPr>
          </a:lstStyle>
          <a:p>
            <a:r>
              <a:rPr lang="en-US"/>
              <a:t>Add a footer</a:t>
            </a:r>
            <a:endParaRPr lang="en-US" dirty="0"/>
          </a:p>
        </p:txBody>
      </p:sp>
    </p:spTree>
    <p:extLst>
      <p:ext uri="{BB962C8B-B14F-4D97-AF65-F5344CB8AC3E}">
        <p14:creationId xmlns:p14="http://schemas.microsoft.com/office/powerpoint/2010/main" val="2866046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3400" kern="1200">
          <a:solidFill>
            <a:schemeClr val="accent1">
              <a:lumMod val="75000"/>
            </a:schemeClr>
          </a:solidFill>
          <a:latin typeface="+mj-lt"/>
          <a:ea typeface="+mj-ea"/>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povertydata.worldbank.org/poverty/home/"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0488"/>
            <a:ext cx="5274365" cy="1393269"/>
          </a:xfrm>
        </p:spPr>
        <p:txBody>
          <a:bodyPr>
            <a:normAutofit fontScale="90000"/>
          </a:bodyPr>
          <a:lstStyle/>
          <a:p>
            <a:pPr algn="ctr"/>
            <a:br>
              <a:rPr lang="en-GB" sz="3200" b="1" dirty="0"/>
            </a:br>
            <a:br>
              <a:rPr lang="en-GB" sz="3200" b="1" dirty="0"/>
            </a:br>
            <a:br>
              <a:rPr lang="en-GB" sz="3200" b="1" dirty="0"/>
            </a:br>
            <a:br>
              <a:rPr lang="en-GB" sz="3200" b="1" dirty="0"/>
            </a:br>
            <a:br>
              <a:rPr lang="en-GB" sz="3200" b="1" dirty="0"/>
            </a:br>
            <a:r>
              <a:rPr lang="en-GB" sz="3200" b="1" dirty="0"/>
              <a:t>STOCKHOLM +50</a:t>
            </a:r>
            <a:br>
              <a:rPr lang="en-GB" sz="3200" b="1" dirty="0"/>
            </a:br>
            <a:br>
              <a:rPr lang="en-GB" sz="3200" dirty="0"/>
            </a:br>
            <a:r>
              <a:rPr lang="en-GB" sz="3200" dirty="0"/>
              <a:t> </a:t>
            </a:r>
            <a:endParaRPr lang="en-US" sz="3200" b="1" dirty="0">
              <a:solidFill>
                <a:schemeClr val="bg1">
                  <a:lumMod val="95000"/>
                </a:schemeClr>
              </a:solidFill>
            </a:endParaRPr>
          </a:p>
        </p:txBody>
      </p:sp>
      <p:sp>
        <p:nvSpPr>
          <p:cNvPr id="4" name="Subtitle 3">
            <a:extLst>
              <a:ext uri="{FF2B5EF4-FFF2-40B4-BE49-F238E27FC236}">
                <a16:creationId xmlns:a16="http://schemas.microsoft.com/office/drawing/2014/main" id="{7B443FB8-8572-4058-BE45-84AB0B15AFD0}"/>
              </a:ext>
            </a:extLst>
          </p:cNvPr>
          <p:cNvSpPr>
            <a:spLocks noGrp="1"/>
          </p:cNvSpPr>
          <p:nvPr>
            <p:ph type="subTitle" idx="1"/>
          </p:nvPr>
        </p:nvSpPr>
        <p:spPr>
          <a:xfrm rot="10800000" flipV="1">
            <a:off x="1616765" y="821635"/>
            <a:ext cx="4981332" cy="5054033"/>
          </a:xfrm>
        </p:spPr>
        <p:txBody>
          <a:bodyPr>
            <a:normAutofit/>
          </a:bodyPr>
          <a:lstStyle/>
          <a:p>
            <a:endParaRPr lang="en-GB" sz="3200" b="1" i="1" dirty="0">
              <a:solidFill>
                <a:schemeClr val="accent4">
                  <a:lumMod val="60000"/>
                  <a:lumOff val="40000"/>
                </a:schemeClr>
              </a:solidFill>
            </a:endParaRPr>
          </a:p>
          <a:p>
            <a:r>
              <a:rPr lang="en-GB" sz="3200" b="1" i="1" dirty="0">
                <a:solidFill>
                  <a:schemeClr val="accent4">
                    <a:lumMod val="60000"/>
                    <a:lumOff val="40000"/>
                  </a:schemeClr>
                </a:solidFill>
              </a:rPr>
              <a:t>1972 – 2022</a:t>
            </a:r>
            <a:br>
              <a:rPr lang="en-GB" sz="3200" dirty="0">
                <a:solidFill>
                  <a:srgbClr val="FF0000"/>
                </a:solidFill>
              </a:rPr>
            </a:br>
            <a:r>
              <a:rPr lang="en-GB" sz="3200" b="1" dirty="0">
                <a:solidFill>
                  <a:schemeClr val="bg1">
                    <a:lumMod val="95000"/>
                  </a:schemeClr>
                </a:solidFill>
              </a:rPr>
              <a:t>Five decades after the 1972 United Nations Conference in Stockholm made the link between environment and poverty and placed it at the forefront of the international agenda. </a:t>
            </a:r>
            <a:br>
              <a:rPr lang="en-GB" sz="3200" b="1" dirty="0">
                <a:solidFill>
                  <a:schemeClr val="bg1">
                    <a:lumMod val="95000"/>
                  </a:schemeClr>
                </a:solidFill>
              </a:rPr>
            </a:br>
            <a:r>
              <a:rPr lang="en-GB" sz="3200" b="1" dirty="0">
                <a:solidFill>
                  <a:schemeClr val="bg1">
                    <a:lumMod val="95000"/>
                  </a:schemeClr>
                </a:solidFill>
              </a:rPr>
              <a:t>Stockholm welcomes the world again in June 2022</a:t>
            </a:r>
            <a:endParaRPr lang="en-MU" sz="3200" dirty="0"/>
          </a:p>
        </p:txBody>
      </p:sp>
    </p:spTree>
    <p:extLst>
      <p:ext uri="{BB962C8B-B14F-4D97-AF65-F5344CB8AC3E}">
        <p14:creationId xmlns:p14="http://schemas.microsoft.com/office/powerpoint/2010/main" val="426154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barn(inVertical)">
                                      <p:cBhvr>
                                        <p:cTn id="13"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B9B0F-E890-4B48-8159-DE8A3DE4C898}"/>
              </a:ext>
            </a:extLst>
          </p:cNvPr>
          <p:cNvSpPr>
            <a:spLocks noGrp="1"/>
          </p:cNvSpPr>
          <p:nvPr>
            <p:ph type="ctrTitle"/>
          </p:nvPr>
        </p:nvSpPr>
        <p:spPr>
          <a:xfrm>
            <a:off x="1645760" y="437322"/>
            <a:ext cx="4846320" cy="743911"/>
          </a:xfrm>
        </p:spPr>
        <p:txBody>
          <a:bodyPr>
            <a:normAutofit fontScale="90000"/>
          </a:bodyPr>
          <a:lstStyle/>
          <a:p>
            <a:pPr algn="ctr"/>
            <a:r>
              <a:rPr lang="en-GB" b="1" dirty="0"/>
              <a:t>Actions by MYESR</a:t>
            </a:r>
            <a:endParaRPr lang="en-MU" b="1" dirty="0"/>
          </a:p>
        </p:txBody>
      </p:sp>
      <p:sp>
        <p:nvSpPr>
          <p:cNvPr id="3" name="Subtitle 2">
            <a:extLst>
              <a:ext uri="{FF2B5EF4-FFF2-40B4-BE49-F238E27FC236}">
                <a16:creationId xmlns:a16="http://schemas.microsoft.com/office/drawing/2014/main" id="{E6B85E4B-31A7-4F03-A3ED-5B83AA630892}"/>
              </a:ext>
            </a:extLst>
          </p:cNvPr>
          <p:cNvSpPr>
            <a:spLocks noGrp="1"/>
          </p:cNvSpPr>
          <p:nvPr>
            <p:ph type="subTitle" idx="1"/>
          </p:nvPr>
        </p:nvSpPr>
        <p:spPr>
          <a:xfrm>
            <a:off x="1751777" y="1749287"/>
            <a:ext cx="4846320" cy="4080663"/>
          </a:xfrm>
        </p:spPr>
        <p:txBody>
          <a:bodyPr>
            <a:normAutofit/>
          </a:bodyPr>
          <a:lstStyle/>
          <a:p>
            <a:pPr marL="342900" indent="-342900">
              <a:buFont typeface="Arial" panose="020B0604020202020204" pitchFamily="34" charset="0"/>
              <a:buChar char="•"/>
            </a:pPr>
            <a:r>
              <a:rPr lang="en-GB" sz="2400" dirty="0"/>
              <a:t>Initiating and training 100 youth from vulnerable families with the collaboration of National Empowerment Foundation (NEF) and Farmers in Agriculture, Livestock, Cooperative, Organic Network (FALCON) to get engaged in transforming food systems and………</a:t>
            </a:r>
          </a:p>
          <a:p>
            <a:endParaRPr lang="en-MU" dirty="0"/>
          </a:p>
        </p:txBody>
      </p:sp>
    </p:spTree>
    <p:extLst>
      <p:ext uri="{BB962C8B-B14F-4D97-AF65-F5344CB8AC3E}">
        <p14:creationId xmlns:p14="http://schemas.microsoft.com/office/powerpoint/2010/main" val="1757489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B6D4F-1077-4BA7-954C-D2E61A7CC97D}"/>
              </a:ext>
            </a:extLst>
          </p:cNvPr>
          <p:cNvSpPr>
            <a:spLocks noGrp="1"/>
          </p:cNvSpPr>
          <p:nvPr>
            <p:ph type="ctrTitle"/>
          </p:nvPr>
        </p:nvSpPr>
        <p:spPr>
          <a:xfrm>
            <a:off x="1632508" y="104228"/>
            <a:ext cx="4846320" cy="1340259"/>
          </a:xfrm>
        </p:spPr>
        <p:txBody>
          <a:bodyPr>
            <a:normAutofit/>
          </a:bodyPr>
          <a:lstStyle/>
          <a:p>
            <a:pPr algn="ctr"/>
            <a:r>
              <a:rPr lang="en-GB" sz="3600" b="1" dirty="0"/>
              <a:t>New techniques of farming:</a:t>
            </a:r>
            <a:endParaRPr lang="en-MU" sz="3600" dirty="0"/>
          </a:p>
        </p:txBody>
      </p:sp>
      <p:sp>
        <p:nvSpPr>
          <p:cNvPr id="3" name="Subtitle 2">
            <a:extLst>
              <a:ext uri="{FF2B5EF4-FFF2-40B4-BE49-F238E27FC236}">
                <a16:creationId xmlns:a16="http://schemas.microsoft.com/office/drawing/2014/main" id="{391187EC-55E9-4370-B8F5-7319EE7E11CA}"/>
              </a:ext>
            </a:extLst>
          </p:cNvPr>
          <p:cNvSpPr>
            <a:spLocks noGrp="1"/>
          </p:cNvSpPr>
          <p:nvPr>
            <p:ph type="subTitle" idx="1"/>
          </p:nvPr>
        </p:nvSpPr>
        <p:spPr>
          <a:xfrm>
            <a:off x="1751777" y="1789043"/>
            <a:ext cx="4846320" cy="3749359"/>
          </a:xfrm>
        </p:spPr>
        <p:txBody>
          <a:bodyPr>
            <a:normAutofit/>
          </a:bodyPr>
          <a:lstStyle/>
          <a:p>
            <a:r>
              <a:rPr lang="en-GB" sz="2800" b="1" dirty="0"/>
              <a:t>Aquaponics/Hydroponic/Organic kitchen and backyard gardening</a:t>
            </a:r>
            <a:br>
              <a:rPr lang="en-GB" sz="2800" b="1" dirty="0"/>
            </a:br>
            <a:r>
              <a:rPr lang="en-GB" sz="2800" b="1" dirty="0"/>
              <a:t> </a:t>
            </a:r>
            <a:br>
              <a:rPr lang="en-GB" sz="2800" b="1" dirty="0"/>
            </a:br>
            <a:r>
              <a:rPr lang="en-GB" sz="2800" b="1" dirty="0"/>
              <a:t>Mushroom cultivation </a:t>
            </a:r>
            <a:br>
              <a:rPr lang="en-GB" sz="2800" b="1" dirty="0"/>
            </a:br>
            <a:br>
              <a:rPr lang="en-GB" sz="2800" b="1" dirty="0"/>
            </a:br>
            <a:r>
              <a:rPr lang="en-GB" sz="2800" b="1" dirty="0"/>
              <a:t>Livestock production</a:t>
            </a:r>
            <a:endParaRPr lang="en-MU" sz="2800" dirty="0"/>
          </a:p>
        </p:txBody>
      </p:sp>
    </p:spTree>
    <p:extLst>
      <p:ext uri="{BB962C8B-B14F-4D97-AF65-F5344CB8AC3E}">
        <p14:creationId xmlns:p14="http://schemas.microsoft.com/office/powerpoint/2010/main" val="163680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75143-86B4-4061-8E79-4393638AB8CA}"/>
              </a:ext>
            </a:extLst>
          </p:cNvPr>
          <p:cNvSpPr>
            <a:spLocks noGrp="1"/>
          </p:cNvSpPr>
          <p:nvPr>
            <p:ph type="ctrTitle"/>
          </p:nvPr>
        </p:nvSpPr>
        <p:spPr>
          <a:xfrm>
            <a:off x="1751777" y="616338"/>
            <a:ext cx="4846320" cy="823424"/>
          </a:xfrm>
        </p:spPr>
        <p:txBody>
          <a:bodyPr>
            <a:normAutofit fontScale="90000"/>
          </a:bodyPr>
          <a:lstStyle/>
          <a:p>
            <a:r>
              <a:rPr lang="en-US" b="1" dirty="0" err="1"/>
              <a:t>Entrepreunariat</a:t>
            </a:r>
            <a:r>
              <a:rPr lang="en-US" b="1" dirty="0"/>
              <a:t> Jeunesse</a:t>
            </a:r>
            <a:endParaRPr lang="en-MU" b="1" dirty="0"/>
          </a:p>
        </p:txBody>
      </p:sp>
      <p:sp>
        <p:nvSpPr>
          <p:cNvPr id="3" name="Subtitle 2">
            <a:extLst>
              <a:ext uri="{FF2B5EF4-FFF2-40B4-BE49-F238E27FC236}">
                <a16:creationId xmlns:a16="http://schemas.microsoft.com/office/drawing/2014/main" id="{A904F732-DDEF-4219-8B2B-D8EA7B6E38A1}"/>
              </a:ext>
            </a:extLst>
          </p:cNvPr>
          <p:cNvSpPr>
            <a:spLocks noGrp="1"/>
          </p:cNvSpPr>
          <p:nvPr>
            <p:ph type="subTitle" idx="1"/>
          </p:nvPr>
        </p:nvSpPr>
        <p:spPr>
          <a:xfrm>
            <a:off x="1751777" y="2226365"/>
            <a:ext cx="4846320" cy="3603585"/>
          </a:xfrm>
        </p:spPr>
        <p:txBody>
          <a:bodyPr>
            <a:normAutofit/>
          </a:bodyPr>
          <a:lstStyle/>
          <a:p>
            <a:pPr marL="342900" indent="-342900">
              <a:buFont typeface="Arial" panose="020B0604020202020204" pitchFamily="34" charset="0"/>
              <a:buChar char="•"/>
            </a:pPr>
            <a:r>
              <a:rPr lang="en-GB" sz="2400" b="1" dirty="0"/>
              <a:t>Providing free of charge training to the 100 youth from vulnerable families on setting up their own business</a:t>
            </a:r>
          </a:p>
          <a:p>
            <a:endParaRPr lang="en-MU" dirty="0"/>
          </a:p>
        </p:txBody>
      </p:sp>
    </p:spTree>
    <p:extLst>
      <p:ext uri="{BB962C8B-B14F-4D97-AF65-F5344CB8AC3E}">
        <p14:creationId xmlns:p14="http://schemas.microsoft.com/office/powerpoint/2010/main" val="3112990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06D6B-FAFA-4B46-846C-F33B34301CBD}"/>
              </a:ext>
            </a:extLst>
          </p:cNvPr>
          <p:cNvSpPr>
            <a:spLocks noGrp="1"/>
          </p:cNvSpPr>
          <p:nvPr>
            <p:ph type="ctrTitle"/>
          </p:nvPr>
        </p:nvSpPr>
        <p:spPr>
          <a:xfrm>
            <a:off x="1619255" y="170488"/>
            <a:ext cx="4846320" cy="1406520"/>
          </a:xfrm>
        </p:spPr>
        <p:txBody>
          <a:bodyPr>
            <a:normAutofit fontScale="90000"/>
          </a:bodyPr>
          <a:lstStyle/>
          <a:p>
            <a:pPr algn="ctr"/>
            <a:r>
              <a:rPr lang="en-GB" b="1" dirty="0"/>
              <a:t>Digital Maker Programme</a:t>
            </a:r>
            <a:endParaRPr lang="en-MU" b="1" dirty="0"/>
          </a:p>
        </p:txBody>
      </p:sp>
      <p:sp>
        <p:nvSpPr>
          <p:cNvPr id="3" name="Subtitle 2">
            <a:extLst>
              <a:ext uri="{FF2B5EF4-FFF2-40B4-BE49-F238E27FC236}">
                <a16:creationId xmlns:a16="http://schemas.microsoft.com/office/drawing/2014/main" id="{53BEE783-1A13-4242-9727-CC5E88B4993F}"/>
              </a:ext>
            </a:extLst>
          </p:cNvPr>
          <p:cNvSpPr>
            <a:spLocks noGrp="1"/>
          </p:cNvSpPr>
          <p:nvPr>
            <p:ph type="subTitle" idx="1"/>
          </p:nvPr>
        </p:nvSpPr>
        <p:spPr>
          <a:xfrm>
            <a:off x="1751777" y="1669774"/>
            <a:ext cx="4846320" cy="4160176"/>
          </a:xfrm>
        </p:spPr>
        <p:txBody>
          <a:bodyPr/>
          <a:lstStyle/>
          <a:p>
            <a:endParaRPr lang="en-GB" sz="3200" b="1" dirty="0"/>
          </a:p>
          <a:p>
            <a:pPr marL="457200" indent="-457200">
              <a:buFont typeface="Arial" panose="020B0604020202020204" pitchFamily="34" charset="0"/>
              <a:buChar char="•"/>
            </a:pPr>
            <a:r>
              <a:rPr lang="en-GB" sz="3200" b="1" dirty="0"/>
              <a:t>20o youth (20 from each region) will be empowered through a 16 hours training on making digital gadgets on sensor control and monitoring starting April 2022</a:t>
            </a:r>
          </a:p>
          <a:p>
            <a:endParaRPr lang="en-MU" dirty="0"/>
          </a:p>
        </p:txBody>
      </p:sp>
    </p:spTree>
    <p:extLst>
      <p:ext uri="{BB962C8B-B14F-4D97-AF65-F5344CB8AC3E}">
        <p14:creationId xmlns:p14="http://schemas.microsoft.com/office/powerpoint/2010/main" val="103396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0997C-AB0F-44F7-83B2-FD1AE00C46BD}"/>
              </a:ext>
            </a:extLst>
          </p:cNvPr>
          <p:cNvSpPr>
            <a:spLocks noGrp="1"/>
          </p:cNvSpPr>
          <p:nvPr>
            <p:ph type="ctrTitle"/>
          </p:nvPr>
        </p:nvSpPr>
        <p:spPr>
          <a:xfrm>
            <a:off x="1751777" y="756380"/>
            <a:ext cx="4846320" cy="1151933"/>
          </a:xfrm>
        </p:spPr>
        <p:txBody>
          <a:bodyPr>
            <a:normAutofit fontScale="90000"/>
          </a:bodyPr>
          <a:lstStyle/>
          <a:p>
            <a:pPr algn="ctr"/>
            <a:br>
              <a:rPr lang="en-GB" b="1" dirty="0"/>
            </a:br>
            <a:br>
              <a:rPr lang="en-GB" b="1" dirty="0"/>
            </a:br>
            <a:br>
              <a:rPr lang="en-GB" b="1" dirty="0"/>
            </a:br>
            <a:br>
              <a:rPr lang="en-GB" b="1" dirty="0"/>
            </a:br>
            <a:br>
              <a:rPr lang="en-GB" b="1" dirty="0"/>
            </a:br>
            <a:br>
              <a:rPr lang="en-GB" b="1" dirty="0"/>
            </a:br>
            <a:r>
              <a:rPr lang="en-GB" b="1" dirty="0"/>
              <a:t>Control and monitoring gadgets</a:t>
            </a:r>
            <a:br>
              <a:rPr lang="en-GB" b="1" dirty="0"/>
            </a:br>
            <a:endParaRPr lang="en-MU" dirty="0"/>
          </a:p>
        </p:txBody>
      </p:sp>
      <p:sp>
        <p:nvSpPr>
          <p:cNvPr id="3" name="Subtitle 2">
            <a:extLst>
              <a:ext uri="{FF2B5EF4-FFF2-40B4-BE49-F238E27FC236}">
                <a16:creationId xmlns:a16="http://schemas.microsoft.com/office/drawing/2014/main" id="{2F306D1D-55BF-416E-AD28-440477649E9E}"/>
              </a:ext>
            </a:extLst>
          </p:cNvPr>
          <p:cNvSpPr>
            <a:spLocks noGrp="1"/>
          </p:cNvSpPr>
          <p:nvPr>
            <p:ph type="subTitle" idx="1"/>
          </p:nvPr>
        </p:nvSpPr>
        <p:spPr>
          <a:xfrm>
            <a:off x="1751777" y="2173356"/>
            <a:ext cx="4846320" cy="3232524"/>
          </a:xfrm>
        </p:spPr>
        <p:txBody>
          <a:bodyPr/>
          <a:lstStyle/>
          <a:p>
            <a:pPr marL="342900" indent="-342900">
              <a:buFont typeface="Arial" panose="020B0604020202020204" pitchFamily="34" charset="0"/>
              <a:buChar char="•"/>
            </a:pPr>
            <a:r>
              <a:rPr lang="en-GB" sz="2400" b="1" dirty="0"/>
              <a:t>domestic lighting</a:t>
            </a:r>
          </a:p>
          <a:p>
            <a:r>
              <a:rPr lang="en-GB" sz="2400" b="1" dirty="0"/>
              <a:t>     drinking water </a:t>
            </a:r>
          </a:p>
          <a:p>
            <a:r>
              <a:rPr lang="en-GB" sz="2400" b="1" dirty="0"/>
              <a:t>     cooling and heating systems</a:t>
            </a:r>
          </a:p>
          <a:p>
            <a:r>
              <a:rPr lang="en-GB" sz="2400" b="1" dirty="0"/>
              <a:t>     irrigation systems</a:t>
            </a:r>
          </a:p>
          <a:p>
            <a:r>
              <a:rPr lang="en-GB" sz="2400" b="1" dirty="0"/>
              <a:t>     hydroponic and aquaponics</a:t>
            </a:r>
          </a:p>
          <a:p>
            <a:r>
              <a:rPr lang="en-GB" sz="2800" b="1" dirty="0"/>
              <a:t> </a:t>
            </a:r>
          </a:p>
          <a:p>
            <a:pPr marL="342900" indent="-342900">
              <a:buFont typeface="Arial" panose="020B0604020202020204" pitchFamily="34" charset="0"/>
              <a:buChar char="•"/>
            </a:pPr>
            <a:r>
              <a:rPr lang="en-GB" sz="2400" b="1" dirty="0"/>
              <a:t>and other non-energy saving devices efficiently</a:t>
            </a:r>
          </a:p>
          <a:p>
            <a:endParaRPr lang="en-MU" dirty="0"/>
          </a:p>
        </p:txBody>
      </p:sp>
    </p:spTree>
    <p:extLst>
      <p:ext uri="{BB962C8B-B14F-4D97-AF65-F5344CB8AC3E}">
        <p14:creationId xmlns:p14="http://schemas.microsoft.com/office/powerpoint/2010/main" val="3208927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arn(inVertical)">
                                      <p:cBhvr>
                                        <p:cTn id="16" dur="500"/>
                                        <p:tgtEl>
                                          <p:spTgt spid="3">
                                            <p:txEl>
                                              <p:pRg st="1" end="1"/>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arn(inVertical)">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1E8BD-7E12-404D-867E-3DCA115A2E01}"/>
              </a:ext>
            </a:extLst>
          </p:cNvPr>
          <p:cNvSpPr>
            <a:spLocks noGrp="1"/>
          </p:cNvSpPr>
          <p:nvPr>
            <p:ph type="title"/>
          </p:nvPr>
        </p:nvSpPr>
        <p:spPr/>
        <p:txBody>
          <a:bodyPr/>
          <a:lstStyle/>
          <a:p>
            <a:r>
              <a:rPr lang="en-GB" dirty="0"/>
              <a:t>Thank you</a:t>
            </a:r>
            <a:br>
              <a:rPr lang="en-GB" dirty="0"/>
            </a:br>
            <a:endParaRPr lang="en-MU" dirty="0"/>
          </a:p>
        </p:txBody>
      </p:sp>
      <p:sp>
        <p:nvSpPr>
          <p:cNvPr id="3" name="Text Placeholder 2">
            <a:extLst>
              <a:ext uri="{FF2B5EF4-FFF2-40B4-BE49-F238E27FC236}">
                <a16:creationId xmlns:a16="http://schemas.microsoft.com/office/drawing/2014/main" id="{04A099BB-E697-4CA5-A881-08C49E809B97}"/>
              </a:ext>
            </a:extLst>
          </p:cNvPr>
          <p:cNvSpPr>
            <a:spLocks noGrp="1"/>
          </p:cNvSpPr>
          <p:nvPr>
            <p:ph type="body" idx="1"/>
          </p:nvPr>
        </p:nvSpPr>
        <p:spPr/>
        <p:txBody>
          <a:bodyPr/>
          <a:lstStyle/>
          <a:p>
            <a:endParaRPr lang="en-MU"/>
          </a:p>
        </p:txBody>
      </p:sp>
    </p:spTree>
    <p:extLst>
      <p:ext uri="{BB962C8B-B14F-4D97-AF65-F5344CB8AC3E}">
        <p14:creationId xmlns:p14="http://schemas.microsoft.com/office/powerpoint/2010/main" val="693810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5C0FE-5702-4258-8648-C7B5EDA6D63B}"/>
              </a:ext>
            </a:extLst>
          </p:cNvPr>
          <p:cNvSpPr>
            <a:spLocks noGrp="1"/>
          </p:cNvSpPr>
          <p:nvPr>
            <p:ph type="title"/>
          </p:nvPr>
        </p:nvSpPr>
        <p:spPr>
          <a:xfrm>
            <a:off x="1751777" y="2263914"/>
            <a:ext cx="6949440" cy="449524"/>
          </a:xfrm>
        </p:spPr>
        <p:txBody>
          <a:bodyPr>
            <a:normAutofit fontScale="90000"/>
          </a:bodyPr>
          <a:lstStyle/>
          <a:p>
            <a:pPr algn="ctr"/>
            <a:r>
              <a:rPr lang="en-GB" sz="3200" b="1" dirty="0"/>
              <a:t>Environment and Poverty</a:t>
            </a:r>
            <a:endParaRPr lang="en-MU" sz="3200" b="1" dirty="0"/>
          </a:p>
        </p:txBody>
      </p:sp>
      <p:sp>
        <p:nvSpPr>
          <p:cNvPr id="3" name="Text Placeholder 2">
            <a:extLst>
              <a:ext uri="{FF2B5EF4-FFF2-40B4-BE49-F238E27FC236}">
                <a16:creationId xmlns:a16="http://schemas.microsoft.com/office/drawing/2014/main" id="{5344F61E-997C-44DF-B2C9-EAAFB06FDF84}"/>
              </a:ext>
            </a:extLst>
          </p:cNvPr>
          <p:cNvSpPr>
            <a:spLocks noGrp="1"/>
          </p:cNvSpPr>
          <p:nvPr>
            <p:ph type="body" idx="1"/>
          </p:nvPr>
        </p:nvSpPr>
        <p:spPr>
          <a:xfrm>
            <a:off x="1751777" y="2713439"/>
            <a:ext cx="6949440" cy="3130770"/>
          </a:xfrm>
        </p:spPr>
        <p:txBody>
          <a:bodyPr>
            <a:normAutofit lnSpcReduction="10000"/>
          </a:bodyPr>
          <a:lstStyle/>
          <a:p>
            <a:pPr marL="342900" indent="-342900">
              <a:buFont typeface="Arial" panose="020B0604020202020204" pitchFamily="34" charset="0"/>
              <a:buChar char="•"/>
            </a:pPr>
            <a:r>
              <a:rPr lang="en-GB" b="1" dirty="0"/>
              <a:t>Sustainable Development Goal </a:t>
            </a:r>
            <a:r>
              <a:rPr lang="en-GB" sz="2800" b="1" dirty="0"/>
              <a:t>1</a:t>
            </a:r>
            <a:r>
              <a:rPr lang="en-GB" b="1" dirty="0"/>
              <a:t> – NO POVERTY</a:t>
            </a:r>
          </a:p>
          <a:p>
            <a:pPr marL="342900" indent="-342900">
              <a:buFont typeface="Arial" panose="020B0604020202020204" pitchFamily="34" charset="0"/>
              <a:buChar char="•"/>
            </a:pPr>
            <a:r>
              <a:rPr lang="en-GB" b="1" dirty="0">
                <a:solidFill>
                  <a:schemeClr val="accent4">
                    <a:lumMod val="60000"/>
                    <a:lumOff val="40000"/>
                  </a:schemeClr>
                </a:solidFill>
              </a:rPr>
              <a:t>What is the international poverty line?</a:t>
            </a:r>
          </a:p>
          <a:p>
            <a:pPr marL="342900" indent="-342900">
              <a:buFont typeface="Wingdings" panose="05000000000000000000" pitchFamily="2" charset="2"/>
              <a:buChar char="Ø"/>
            </a:pPr>
            <a:r>
              <a:rPr lang="en-GB" b="1" dirty="0"/>
              <a:t>The international poverty line, currently set at $1.90 a day, is the universal standard for measuring global poverty. This line helps measure the number of people living in extreme poverty and helps compare poverty levels </a:t>
            </a:r>
            <a:r>
              <a:rPr lang="en-GB" b="1" dirty="0">
                <a:solidFill>
                  <a:schemeClr val="bg1">
                    <a:lumMod val="95000"/>
                  </a:schemeClr>
                </a:solidFill>
                <a:hlinkClick r:id="rId2">
                  <a:extLst>
                    <a:ext uri="{A12FA001-AC4F-418D-AE19-62706E023703}">
                      <ahyp:hlinkClr xmlns:ahyp="http://schemas.microsoft.com/office/drawing/2018/hyperlinkcolor" val="tx"/>
                    </a:ext>
                  </a:extLst>
                </a:hlinkClick>
              </a:rPr>
              <a:t>between countries</a:t>
            </a:r>
            <a:r>
              <a:rPr lang="en-GB" b="1" dirty="0">
                <a:solidFill>
                  <a:schemeClr val="bg1">
                    <a:lumMod val="95000"/>
                  </a:schemeClr>
                </a:solidFill>
              </a:rPr>
              <a:t>.</a:t>
            </a:r>
          </a:p>
          <a:p>
            <a:pPr marL="342900" indent="-342900">
              <a:buFont typeface="Wingdings" panose="05000000000000000000" pitchFamily="2" charset="2"/>
              <a:buChar char="Ø"/>
            </a:pPr>
            <a:r>
              <a:rPr lang="en-GB" b="1" dirty="0"/>
              <a:t>As the cost of living increases, poverty lines increase too</a:t>
            </a:r>
          </a:p>
          <a:p>
            <a:endParaRPr lang="en-US" dirty="0"/>
          </a:p>
          <a:p>
            <a:endParaRPr lang="en-US" dirty="0"/>
          </a:p>
          <a:p>
            <a:endParaRPr lang="en-MU" dirty="0"/>
          </a:p>
        </p:txBody>
      </p:sp>
    </p:spTree>
    <p:extLst>
      <p:ext uri="{BB962C8B-B14F-4D97-AF65-F5344CB8AC3E}">
        <p14:creationId xmlns:p14="http://schemas.microsoft.com/office/powerpoint/2010/main" val="4020121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FDCC0-2686-4BDF-8FDC-C1A9BDEC509E}"/>
              </a:ext>
            </a:extLst>
          </p:cNvPr>
          <p:cNvSpPr>
            <a:spLocks noGrp="1"/>
          </p:cNvSpPr>
          <p:nvPr>
            <p:ph type="title"/>
          </p:nvPr>
        </p:nvSpPr>
        <p:spPr>
          <a:xfrm>
            <a:off x="1751777" y="2263913"/>
            <a:ext cx="6949440" cy="757583"/>
          </a:xfrm>
        </p:spPr>
        <p:txBody>
          <a:bodyPr>
            <a:normAutofit fontScale="90000"/>
          </a:bodyPr>
          <a:lstStyle/>
          <a:p>
            <a:pPr algn="ctr"/>
            <a:r>
              <a:rPr lang="en-GB" b="1" dirty="0"/>
              <a:t>1970’s</a:t>
            </a:r>
            <a:endParaRPr lang="en-MU" b="1" dirty="0"/>
          </a:p>
        </p:txBody>
      </p:sp>
      <p:sp>
        <p:nvSpPr>
          <p:cNvPr id="3" name="Text Placeholder 2">
            <a:extLst>
              <a:ext uri="{FF2B5EF4-FFF2-40B4-BE49-F238E27FC236}">
                <a16:creationId xmlns:a16="http://schemas.microsoft.com/office/drawing/2014/main" id="{08475377-2680-4F14-B9C5-B0037E993A7C}"/>
              </a:ext>
            </a:extLst>
          </p:cNvPr>
          <p:cNvSpPr>
            <a:spLocks noGrp="1"/>
          </p:cNvSpPr>
          <p:nvPr>
            <p:ph type="body" idx="1"/>
          </p:nvPr>
        </p:nvSpPr>
        <p:spPr>
          <a:xfrm>
            <a:off x="1751777" y="3631095"/>
            <a:ext cx="6949440" cy="2200321"/>
          </a:xfrm>
        </p:spPr>
        <p:txBody>
          <a:bodyPr>
            <a:normAutofit/>
          </a:bodyPr>
          <a:lstStyle/>
          <a:p>
            <a:r>
              <a:rPr lang="en-GB" sz="3200" b="1" dirty="0"/>
              <a:t>In 1970, about 25.5 million persons, or 13 percent of the population, were below the poverty level</a:t>
            </a:r>
          </a:p>
          <a:p>
            <a:pPr algn="r"/>
            <a:endParaRPr lang="en-GB" sz="3200" b="1" dirty="0"/>
          </a:p>
          <a:p>
            <a:pPr algn="r"/>
            <a:r>
              <a:rPr lang="en-GB" sz="2000" b="1" dirty="0"/>
              <a:t>World Bank Report </a:t>
            </a:r>
          </a:p>
          <a:p>
            <a:endParaRPr lang="en-MU" dirty="0"/>
          </a:p>
        </p:txBody>
      </p:sp>
    </p:spTree>
    <p:extLst>
      <p:ext uri="{BB962C8B-B14F-4D97-AF65-F5344CB8AC3E}">
        <p14:creationId xmlns:p14="http://schemas.microsoft.com/office/powerpoint/2010/main" val="1242668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F27E-8B9E-4322-A180-0342F2A845F7}"/>
              </a:ext>
            </a:extLst>
          </p:cNvPr>
          <p:cNvSpPr>
            <a:spLocks noGrp="1"/>
          </p:cNvSpPr>
          <p:nvPr>
            <p:ph type="ctrTitle"/>
          </p:nvPr>
        </p:nvSpPr>
        <p:spPr>
          <a:xfrm>
            <a:off x="1645759" y="143984"/>
            <a:ext cx="4846320" cy="571633"/>
          </a:xfrm>
        </p:spPr>
        <p:txBody>
          <a:bodyPr>
            <a:normAutofit fontScale="90000"/>
          </a:bodyPr>
          <a:lstStyle/>
          <a:p>
            <a:pPr algn="ctr"/>
            <a:r>
              <a:rPr lang="en-GB" b="1" dirty="0"/>
              <a:t>2017</a:t>
            </a:r>
            <a:endParaRPr lang="en-MU" b="1" dirty="0"/>
          </a:p>
        </p:txBody>
      </p:sp>
      <p:sp>
        <p:nvSpPr>
          <p:cNvPr id="3" name="Subtitle 2">
            <a:extLst>
              <a:ext uri="{FF2B5EF4-FFF2-40B4-BE49-F238E27FC236}">
                <a16:creationId xmlns:a16="http://schemas.microsoft.com/office/drawing/2014/main" id="{BC53FA90-A88C-427A-B4D6-97DEC2CD00C3}"/>
              </a:ext>
            </a:extLst>
          </p:cNvPr>
          <p:cNvSpPr>
            <a:spLocks noGrp="1"/>
          </p:cNvSpPr>
          <p:nvPr>
            <p:ph type="subTitle" idx="1"/>
          </p:nvPr>
        </p:nvSpPr>
        <p:spPr>
          <a:xfrm>
            <a:off x="1751777" y="715617"/>
            <a:ext cx="4846320" cy="5114333"/>
          </a:xfrm>
        </p:spPr>
        <p:txBody>
          <a:bodyPr/>
          <a:lstStyle/>
          <a:p>
            <a:endParaRPr lang="en-GB" sz="3200" b="1" dirty="0"/>
          </a:p>
          <a:p>
            <a:r>
              <a:rPr lang="en-GB" sz="3200" b="1" dirty="0"/>
              <a:t>Extreme poverty reduction slowed compared with previous decades. This deceleration alone would have made it hard to reach the 2030 target of 3 percent global poverty.</a:t>
            </a:r>
          </a:p>
          <a:p>
            <a:endParaRPr lang="en-MU" dirty="0"/>
          </a:p>
        </p:txBody>
      </p:sp>
    </p:spTree>
    <p:extLst>
      <p:ext uri="{BB962C8B-B14F-4D97-AF65-F5344CB8AC3E}">
        <p14:creationId xmlns:p14="http://schemas.microsoft.com/office/powerpoint/2010/main" val="219218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CEFD9-D500-4393-8659-9B8DA24164EE}"/>
              </a:ext>
            </a:extLst>
          </p:cNvPr>
          <p:cNvSpPr>
            <a:spLocks noGrp="1"/>
          </p:cNvSpPr>
          <p:nvPr>
            <p:ph type="ctrTitle"/>
          </p:nvPr>
        </p:nvSpPr>
        <p:spPr>
          <a:xfrm>
            <a:off x="1659012" y="55527"/>
            <a:ext cx="4846320" cy="558381"/>
          </a:xfrm>
        </p:spPr>
        <p:txBody>
          <a:bodyPr>
            <a:normAutofit/>
          </a:bodyPr>
          <a:lstStyle/>
          <a:p>
            <a:r>
              <a:rPr lang="en-GB" sz="3200" dirty="0"/>
              <a:t>5 </a:t>
            </a:r>
            <a:r>
              <a:rPr lang="en-GB" sz="3200" b="1" dirty="0"/>
              <a:t>DECADES AFTER </a:t>
            </a:r>
            <a:endParaRPr lang="en-MU" sz="3200" b="1" dirty="0"/>
          </a:p>
        </p:txBody>
      </p:sp>
      <p:sp>
        <p:nvSpPr>
          <p:cNvPr id="3" name="Subtitle 2">
            <a:extLst>
              <a:ext uri="{FF2B5EF4-FFF2-40B4-BE49-F238E27FC236}">
                <a16:creationId xmlns:a16="http://schemas.microsoft.com/office/drawing/2014/main" id="{F6449A9B-198C-4142-8AD5-3E04EC335471}"/>
              </a:ext>
            </a:extLst>
          </p:cNvPr>
          <p:cNvSpPr>
            <a:spLocks noGrp="1"/>
          </p:cNvSpPr>
          <p:nvPr>
            <p:ph type="subTitle" idx="1"/>
          </p:nvPr>
        </p:nvSpPr>
        <p:spPr>
          <a:xfrm>
            <a:off x="1751777" y="728870"/>
            <a:ext cx="4846320" cy="5101080"/>
          </a:xfrm>
        </p:spPr>
        <p:txBody>
          <a:bodyPr/>
          <a:lstStyle/>
          <a:p>
            <a:endParaRPr lang="en-GB" sz="2800" dirty="0"/>
          </a:p>
          <a:p>
            <a:pPr marL="457200" indent="-457200">
              <a:buFont typeface="Arial" panose="020B0604020202020204" pitchFamily="34" charset="0"/>
              <a:buChar char="•"/>
            </a:pPr>
            <a:r>
              <a:rPr lang="en-GB" sz="2800" b="1" dirty="0"/>
              <a:t>The COVID-19 (coronavirus) pandemic has reversed the gains in global poverty for the first time in a generation.</a:t>
            </a:r>
          </a:p>
          <a:p>
            <a:endParaRPr lang="en-GB" sz="2800" dirty="0"/>
          </a:p>
          <a:p>
            <a:pPr marL="457200" indent="-457200">
              <a:buFont typeface="Arial" panose="020B0604020202020204" pitchFamily="34" charset="0"/>
              <a:buChar char="•"/>
            </a:pPr>
            <a:r>
              <a:rPr lang="en-GB" sz="2800" dirty="0"/>
              <a:t> </a:t>
            </a:r>
            <a:r>
              <a:rPr lang="en-GB" sz="2800" b="1" dirty="0"/>
              <a:t>By most estimates, this reversal of fortune is expected to push between 88 million and 115 million more people into extreme poverty in 2020. </a:t>
            </a:r>
          </a:p>
          <a:p>
            <a:endParaRPr lang="en-MU" dirty="0"/>
          </a:p>
        </p:txBody>
      </p:sp>
    </p:spTree>
    <p:extLst>
      <p:ext uri="{BB962C8B-B14F-4D97-AF65-F5344CB8AC3E}">
        <p14:creationId xmlns:p14="http://schemas.microsoft.com/office/powerpoint/2010/main" val="2567817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51777" y="2263913"/>
            <a:ext cx="6949440" cy="770835"/>
          </a:xfrm>
        </p:spPr>
        <p:txBody>
          <a:bodyPr>
            <a:normAutofit/>
          </a:bodyPr>
          <a:lstStyle/>
          <a:p>
            <a:pPr algn="ctr"/>
            <a:r>
              <a:rPr lang="en-GB" sz="4400" b="1" dirty="0"/>
              <a:t>Climate change</a:t>
            </a:r>
            <a:endParaRPr lang="en-US" sz="4400" b="1" dirty="0"/>
          </a:p>
        </p:txBody>
      </p:sp>
      <p:sp>
        <p:nvSpPr>
          <p:cNvPr id="5" name="Text Placeholder 4"/>
          <p:cNvSpPr>
            <a:spLocks noGrp="1"/>
          </p:cNvSpPr>
          <p:nvPr>
            <p:ph type="body" idx="1"/>
          </p:nvPr>
        </p:nvSpPr>
        <p:spPr>
          <a:xfrm>
            <a:off x="1751777" y="3034749"/>
            <a:ext cx="6949440" cy="2796668"/>
          </a:xfrm>
        </p:spPr>
        <p:txBody>
          <a:bodyPr/>
          <a:lstStyle/>
          <a:p>
            <a:r>
              <a:rPr lang="en-GB" b="1" dirty="0"/>
              <a:t>But COVID-19 is not the only reversal that threatens the poverty goals: </a:t>
            </a:r>
          </a:p>
          <a:p>
            <a:endParaRPr lang="en-GB" dirty="0"/>
          </a:p>
          <a:p>
            <a:r>
              <a:rPr lang="en-GB" b="1" dirty="0"/>
              <a:t>Climate change will also be critical to putting poverty eradication back on track</a:t>
            </a:r>
            <a:r>
              <a:rPr lang="en-GB" dirty="0"/>
              <a:t>.</a:t>
            </a:r>
          </a:p>
          <a:p>
            <a:endParaRPr lang="en-US" dirty="0"/>
          </a:p>
        </p:txBody>
      </p:sp>
    </p:spTree>
    <p:extLst>
      <p:ext uri="{BB962C8B-B14F-4D97-AF65-F5344CB8AC3E}">
        <p14:creationId xmlns:p14="http://schemas.microsoft.com/office/powerpoint/2010/main" val="375262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barn(inVertical)">
                                      <p:cBhvr>
                                        <p:cTn id="1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9F1C3-72CE-462F-8D72-D43566165897}"/>
              </a:ext>
            </a:extLst>
          </p:cNvPr>
          <p:cNvSpPr>
            <a:spLocks noGrp="1"/>
          </p:cNvSpPr>
          <p:nvPr>
            <p:ph type="title"/>
          </p:nvPr>
        </p:nvSpPr>
        <p:spPr>
          <a:xfrm>
            <a:off x="1751777" y="2263914"/>
            <a:ext cx="6949440" cy="996122"/>
          </a:xfrm>
        </p:spPr>
        <p:txBody>
          <a:bodyPr>
            <a:normAutofit/>
          </a:bodyPr>
          <a:lstStyle/>
          <a:p>
            <a:pPr algn="ctr"/>
            <a:r>
              <a:rPr lang="en-GB" sz="3600" b="1" dirty="0"/>
              <a:t>Statistics Mauritius, March 2022</a:t>
            </a:r>
            <a:endParaRPr lang="en-MU" sz="3600" b="1" dirty="0"/>
          </a:p>
        </p:txBody>
      </p:sp>
      <p:sp>
        <p:nvSpPr>
          <p:cNvPr id="3" name="Text Placeholder 2">
            <a:extLst>
              <a:ext uri="{FF2B5EF4-FFF2-40B4-BE49-F238E27FC236}">
                <a16:creationId xmlns:a16="http://schemas.microsoft.com/office/drawing/2014/main" id="{E38F1248-09A9-4BBC-9BCE-468CA2348EA1}"/>
              </a:ext>
            </a:extLst>
          </p:cNvPr>
          <p:cNvSpPr>
            <a:spLocks noGrp="1"/>
          </p:cNvSpPr>
          <p:nvPr>
            <p:ph type="body" idx="1"/>
          </p:nvPr>
        </p:nvSpPr>
        <p:spPr>
          <a:xfrm>
            <a:off x="1751777" y="3597965"/>
            <a:ext cx="6949440" cy="1696739"/>
          </a:xfrm>
        </p:spPr>
        <p:txBody>
          <a:bodyPr>
            <a:normAutofit/>
          </a:bodyPr>
          <a:lstStyle/>
          <a:p>
            <a:r>
              <a:rPr lang="en-US" sz="4000" b="1" dirty="0"/>
              <a:t>In 10, 000 families not any member has a job</a:t>
            </a:r>
          </a:p>
          <a:p>
            <a:endParaRPr lang="en-MU" dirty="0"/>
          </a:p>
        </p:txBody>
      </p:sp>
    </p:spTree>
    <p:extLst>
      <p:ext uri="{BB962C8B-B14F-4D97-AF65-F5344CB8AC3E}">
        <p14:creationId xmlns:p14="http://schemas.microsoft.com/office/powerpoint/2010/main" val="66086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BD1CE-EAE8-4BEF-B028-AD72948D0495}"/>
              </a:ext>
            </a:extLst>
          </p:cNvPr>
          <p:cNvSpPr>
            <a:spLocks noGrp="1"/>
          </p:cNvSpPr>
          <p:nvPr>
            <p:ph type="ctrTitle"/>
          </p:nvPr>
        </p:nvSpPr>
        <p:spPr>
          <a:xfrm>
            <a:off x="1645760" y="104228"/>
            <a:ext cx="4846320" cy="1061964"/>
          </a:xfrm>
        </p:spPr>
        <p:txBody>
          <a:bodyPr>
            <a:normAutofit/>
          </a:bodyPr>
          <a:lstStyle/>
          <a:p>
            <a:pPr algn="ctr"/>
            <a:r>
              <a:rPr lang="en-GB" sz="3600" b="1" dirty="0"/>
              <a:t>Focus of Stockholm +50</a:t>
            </a:r>
            <a:endParaRPr lang="en-MU" sz="3600" b="1" dirty="0"/>
          </a:p>
        </p:txBody>
      </p:sp>
      <p:sp>
        <p:nvSpPr>
          <p:cNvPr id="3" name="Subtitle 2">
            <a:extLst>
              <a:ext uri="{FF2B5EF4-FFF2-40B4-BE49-F238E27FC236}">
                <a16:creationId xmlns:a16="http://schemas.microsoft.com/office/drawing/2014/main" id="{B2A38B69-C802-4A51-A81E-CF04D0C35771}"/>
              </a:ext>
            </a:extLst>
          </p:cNvPr>
          <p:cNvSpPr>
            <a:spLocks noGrp="1"/>
          </p:cNvSpPr>
          <p:nvPr>
            <p:ph type="subTitle" idx="1"/>
          </p:nvPr>
        </p:nvSpPr>
        <p:spPr>
          <a:xfrm>
            <a:off x="1751777" y="1338470"/>
            <a:ext cx="4846320" cy="4491480"/>
          </a:xfrm>
        </p:spPr>
        <p:txBody>
          <a:bodyPr/>
          <a:lstStyle/>
          <a:p>
            <a:r>
              <a:rPr lang="en-GB" sz="3200" b="1" dirty="0"/>
              <a:t>In the same vein as the 1972 Stockholm Conference, the engagement of civil society and a variety of stakeholders will be at the heart of Stockholm+50, with a particular focus on meaningful YOUTH ENGAGEMENT. </a:t>
            </a:r>
          </a:p>
          <a:p>
            <a:endParaRPr lang="en-MU" dirty="0"/>
          </a:p>
        </p:txBody>
      </p:sp>
    </p:spTree>
    <p:extLst>
      <p:ext uri="{BB962C8B-B14F-4D97-AF65-F5344CB8AC3E}">
        <p14:creationId xmlns:p14="http://schemas.microsoft.com/office/powerpoint/2010/main" val="244101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C20B7-8E06-4047-A2E3-35BCBC1A612D}"/>
              </a:ext>
            </a:extLst>
          </p:cNvPr>
          <p:cNvSpPr>
            <a:spLocks noGrp="1"/>
          </p:cNvSpPr>
          <p:nvPr>
            <p:ph type="ctrTitle"/>
          </p:nvPr>
        </p:nvSpPr>
        <p:spPr>
          <a:xfrm>
            <a:off x="1632507" y="0"/>
            <a:ext cx="4846320" cy="836677"/>
          </a:xfrm>
        </p:spPr>
        <p:txBody>
          <a:bodyPr>
            <a:normAutofit/>
          </a:bodyPr>
          <a:lstStyle/>
          <a:p>
            <a:pPr algn="ctr"/>
            <a:r>
              <a:rPr lang="en-GB" sz="4000" b="1" dirty="0"/>
              <a:t>Why focus on youth?</a:t>
            </a:r>
            <a:endParaRPr lang="en-MU" sz="4000" b="1" dirty="0"/>
          </a:p>
        </p:txBody>
      </p:sp>
      <p:sp>
        <p:nvSpPr>
          <p:cNvPr id="3" name="Subtitle 2">
            <a:extLst>
              <a:ext uri="{FF2B5EF4-FFF2-40B4-BE49-F238E27FC236}">
                <a16:creationId xmlns:a16="http://schemas.microsoft.com/office/drawing/2014/main" id="{5C5E56A3-C15E-4004-AB94-9E1249D861E2}"/>
              </a:ext>
            </a:extLst>
          </p:cNvPr>
          <p:cNvSpPr>
            <a:spLocks noGrp="1"/>
          </p:cNvSpPr>
          <p:nvPr>
            <p:ph type="subTitle" idx="1"/>
          </p:nvPr>
        </p:nvSpPr>
        <p:spPr>
          <a:xfrm>
            <a:off x="1751777" y="836677"/>
            <a:ext cx="4846320" cy="4993273"/>
          </a:xfrm>
        </p:spPr>
        <p:txBody>
          <a:bodyPr/>
          <a:lstStyle/>
          <a:p>
            <a:pPr marL="457200" indent="-457200">
              <a:buFont typeface="Arial" panose="020B0604020202020204" pitchFamily="34" charset="0"/>
              <a:buChar char="•"/>
            </a:pPr>
            <a:r>
              <a:rPr lang="en-GB" sz="2800" b="1" dirty="0"/>
              <a:t>The only constant in life is </a:t>
            </a:r>
            <a:r>
              <a:rPr lang="en-GB" sz="2800" b="1" u="sng" dirty="0"/>
              <a:t>change </a:t>
            </a:r>
          </a:p>
          <a:p>
            <a:pPr marL="457200" indent="-457200">
              <a:buFont typeface="Arial" panose="020B0604020202020204" pitchFamily="34" charset="0"/>
              <a:buChar char="•"/>
            </a:pPr>
            <a:r>
              <a:rPr lang="en-GB" sz="2800" b="1" dirty="0"/>
              <a:t>Youth are constantly active for </a:t>
            </a:r>
            <a:r>
              <a:rPr lang="en-GB" sz="2800" b="1" u="sng" dirty="0"/>
              <a:t>change</a:t>
            </a:r>
          </a:p>
          <a:p>
            <a:pPr marL="457200" indent="-457200">
              <a:buFont typeface="Arial" panose="020B0604020202020204" pitchFamily="34" charset="0"/>
              <a:buChar char="•"/>
            </a:pPr>
            <a:r>
              <a:rPr lang="en-GB" sz="2800" b="1" dirty="0"/>
              <a:t>Youth have the energy and will power required to bring about </a:t>
            </a:r>
            <a:r>
              <a:rPr lang="en-GB" sz="2800" b="1" u="sng" dirty="0"/>
              <a:t>change</a:t>
            </a:r>
          </a:p>
          <a:p>
            <a:pPr marL="457200" indent="-457200">
              <a:buFont typeface="Arial" panose="020B0604020202020204" pitchFamily="34" charset="0"/>
              <a:buChar char="•"/>
            </a:pPr>
            <a:r>
              <a:rPr lang="en-GB" sz="2800" b="1" dirty="0"/>
              <a:t>Youth are considered as digital Pioneers and have the creative mind to use technology to bring about the required </a:t>
            </a:r>
            <a:r>
              <a:rPr lang="en-GB" sz="2800" b="1" u="sng" dirty="0"/>
              <a:t>change</a:t>
            </a:r>
          </a:p>
          <a:p>
            <a:endParaRPr lang="en-MU" dirty="0"/>
          </a:p>
        </p:txBody>
      </p:sp>
    </p:spTree>
    <p:extLst>
      <p:ext uri="{BB962C8B-B14F-4D97-AF65-F5344CB8AC3E}">
        <p14:creationId xmlns:p14="http://schemas.microsoft.com/office/powerpoint/2010/main" val="1510122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Vertical)">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Ecology 16x9">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 ecology education photo presentation.potx" id="{C2041BFC-79DD-469A-9C9C-CE3A45FF64F3}" vid="{F6D325B2-35D9-40C5-B4CD-C0A8483D5659}"/>
    </a:ext>
  </a:extLst>
</a:theme>
</file>

<file path=ppt/theme/theme2.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182</TotalTime>
  <Words>525</Words>
  <Application>Microsoft Office PowerPoint</Application>
  <PresentationFormat>Widescreen</PresentationFormat>
  <Paragraphs>53</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Corbel</vt:lpstr>
      <vt:lpstr>Wingdings</vt:lpstr>
      <vt:lpstr>Ecology 16x9</vt:lpstr>
      <vt:lpstr>     STOCKHOLM +50   </vt:lpstr>
      <vt:lpstr>Environment and Poverty</vt:lpstr>
      <vt:lpstr>1970’s</vt:lpstr>
      <vt:lpstr>2017</vt:lpstr>
      <vt:lpstr>5 DECADES AFTER </vt:lpstr>
      <vt:lpstr>Climate change</vt:lpstr>
      <vt:lpstr>Statistics Mauritius, March 2022</vt:lpstr>
      <vt:lpstr>Focus of Stockholm +50</vt:lpstr>
      <vt:lpstr>Why focus on youth?</vt:lpstr>
      <vt:lpstr>Actions by MYESR</vt:lpstr>
      <vt:lpstr>New techniques of farming:</vt:lpstr>
      <vt:lpstr>Entrepreunariat Jeunesse</vt:lpstr>
      <vt:lpstr>Digital Maker Programme</vt:lpstr>
      <vt:lpstr>      Control and monitoring gadgets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Flacq NYCS</dc:creator>
  <cp:lastModifiedBy>Flacq NYCS</cp:lastModifiedBy>
  <cp:revision>57</cp:revision>
  <dcterms:created xsi:type="dcterms:W3CDTF">2022-04-05T07:15:58Z</dcterms:created>
  <dcterms:modified xsi:type="dcterms:W3CDTF">2022-04-05T10:20:16Z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