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337" r:id="rId3"/>
    <p:sldId id="355" r:id="rId4"/>
    <p:sldId id="356" r:id="rId5"/>
    <p:sldId id="357" r:id="rId6"/>
    <p:sldId id="353" r:id="rId7"/>
    <p:sldId id="361" r:id="rId8"/>
    <p:sldId id="348" r:id="rId9"/>
    <p:sldId id="358" r:id="rId10"/>
    <p:sldId id="362" r:id="rId11"/>
    <p:sldId id="363" r:id="rId12"/>
    <p:sldId id="364" r:id="rId13"/>
    <p:sldId id="365" r:id="rId14"/>
    <p:sldId id="359" r:id="rId15"/>
    <p:sldId id="360" r:id="rId16"/>
    <p:sldId id="349" r:id="rId17"/>
    <p:sldId id="350" r:id="rId18"/>
    <p:sldId id="351" r:id="rId19"/>
    <p:sldId id="354" r:id="rId20"/>
    <p:sldId id="343" r:id="rId21"/>
  </p:sldIdLst>
  <p:sldSz cx="9144000" cy="6858000" type="screen4x3"/>
  <p:notesSz cx="7302500" cy="9588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797E5"/>
    <a:srgbClr val="6699FF"/>
    <a:srgbClr val="92CEF6"/>
    <a:srgbClr val="8D98CD"/>
    <a:srgbClr val="898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64" autoAdjust="0"/>
  </p:normalViewPr>
  <p:slideViewPr>
    <p:cSldViewPr>
      <p:cViewPr varScale="1">
        <p:scale>
          <a:sx n="67" d="100"/>
          <a:sy n="67" d="100"/>
        </p:scale>
        <p:origin x="14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4417" cy="481090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36393" y="0"/>
            <a:ext cx="3164417" cy="481090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r">
              <a:defRPr sz="1300"/>
            </a:lvl1pPr>
          </a:lstStyle>
          <a:p>
            <a:fld id="{200E6717-5855-45A3-B3AC-6DCB9D1F0679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3838" y="1198563"/>
            <a:ext cx="4314825" cy="3235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15" tIns="48257" rIns="96515" bIns="482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0250" y="4614466"/>
            <a:ext cx="5842000" cy="3775472"/>
          </a:xfrm>
          <a:prstGeom prst="rect">
            <a:avLst/>
          </a:prstGeom>
        </p:spPr>
        <p:txBody>
          <a:bodyPr vert="horz" lIns="96515" tIns="48257" rIns="96515" bIns="4825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07411"/>
            <a:ext cx="3164417" cy="481089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36393" y="9107411"/>
            <a:ext cx="3164417" cy="481089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r">
              <a:defRPr sz="1300"/>
            </a:lvl1pPr>
          </a:lstStyle>
          <a:p>
            <a:fld id="{7608CD26-DC1D-49A6-A16A-6FEF413E5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45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 userDrawn="1">
            <p:ph type="ctrTitle"/>
          </p:nvPr>
        </p:nvSpPr>
        <p:spPr>
          <a:xfrm>
            <a:off x="1432561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sz="4800" smtClean="0"/>
              <a:t>Click to edit Master title style</a:t>
            </a:r>
            <a:endParaRPr lang="en-US" sz="4800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371601" y="2895600"/>
            <a:ext cx="7406640" cy="12954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sz="40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965427-9C60-43F8-9E19-48A4D0D0EE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 userDrawn="1">
            <p:ph type="title"/>
          </p:nvPr>
        </p:nvSpPr>
        <p:spPr>
          <a:xfrm>
            <a:off x="1435609" y="274638"/>
            <a:ext cx="749808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 userDrawn="1">
            <p:ph idx="1"/>
          </p:nvPr>
        </p:nvSpPr>
        <p:spPr>
          <a:xfrm>
            <a:off x="1435609" y="1447800"/>
            <a:ext cx="749808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FF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5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8" y="21106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3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9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9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1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1965427-9C60-43F8-9E19-48A4D0D0EE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2905" y="1152526"/>
            <a:ext cx="8012255" cy="1472184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92D050"/>
                </a:solidFill>
              </a:rPr>
              <a:t>Sustainability Initiatives at UoM</a:t>
            </a:r>
            <a:endParaRPr lang="en-US" sz="4800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95712" y="3096379"/>
            <a:ext cx="7406640" cy="18200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3600" b="1" dirty="0" smtClean="0"/>
              <a:t>Stockholm+50</a:t>
            </a:r>
            <a:r>
              <a:rPr lang="en-GB" sz="3600" b="1" dirty="0"/>
              <a:t>: a healthy planet for the prosperity of all – our responsibility, </a:t>
            </a:r>
            <a:r>
              <a:rPr lang="en-GB" sz="3600" b="1" dirty="0" smtClean="0"/>
              <a:t>our </a:t>
            </a:r>
            <a:r>
              <a:rPr lang="en-GB" sz="3600" b="1" dirty="0"/>
              <a:t>opportunity</a:t>
            </a:r>
            <a:endParaRPr lang="en-US" sz="5200" dirty="0" smtClean="0">
              <a:latin typeface="Monotype Corsiva" panose="03010101010201010101" pitchFamily="66" charset="0"/>
            </a:endParaRPr>
          </a:p>
        </p:txBody>
      </p:sp>
      <p:pic>
        <p:nvPicPr>
          <p:cNvPr id="1028" name="Picture 4" descr="http://www.uom.ac.mu/images/newuombanner/images/banner2_01.jpg"/>
          <p:cNvPicPr>
            <a:picLocks noChangeAspect="1" noChangeArrowheads="1"/>
          </p:cNvPicPr>
          <p:nvPr/>
        </p:nvPicPr>
        <p:blipFill>
          <a:blip r:embed="rId2"/>
          <a:srcRect r="2355"/>
          <a:stretch>
            <a:fillRect/>
          </a:stretch>
        </p:blipFill>
        <p:spPr bwMode="auto">
          <a:xfrm>
            <a:off x="4800600" y="0"/>
            <a:ext cx="4343400" cy="11525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629400" y="64124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 March 2022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extBox 8"/>
          <p:cNvSpPr txBox="1"/>
          <p:nvPr/>
        </p:nvSpPr>
        <p:spPr>
          <a:xfrm>
            <a:off x="1414364" y="6412467"/>
            <a:ext cx="2852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Mahendra Gooroochurn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772400" cy="62656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1600" y="61722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Green Week Organised in the build-up to COP26 by British High Commission in collaboration with University of Mauritius and Middlesex University.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25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8" b="26666"/>
          <a:stretch/>
        </p:blipFill>
        <p:spPr>
          <a:xfrm>
            <a:off x="2057400" y="533400"/>
            <a:ext cx="5551217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5181600"/>
            <a:ext cx="351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collaboration with JCI Curepipe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7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"/>
            <a:ext cx="7772400" cy="58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258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762000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076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14</a:t>
            </a:fld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3393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61" y="3624262"/>
            <a:ext cx="2638852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24262"/>
            <a:ext cx="291842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641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9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3048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16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34871" y="1124036"/>
            <a:ext cx="8050473" cy="552364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 smtClean="0"/>
              <a:t>Communication through SDG newsletters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58" y="1765456"/>
            <a:ext cx="3486615" cy="49690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71" y="1783492"/>
            <a:ext cx="3501131" cy="495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3048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17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57525" y="1036508"/>
            <a:ext cx="8050473" cy="552364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 smtClean="0"/>
              <a:t>Communication through SDG newsletters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067" y="1600200"/>
            <a:ext cx="3652040" cy="518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612554"/>
            <a:ext cx="3652933" cy="516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3048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18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57525" y="1036508"/>
            <a:ext cx="8050473" cy="552364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 smtClean="0"/>
              <a:t>Communication through SDG newsletters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585782"/>
            <a:ext cx="3675795" cy="519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6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19</a:t>
            </a:fld>
            <a:endParaRPr lang="en-US" sz="1200" dirty="0"/>
          </a:p>
        </p:txBody>
      </p:sp>
      <p:pic>
        <p:nvPicPr>
          <p:cNvPr id="7" name="Google Shape;91;g11588642a38_0_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70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3048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2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1177970" y="1295400"/>
            <a:ext cx="76962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02124"/>
                </a:solidFill>
                <a:latin typeface="arial" panose="020B0604020202020204" pitchFamily="34" charset="0"/>
              </a:rPr>
              <a:t>Sustainability means </a:t>
            </a:r>
            <a:r>
              <a:rPr lang="en-GB" sz="2400" b="1" dirty="0">
                <a:solidFill>
                  <a:srgbClr val="202124"/>
                </a:solidFill>
                <a:latin typeface="arial" panose="020B0604020202020204" pitchFamily="34" charset="0"/>
              </a:rPr>
              <a:t>meeting our own needs without compromising the ability of future generations to meet their own needs</a:t>
            </a:r>
            <a:r>
              <a:rPr lang="en-GB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arial" panose="020B0604020202020204" pitchFamily="34" charset="0"/>
              </a:rPr>
              <a:t>What would your own definition look like?</a:t>
            </a:r>
          </a:p>
          <a:p>
            <a:endParaRPr lang="en-US" sz="24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Sustainability relates to holistic, integrated thinking, ever more important as we are asked to deal with increasing complex phenomena.</a:t>
            </a:r>
          </a:p>
          <a:p>
            <a:endParaRPr lang="en-US" sz="2400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Complex because everything is inter-linked in our ecosystem, so multidisciplinarity and transdisciplinarity</a:t>
            </a:r>
            <a:r>
              <a:rPr lang="en-US" sz="2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202124"/>
                </a:solidFill>
                <a:latin typeface="arial" panose="020B0604020202020204" pitchFamily="34" charset="0"/>
              </a:rPr>
              <a:t>are key.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9486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2590801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Final Words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20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66799" y="1601787"/>
            <a:ext cx="7828128" cy="4343400"/>
          </a:xfrm>
        </p:spPr>
        <p:txBody>
          <a:bodyPr>
            <a:normAutofit lnSpcReduction="10000"/>
          </a:bodyPr>
          <a:lstStyle/>
          <a:p>
            <a:pPr marL="82296" indent="0" algn="ctr">
              <a:lnSpc>
                <a:spcPct val="150000"/>
              </a:lnSpc>
            </a:pPr>
            <a:r>
              <a:rPr lang="en-US" sz="4400" dirty="0" smtClean="0">
                <a:latin typeface="Nirmala UI Semilight" panose="020B0402040204020203" pitchFamily="34" charset="0"/>
                <a:cs typeface="Nirmala UI Semilight" panose="020B0402040204020203" pitchFamily="34" charset="0"/>
              </a:rPr>
              <a:t>An Engaged and Unified Approach to Sustainability At All Levels</a:t>
            </a:r>
          </a:p>
          <a:p>
            <a:pPr marL="82296" indent="0" algn="ctr">
              <a:lnSpc>
                <a:spcPct val="150000"/>
              </a:lnSpc>
            </a:pPr>
            <a:endParaRPr lang="en-US" sz="2400" dirty="0" smtClean="0">
              <a:latin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82296" indent="0" algn="ctr">
              <a:lnSpc>
                <a:spcPct val="150000"/>
              </a:lnSpc>
            </a:pPr>
            <a:r>
              <a:rPr lang="en-US" sz="2400" dirty="0" smtClean="0">
                <a:latin typeface="Nirmala UI Semilight" panose="020B0402040204020203" pitchFamily="34" charset="0"/>
                <a:cs typeface="Nirmala UI Semilight" panose="020B0402040204020203" pitchFamily="34" charset="0"/>
              </a:rPr>
              <a:t>https</a:t>
            </a:r>
            <a:r>
              <a:rPr lang="en-US" sz="2400" dirty="0">
                <a:latin typeface="Nirmala UI Semilight" panose="020B0402040204020203" pitchFamily="34" charset="0"/>
                <a:cs typeface="Nirmala UI Semilight" panose="020B0402040204020203" pitchFamily="34" charset="0"/>
              </a:rPr>
              <a:t>://www.uom.ac.mu/index.php/sustainability</a:t>
            </a:r>
            <a:endParaRPr lang="en-US" sz="2400" dirty="0" smtClean="0">
              <a:latin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 algn="l">
              <a:buFont typeface="Arial" pitchFamily="34" charset="0"/>
              <a:buChar char="•"/>
            </a:pPr>
            <a:endParaRPr lang="en-US" sz="2800" dirty="0" smtClean="0"/>
          </a:p>
          <a:p>
            <a:pPr algn="l">
              <a:buFont typeface="Arial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6493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a/a7/Sustainable_Development_Goals.svg/800px-Sustainable_Development_Goals.sv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5" t="11716" r="2947" b="13079"/>
          <a:stretch/>
        </p:blipFill>
        <p:spPr bwMode="auto">
          <a:xfrm>
            <a:off x="0" y="609600"/>
            <a:ext cx="9143999" cy="568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4</a:t>
            </a:fld>
            <a:endParaRPr lang="en-US" sz="1200" dirty="0"/>
          </a:p>
        </p:txBody>
      </p:sp>
      <p:pic>
        <p:nvPicPr>
          <p:cNvPr id="5" name="Google Shape;168;p25" descr="It’s called the circular economy"/>
          <p:cNvPicPr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76400" y="964942"/>
            <a:ext cx="6629400" cy="55692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4925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– Circular Economy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3475" y="6349484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Ellen McArthur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65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4925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– Circular Economy</a:t>
            </a:r>
            <a:endParaRPr lang="en-GB" sz="3600" dirty="0">
              <a:solidFill>
                <a:srgbClr val="0000FF"/>
              </a:solidFill>
            </a:endParaRPr>
          </a:p>
        </p:txBody>
      </p:sp>
      <p:pic>
        <p:nvPicPr>
          <p:cNvPr id="7" name="Google Shape;295;p35" descr="Infographic - butterfly diagram"/>
          <p:cNvPicPr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574" y="728662"/>
            <a:ext cx="9115425" cy="6129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9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76324" y="90487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6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76323" y="798512"/>
            <a:ext cx="7918545" cy="5735638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Integratio</a:t>
            </a:r>
            <a:r>
              <a:rPr lang="en-US" sz="2600" dirty="0" smtClean="0"/>
              <a:t>n of sustainability concepts into the curricula of degree programmes across the University, including dedicated undergraduate and postgraduate programmes in Sustainable Development, Climate Change and Heritage.</a:t>
            </a:r>
          </a:p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endParaRPr lang="en-US" sz="2600" dirty="0"/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/>
              <a:t>Students encouraged/required to think about the impact of their idea, concept, product or service on the </a:t>
            </a:r>
            <a:r>
              <a:rPr lang="en-US" sz="2600" dirty="0" smtClean="0"/>
              <a:t>environment through life cycle assessment (LCA).</a:t>
            </a:r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endParaRPr lang="en-US" sz="2600" dirty="0"/>
          </a:p>
          <a:p>
            <a:pPr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 smtClean="0"/>
              <a:t>Projects that have led to start-ups on sustainability offerings and circular economy.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91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76324" y="90487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7</a:t>
            </a:fld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3655237" cy="518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165" y="938212"/>
            <a:ext cx="4367835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762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8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14401" y="1219200"/>
            <a:ext cx="8164772" cy="4964908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/>
              <a:t>Research and publications focused on sustainability across faculties and disciplines, including </a:t>
            </a:r>
            <a:r>
              <a:rPr lang="en-US" sz="2600" dirty="0" smtClean="0"/>
              <a:t>multidisciplinary/transdisciplinary </a:t>
            </a:r>
            <a:r>
              <a:rPr lang="en-US" sz="2600" dirty="0"/>
              <a:t>problems. Triple Helix Model to integrate Academia, Industry and Community.</a:t>
            </a:r>
          </a:p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endParaRPr lang="en-US" sz="2600" dirty="0"/>
          </a:p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600" dirty="0"/>
              <a:t>Renewable energy integration through Solar PV,  Agritech Park project to have a smart UoM Farm, solid waste management on campus, social and cultural aspects, Energy auditing and management to improve energy efficiency and reduce our carbon footprint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774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066799" y="76200"/>
            <a:ext cx="7918545" cy="708025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</a:rPr>
              <a:t>Sustainability Initiatives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9"/>
          <p:cNvSpPr txBox="1">
            <a:spLocks/>
          </p:cNvSpPr>
          <p:nvPr/>
        </p:nvSpPr>
        <p:spPr>
          <a:xfrm>
            <a:off x="8763000" y="6534150"/>
            <a:ext cx="381000" cy="2476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965427-9C60-43F8-9E19-48A4D0D0EE37}" type="slidenum">
              <a:rPr lang="en-US" sz="1200" smtClean="0"/>
              <a:pPr/>
              <a:t>9</a:t>
            </a:fld>
            <a:endParaRPr lang="en-US" sz="12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00834" y="902492"/>
            <a:ext cx="8050473" cy="587930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buFont typeface="Arial" pitchFamily="34" charset="0"/>
              <a:buChar char="•"/>
            </a:pPr>
            <a:r>
              <a:rPr lang="en-GB" sz="2600" dirty="0" smtClean="0"/>
              <a:t>Contribution to national discussion and policies on sustainability agenda, including energy, water, environment, climate change, circular economy, culture, gender, language among others </a:t>
            </a:r>
          </a:p>
          <a:p>
            <a:pPr marL="539496" indent="-457200" algn="l">
              <a:lnSpc>
                <a:spcPct val="110000"/>
              </a:lnSpc>
              <a:buFont typeface="Symbol" panose="05050102010706020507" pitchFamily="18" charset="2"/>
              <a:buChar char="Þ"/>
            </a:pPr>
            <a:r>
              <a:rPr lang="en-GB" sz="2600" dirty="0" smtClean="0"/>
              <a:t>participation of UoM staff in committees.</a:t>
            </a:r>
          </a:p>
          <a:p>
            <a:pPr marL="539496" indent="-457200" algn="l">
              <a:lnSpc>
                <a:spcPct val="110000"/>
              </a:lnSpc>
              <a:buFont typeface="Symbol" panose="05050102010706020507" pitchFamily="18" charset="2"/>
              <a:buChar char="Þ"/>
            </a:pPr>
            <a:endParaRPr lang="en-GB" sz="2600" dirty="0" smtClean="0"/>
          </a:p>
          <a:p>
            <a:pPr marL="539496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600" dirty="0" smtClean="0"/>
              <a:t>Organisation and collaboration in international conferences/workshops/symposia/forums promoting sustainable development, e.g. climate justice, circular economy, youth empowerment etc.</a:t>
            </a:r>
          </a:p>
        </p:txBody>
      </p:sp>
    </p:spTree>
    <p:extLst>
      <p:ext uri="{BB962C8B-B14F-4D97-AF65-F5344CB8AC3E}">
        <p14:creationId xmlns:p14="http://schemas.microsoft.com/office/powerpoint/2010/main" val="1082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.0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1.0</Template>
  <TotalTime>1279</TotalTime>
  <Words>316</Words>
  <Application>Microsoft Office PowerPoint</Application>
  <PresentationFormat>On-screen Show 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Arial</vt:lpstr>
      <vt:lpstr>Calibri</vt:lpstr>
      <vt:lpstr>Gill Sans MT</vt:lpstr>
      <vt:lpstr>Monotype Corsiva</vt:lpstr>
      <vt:lpstr>Nirmala UI Semilight</vt:lpstr>
      <vt:lpstr>Symbol</vt:lpstr>
      <vt:lpstr>Verdana</vt:lpstr>
      <vt:lpstr>Wingdings 2</vt:lpstr>
      <vt:lpstr>1.0</vt:lpstr>
      <vt:lpstr>Sustainability Initiatives at UoM</vt:lpstr>
      <vt:lpstr>Sustainability</vt:lpstr>
      <vt:lpstr>PowerPoint Presentation</vt:lpstr>
      <vt:lpstr>Sustainability – Circular Economy</vt:lpstr>
      <vt:lpstr>Sustainability – Circular Economy</vt:lpstr>
      <vt:lpstr>Sustainability Initiatives</vt:lpstr>
      <vt:lpstr>Sustainability Initiatives</vt:lpstr>
      <vt:lpstr>Sustainability Initiatives</vt:lpstr>
      <vt:lpstr>Sustainability Initiatives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Sustainability Initiatives</vt:lpstr>
      <vt:lpstr>Sustainability Initiatives</vt:lpstr>
      <vt:lpstr>Sustainability Initiatives</vt:lpstr>
      <vt:lpstr>PowerPoint Presentation</vt:lpstr>
      <vt:lpstr>Final Words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Audit Course</dc:title>
  <dc:creator>Kishan</dc:creator>
  <cp:lastModifiedBy>Mahendra Gooroochurn</cp:lastModifiedBy>
  <cp:revision>434</cp:revision>
  <dcterms:created xsi:type="dcterms:W3CDTF">2014-01-17T18:27:41Z</dcterms:created>
  <dcterms:modified xsi:type="dcterms:W3CDTF">2022-03-30T02:07:49Z</dcterms:modified>
</cp:coreProperties>
</file>