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1128" r:id="rId2"/>
    <p:sldId id="1061" r:id="rId3"/>
    <p:sldId id="1082" r:id="rId4"/>
    <p:sldId id="1129" r:id="rId5"/>
    <p:sldId id="1130" r:id="rId6"/>
    <p:sldId id="1041" r:id="rId7"/>
    <p:sldId id="1106" r:id="rId8"/>
    <p:sldId id="1107" r:id="rId9"/>
    <p:sldId id="1077" r:id="rId10"/>
    <p:sldId id="1108" r:id="rId11"/>
    <p:sldId id="1078" r:id="rId12"/>
    <p:sldId id="1109" r:id="rId13"/>
    <p:sldId id="1110" r:id="rId14"/>
    <p:sldId id="1079" r:id="rId15"/>
    <p:sldId id="1111" r:id="rId16"/>
    <p:sldId id="1080" r:id="rId17"/>
    <p:sldId id="1112" r:id="rId18"/>
    <p:sldId id="1081" r:id="rId19"/>
    <p:sldId id="1113" r:id="rId20"/>
    <p:sldId id="1070" r:id="rId21"/>
    <p:sldId id="111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374" autoAdjust="0"/>
    <p:restoredTop sz="95055"/>
  </p:normalViewPr>
  <p:slideViewPr>
    <p:cSldViewPr snapToGrid="0" snapToObjects="1">
      <p:cViewPr varScale="1">
        <p:scale>
          <a:sx n="66" d="100"/>
          <a:sy n="66" d="100"/>
        </p:scale>
        <p:origin x="10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B3CCF-C889-6949-8B1E-9941B0DCA86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E346F-F8AD-2C4E-96AB-EE099144E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59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CE4C4-7C22-B746-BA12-D60A13A42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D8913-4E84-A345-83AD-98050162A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3FFDE-05D6-AB49-9747-3C4E0306B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9051A-A7C6-C147-88B4-0FC31122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DE203-A6AB-D84C-8898-C056D709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9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3A09-4394-6D4A-9080-0D5CF3DE1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799B3-4AA5-9544-A037-09D5BEB0A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086CA-D5B7-C243-8826-DE0BDD4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5876A-8B0B-734E-9B22-F3CDE1EC4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DCA78-265C-BC41-9F22-737049278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5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54A195-6448-6147-BC69-610CE0DCBE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0DA0B6-4CE5-164F-85C6-F240C936B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25717-5B37-4D44-9781-BBC69816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C67E2-2C2A-924A-BEAA-3C808BF9C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C5919-DFEF-7947-B558-79E3F297E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29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9B30-F106-2547-9F0F-83F256AA1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91879-DA70-AE4B-B58E-A4B5A7E1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BF226-8EEF-0449-8DC2-A36536173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86B48-6B92-3343-8F73-66B850886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9147C-288D-6A45-8D2B-6451FD14D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0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B3481-CDCD-8148-B908-EB68542C8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CE07D-3193-9F41-B87A-751A101D4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1D9E3-6469-2541-A7C8-667B1729E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61451-EFEE-604C-BB54-F33BC406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F9D4-7206-8949-914E-4E96B7AE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C6D8-7D17-E945-ABA9-B8CA71FF9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7004A-B7C1-834C-9C1C-AFD76D258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2650D-6160-F94E-AEC5-D7FA286F1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632F84-2C27-104F-B8C3-851988DA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FA4DA-393B-E04E-969F-FECDE6D23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E38CBB-6EC1-154E-88F2-6007A0C2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0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8B626-E378-6344-B411-2C2F3D49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5E0409-D353-5447-A7CE-FB83ED9AD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4CE5A-348C-C54B-A231-1B4320830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352B05-1D08-574C-A331-154A3A98F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33046A-8375-924D-8653-8AE2241727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48FF8-3B09-974F-8F8A-CB9D49AAE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AEB392-45E4-5549-97FE-D53849E8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B22EA0-6237-7E43-8A77-700ED5AC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9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0E653-8372-0F4B-B39C-F302BE742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EEC261-A041-E546-81B6-1D49EF28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746B2-496D-9F4E-A0A6-6382F2C4F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CBB90F-71FD-8048-85F2-2397EC40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5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176D60-3C2F-654B-BF0A-22F9D400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8DB33-E787-AA4A-82B2-506DD998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88D67-2F46-D44B-A091-FF64187DF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0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50A7E-A4C0-A440-951A-648832874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AF101-9CC6-4345-AB55-74140CF52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096EE-2A08-7B44-8466-A2C114FD55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0AAEDE-ADA3-1A4C-893E-431EA24F9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434CB-A77F-8944-8D15-8D95A1D06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F8405-0E9D-7D41-865A-55E78A8C5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21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AEC1C-53D7-024A-861D-869CE2DF1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DA573D-87D9-5C48-BABB-19252B4F21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9D6047-9B54-0F4A-B316-E29BD2DDE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C7FB3-919A-7B48-AF15-9007A3FC6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6540E3-F528-7648-8228-10A06C9F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B8CF6-6B23-A545-A308-C1ABB60FA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8A5DEE-EA94-1549-B9F6-FE61488E0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2BFE1-95EF-7041-BBD3-625602A87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B2BEB-71FA-EF42-A7ED-BC093B7629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99F7C-C603-8E43-9618-D9A1A3637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E9E32-C828-1442-9277-D7943EFA5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8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Impact" panose="020B0806030902050204" pitchFamily="34" charset="0"/>
              </a:rPr>
              <a:t>Leadership Dialogue - 3</a:t>
            </a:r>
            <a:endParaRPr lang="en-US" dirty="0">
              <a:latin typeface="Impact" panose="020B080603090205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7378E7-963D-754F-B014-4B9DE5081A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3119" y="1917225"/>
            <a:ext cx="5651467" cy="4376698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7FA9CF34-C5C6-014F-8852-70F99CA583EC}"/>
              </a:ext>
            </a:extLst>
          </p:cNvPr>
          <p:cNvSpPr/>
          <p:nvPr/>
        </p:nvSpPr>
        <p:spPr>
          <a:xfrm>
            <a:off x="7331063" y="1525251"/>
            <a:ext cx="847046" cy="7839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8E75BB-9089-4C40-9C4A-B6BE8B2777D3}"/>
              </a:ext>
            </a:extLst>
          </p:cNvPr>
          <p:cNvSpPr txBox="1"/>
          <p:nvPr/>
        </p:nvSpPr>
        <p:spPr>
          <a:xfrm>
            <a:off x="8178109" y="3320744"/>
            <a:ext cx="2852101" cy="156966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Environmental Dimension of SDGs</a:t>
            </a:r>
          </a:p>
        </p:txBody>
      </p:sp>
    </p:spTree>
    <p:extLst>
      <p:ext uri="{BB962C8B-B14F-4D97-AF65-F5344CB8AC3E}">
        <p14:creationId xmlns:p14="http://schemas.microsoft.com/office/powerpoint/2010/main" val="112836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4A3055-632B-584B-A284-948DC583690F}"/>
              </a:ext>
            </a:extLst>
          </p:cNvPr>
          <p:cNvSpPr/>
          <p:nvPr/>
        </p:nvSpPr>
        <p:spPr>
          <a:xfrm>
            <a:off x="394636" y="1690688"/>
            <a:ext cx="11464847" cy="17287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81263" y="2059805"/>
            <a:ext cx="10872537" cy="4750573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2"/>
            </a:pPr>
            <a:r>
              <a:rPr lang="en-US" sz="2400" cap="small" dirty="0">
                <a:solidFill>
                  <a:srgbClr val="000000"/>
                </a:solidFill>
              </a:rPr>
              <a:t>What are the </a:t>
            </a:r>
            <a:r>
              <a:rPr lang="en-US" sz="2400" cap="small" dirty="0">
                <a:solidFill>
                  <a:srgbClr val="FF0000"/>
                </a:solidFill>
              </a:rPr>
              <a:t>good practices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pathways</a:t>
            </a:r>
            <a:r>
              <a:rPr lang="en-US" sz="2400" cap="small" dirty="0">
                <a:solidFill>
                  <a:srgbClr val="000000"/>
                </a:solidFill>
              </a:rPr>
              <a:t> that you would like to see scaled up to accelerate the implementation of the environmental dimension of Sustainable Development in the context, of the Decade of Action? </a:t>
            </a:r>
          </a:p>
          <a:p>
            <a:pPr marL="541338" indent="-541338">
              <a:buSzPct val="75000"/>
              <a:buFont typeface="+mj-lt"/>
              <a:buAutoNum type="arabicParenR" startAt="2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2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8C32DB-CFE8-454E-AFAE-B5C322AA48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158481"/>
              </p:ext>
            </p:extLst>
          </p:nvPr>
        </p:nvGraphicFramePr>
        <p:xfrm>
          <a:off x="481263" y="3031333"/>
          <a:ext cx="11415562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376">
                  <a:extLst>
                    <a:ext uri="{9D8B030D-6E8A-4147-A177-3AD203B41FA5}">
                      <a16:colId xmlns:a16="http://schemas.microsoft.com/office/drawing/2014/main" val="696394831"/>
                    </a:ext>
                  </a:extLst>
                </a:gridCol>
                <a:gridCol w="5589037">
                  <a:extLst>
                    <a:ext uri="{9D8B030D-6E8A-4147-A177-3AD203B41FA5}">
                      <a16:colId xmlns:a16="http://schemas.microsoft.com/office/drawing/2014/main" val="152649271"/>
                    </a:ext>
                  </a:extLst>
                </a:gridCol>
                <a:gridCol w="5467149">
                  <a:extLst>
                    <a:ext uri="{9D8B030D-6E8A-4147-A177-3AD203B41FA5}">
                      <a16:colId xmlns:a16="http://schemas.microsoft.com/office/drawing/2014/main" val="3004322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Good Practices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Pathways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400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Environment</a:t>
                      </a:r>
                      <a:r>
                        <a:rPr lang="en-US" sz="1800" baseline="0" dirty="0" smtClean="0"/>
                        <a:t> regulations (EIA, EPL, IIE)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Establishing</a:t>
                      </a:r>
                      <a:r>
                        <a:rPr lang="en-US" sz="1800" baseline="0" dirty="0" smtClean="0"/>
                        <a:t> sustainability criteria (environment, social, economic) for project appraisals </a:t>
                      </a:r>
                    </a:p>
                    <a:p>
                      <a:pPr marL="182563" indent="-1825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Monitoring of environment impacts of projects (particularly long-term)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07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National green reporting system,</a:t>
                      </a:r>
                      <a:r>
                        <a:rPr lang="en-US" sz="1800" baseline="0" dirty="0" smtClean="0"/>
                        <a:t> certification and accreditation schemes, green labeling, energy labeling, 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Awareness creation</a:t>
                      </a:r>
                    </a:p>
                    <a:p>
                      <a:pPr marL="182563" indent="-1825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Mandating (in stages, with support from the government – technical, capacity)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64348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Building</a:t>
                      </a:r>
                      <a:r>
                        <a:rPr lang="en-US" sz="1800" baseline="0" dirty="0" smtClean="0"/>
                        <a:t> regulation to promote rational use of land </a:t>
                      </a:r>
                      <a:r>
                        <a:rPr lang="en-US" sz="1800" baseline="0" dirty="0" smtClean="0"/>
                        <a:t>(Building regulations of UDA, </a:t>
                      </a:r>
                      <a:r>
                        <a:rPr lang="en-US" sz="1800" dirty="0" smtClean="0"/>
                        <a:t>Green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smtClean="0"/>
                        <a:t>building concepts, </a:t>
                      </a:r>
                      <a:r>
                        <a:rPr lang="en-US" sz="1800" baseline="0" dirty="0" smtClean="0"/>
                        <a:t>…)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Awareness creation</a:t>
                      </a:r>
                    </a:p>
                    <a:p>
                      <a:pPr marL="182563" indent="-1825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Enforcement monitoring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9095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Declaration of protected area</a:t>
                      </a:r>
                      <a:r>
                        <a:rPr lang="en-US" sz="1800" baseline="0" dirty="0" smtClean="0"/>
                        <a:t>s and ecosystem services</a:t>
                      </a:r>
                      <a:r>
                        <a:rPr lang="en-US" sz="1800" dirty="0" smtClean="0"/>
                        <a:t>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Enforcement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305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12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53BCCF-4001-6249-B375-4C8CD242A466}"/>
              </a:ext>
            </a:extLst>
          </p:cNvPr>
          <p:cNvSpPr/>
          <p:nvPr/>
        </p:nvSpPr>
        <p:spPr>
          <a:xfrm>
            <a:off x="1332853" y="1933579"/>
            <a:ext cx="10053833" cy="15315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159710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3"/>
            </a:pPr>
            <a:r>
              <a:rPr lang="en-US" sz="3600" cap="small" dirty="0">
                <a:solidFill>
                  <a:srgbClr val="000000"/>
                </a:solidFill>
              </a:rPr>
              <a:t>How to transform </a:t>
            </a:r>
            <a:r>
              <a:rPr lang="en-US" sz="3600" cap="small" dirty="0">
                <a:solidFill>
                  <a:srgbClr val="FF0000"/>
                </a:solidFill>
              </a:rPr>
              <a:t>governance</a:t>
            </a:r>
            <a:r>
              <a:rPr lang="en-US" sz="3600" cap="small" dirty="0">
                <a:solidFill>
                  <a:srgbClr val="000000"/>
                </a:solidFill>
              </a:rPr>
              <a:t> and </a:t>
            </a:r>
            <a:r>
              <a:rPr lang="en-US" sz="3600" cap="small" dirty="0">
                <a:solidFill>
                  <a:srgbClr val="FF0000"/>
                </a:solidFill>
              </a:rPr>
              <a:t>legal systems </a:t>
            </a:r>
            <a:r>
              <a:rPr lang="en-US" sz="3600" cap="small" dirty="0">
                <a:solidFill>
                  <a:srgbClr val="000000"/>
                </a:solidFill>
              </a:rPr>
              <a:t>that maintain long-term economic stability and ecological and social wellbeing for all? </a:t>
            </a:r>
          </a:p>
          <a:p>
            <a:pPr marL="584200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r>
              <a:rPr lang="si-LK" sz="2400" cap="small" dirty="0">
                <a:solidFill>
                  <a:srgbClr val="000000"/>
                </a:solidFill>
              </a:rPr>
              <a:t>දිගුකාලීන ආර්ථික ස්ථාවරත්වය සහ සැමට පාරිසරික හා සමාජීය යහපැවැත්ම පවත්වාගෙන යන </a:t>
            </a:r>
            <a:r>
              <a:rPr lang="si-LK" sz="2400" cap="small" dirty="0">
                <a:solidFill>
                  <a:srgbClr val="FF0000"/>
                </a:solidFill>
              </a:rPr>
              <a:t>පාලන</a:t>
            </a:r>
            <a:r>
              <a:rPr lang="si-LK" sz="2400" cap="small" dirty="0">
                <a:solidFill>
                  <a:srgbClr val="000000"/>
                </a:solidFill>
              </a:rPr>
              <a:t> සහ </a:t>
            </a:r>
            <a:r>
              <a:rPr lang="si-LK" sz="2400" cap="small" dirty="0">
                <a:solidFill>
                  <a:srgbClr val="FF0000"/>
                </a:solidFill>
              </a:rPr>
              <a:t>නීති</a:t>
            </a:r>
            <a:r>
              <a:rPr lang="si-LK" sz="2400" cap="small" dirty="0">
                <a:solidFill>
                  <a:srgbClr val="000000"/>
                </a:solidFill>
              </a:rPr>
              <a:t> පද්ධති පරිවර්තනය කරන්නේ කෙසේද?</a:t>
            </a:r>
            <a:endParaRPr lang="en-US" sz="2400" cap="small" dirty="0">
              <a:solidFill>
                <a:srgbClr val="000000"/>
              </a:solidFill>
            </a:endParaRPr>
          </a:p>
          <a:p>
            <a:pPr marL="584200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r>
              <a:rPr lang="ta-IN" sz="2400" cap="small" dirty="0">
                <a:solidFill>
                  <a:srgbClr val="000000"/>
                </a:solidFill>
              </a:rPr>
              <a:t>நீண்ட கால பொருளாதார ஸ்திரத்தன்மை மற்றும் சுற்றுச்சூழல் மற்றும் சமூக நல்வாழ்வை பராமரிக்கும் </a:t>
            </a:r>
            <a:r>
              <a:rPr lang="ta-IN" sz="2400" cap="small" dirty="0">
                <a:solidFill>
                  <a:srgbClr val="FF0000"/>
                </a:solidFill>
              </a:rPr>
              <a:t>ஆட்சி மற்றும் சட்ட </a:t>
            </a:r>
            <a:r>
              <a:rPr lang="ta-IN" sz="2400" cap="small" dirty="0">
                <a:solidFill>
                  <a:srgbClr val="000000"/>
                </a:solidFill>
              </a:rPr>
              <a:t>அமைப்புகளை எவ்வாறு மாற்றுவது</a:t>
            </a:r>
            <a:r>
              <a:rPr lang="ta-IN" sz="2400" cap="small" dirty="0" smtClean="0">
                <a:solidFill>
                  <a:srgbClr val="000000"/>
                </a:solidFill>
              </a:rPr>
              <a:t>?</a:t>
            </a:r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46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53BCCF-4001-6249-B375-4C8CD242A466}"/>
              </a:ext>
            </a:extLst>
          </p:cNvPr>
          <p:cNvSpPr/>
          <p:nvPr/>
        </p:nvSpPr>
        <p:spPr>
          <a:xfrm>
            <a:off x="1332853" y="1933579"/>
            <a:ext cx="10398897" cy="22097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3"/>
            </a:pPr>
            <a:r>
              <a:rPr lang="en-US" sz="2400" cap="small" dirty="0">
                <a:solidFill>
                  <a:srgbClr val="000000"/>
                </a:solidFill>
              </a:rPr>
              <a:t>How to transform </a:t>
            </a:r>
            <a:r>
              <a:rPr lang="en-US" sz="2400" cap="small" dirty="0">
                <a:solidFill>
                  <a:srgbClr val="FF0000"/>
                </a:solidFill>
              </a:rPr>
              <a:t>governance</a:t>
            </a:r>
            <a:r>
              <a:rPr lang="en-US" sz="2400" cap="small" dirty="0">
                <a:solidFill>
                  <a:srgbClr val="000000"/>
                </a:solidFill>
              </a:rPr>
              <a:t> and </a:t>
            </a:r>
            <a:r>
              <a:rPr lang="en-US" sz="2400" cap="small" dirty="0">
                <a:solidFill>
                  <a:srgbClr val="FF0000"/>
                </a:solidFill>
              </a:rPr>
              <a:t>legal systems </a:t>
            </a:r>
            <a:r>
              <a:rPr lang="en-US" sz="2400" cap="small" dirty="0">
                <a:solidFill>
                  <a:srgbClr val="000000"/>
                </a:solidFill>
              </a:rPr>
              <a:t>that maintain long-term economic stability and ecological and social wellbeing for all? </a:t>
            </a:r>
          </a:p>
          <a:p>
            <a:pPr marL="541338" indent="-541338">
              <a:buSzPct val="75000"/>
              <a:buFont typeface="+mj-lt"/>
              <a:buAutoNum type="arabicParenR" startAt="3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3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280D79-45F3-E74B-8EF5-C0C556621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364817"/>
              </p:ext>
            </p:extLst>
          </p:nvPr>
        </p:nvGraphicFramePr>
        <p:xfrm>
          <a:off x="1347142" y="2788446"/>
          <a:ext cx="10384609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902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885707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How to transform governance systems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Mainstream</a:t>
                      </a:r>
                      <a:r>
                        <a:rPr lang="en-US" sz="2800" baseline="0" dirty="0" smtClean="0"/>
                        <a:t> good governance, particularly at both national and local government (PC and LAs) levels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 smtClean="0"/>
                        <a:t>Facilitating stakeholder mobilization and </a:t>
                      </a:r>
                      <a:r>
                        <a:rPr lang="en-US" sz="2800" baseline="0" dirty="0" smtClean="0"/>
                        <a:t>community </a:t>
                      </a:r>
                      <a:r>
                        <a:rPr lang="en-US" sz="2800" baseline="0" dirty="0" smtClean="0"/>
                        <a:t>engagement</a:t>
                      </a:r>
                      <a:endParaRPr lang="en-US" sz="2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48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53BCCF-4001-6249-B375-4C8CD242A466}"/>
              </a:ext>
            </a:extLst>
          </p:cNvPr>
          <p:cNvSpPr/>
          <p:nvPr/>
        </p:nvSpPr>
        <p:spPr>
          <a:xfrm>
            <a:off x="1332853" y="1933579"/>
            <a:ext cx="10486970" cy="22097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3"/>
            </a:pPr>
            <a:r>
              <a:rPr lang="en-US" sz="2400" cap="small" dirty="0">
                <a:solidFill>
                  <a:srgbClr val="000000"/>
                </a:solidFill>
              </a:rPr>
              <a:t>How to transform </a:t>
            </a:r>
            <a:r>
              <a:rPr lang="en-US" sz="2400" cap="small" dirty="0">
                <a:solidFill>
                  <a:srgbClr val="FF0000"/>
                </a:solidFill>
              </a:rPr>
              <a:t>governance</a:t>
            </a:r>
            <a:r>
              <a:rPr lang="en-US" sz="2400" cap="small" dirty="0">
                <a:solidFill>
                  <a:srgbClr val="000000"/>
                </a:solidFill>
              </a:rPr>
              <a:t> and </a:t>
            </a:r>
            <a:r>
              <a:rPr lang="en-US" sz="2400" cap="small" dirty="0">
                <a:solidFill>
                  <a:srgbClr val="FF0000"/>
                </a:solidFill>
              </a:rPr>
              <a:t>legal systems </a:t>
            </a:r>
            <a:r>
              <a:rPr lang="en-US" sz="2400" cap="small" dirty="0">
                <a:solidFill>
                  <a:srgbClr val="000000"/>
                </a:solidFill>
              </a:rPr>
              <a:t>that maintain long-term economic stability and ecological and social wellbeing for all? </a:t>
            </a:r>
          </a:p>
          <a:p>
            <a:pPr marL="541338" indent="-541338">
              <a:buSzPct val="75000"/>
              <a:buFont typeface="+mj-lt"/>
              <a:buAutoNum type="arabicParenR" startAt="3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3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280D79-45F3-E74B-8EF5-C0C556621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40030"/>
              </p:ext>
            </p:extLst>
          </p:nvPr>
        </p:nvGraphicFramePr>
        <p:xfrm>
          <a:off x="1347142" y="2788446"/>
          <a:ext cx="10472681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133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969548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How to transform legal systems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Update the laws and regulations to suit the present and</a:t>
                      </a:r>
                      <a:r>
                        <a:rPr lang="en-US" sz="2800" baseline="0" dirty="0" smtClean="0"/>
                        <a:t> future circumstances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Enhance transparency in the approval process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Improve</a:t>
                      </a:r>
                      <a:r>
                        <a:rPr lang="en-US" sz="2800" baseline="0" dirty="0" smtClean="0"/>
                        <a:t> inter-agency communication 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Monitoring</a:t>
                      </a:r>
                      <a:r>
                        <a:rPr lang="en-US" sz="2800" baseline="0" dirty="0" smtClean="0"/>
                        <a:t> 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479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91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0CE019-823A-6242-92EA-525A78120F03}"/>
              </a:ext>
            </a:extLst>
          </p:cNvPr>
          <p:cNvSpPr/>
          <p:nvPr/>
        </p:nvSpPr>
        <p:spPr>
          <a:xfrm>
            <a:off x="1332853" y="1933579"/>
            <a:ext cx="9782821" cy="173830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4"/>
            </a:pPr>
            <a:r>
              <a:rPr lang="en-US" sz="4000" cap="small" dirty="0">
                <a:solidFill>
                  <a:srgbClr val="000000"/>
                </a:solidFill>
              </a:rPr>
              <a:t>What measures are needed to align </a:t>
            </a:r>
            <a:r>
              <a:rPr lang="en-US" sz="4000" cap="small" dirty="0">
                <a:solidFill>
                  <a:srgbClr val="FF0000"/>
                </a:solidFill>
              </a:rPr>
              <a:t>public</a:t>
            </a:r>
            <a:r>
              <a:rPr lang="en-US" sz="4000" cap="small" dirty="0">
                <a:solidFill>
                  <a:srgbClr val="000000"/>
                </a:solidFill>
              </a:rPr>
              <a:t>, </a:t>
            </a:r>
            <a:r>
              <a:rPr lang="en-US" sz="4000" cap="small" dirty="0">
                <a:solidFill>
                  <a:srgbClr val="FF0000"/>
                </a:solidFill>
              </a:rPr>
              <a:t>private</a:t>
            </a:r>
            <a:r>
              <a:rPr lang="en-US" sz="4000" cap="small" dirty="0">
                <a:solidFill>
                  <a:srgbClr val="000000"/>
                </a:solidFill>
              </a:rPr>
              <a:t> and </a:t>
            </a:r>
            <a:r>
              <a:rPr lang="en-US" sz="4000" cap="small" dirty="0">
                <a:solidFill>
                  <a:srgbClr val="FF0000"/>
                </a:solidFill>
              </a:rPr>
              <a:t>development finance </a:t>
            </a:r>
            <a:r>
              <a:rPr lang="en-US" sz="4000" cap="small" dirty="0">
                <a:solidFill>
                  <a:srgbClr val="000000"/>
                </a:solidFill>
              </a:rPr>
              <a:t>with existing commitments and priorities? </a:t>
            </a:r>
          </a:p>
          <a:p>
            <a:pPr marL="584200" indent="0">
              <a:buSzPct val="75000"/>
              <a:buNone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84200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r>
              <a:rPr lang="si-LK" sz="2400" cap="small" dirty="0">
                <a:solidFill>
                  <a:srgbClr val="000000"/>
                </a:solidFill>
              </a:rPr>
              <a:t>පවත්නා කැපවීම් සහ ප්‍රමුඛතා සමඟ </a:t>
            </a:r>
            <a:r>
              <a:rPr lang="si-LK" sz="2400" cap="small" dirty="0">
                <a:solidFill>
                  <a:srgbClr val="FF0000"/>
                </a:solidFill>
              </a:rPr>
              <a:t>රාජ්‍ය</a:t>
            </a:r>
            <a:r>
              <a:rPr lang="si-LK" sz="2400" cap="small" dirty="0">
                <a:solidFill>
                  <a:srgbClr val="000000"/>
                </a:solidFill>
              </a:rPr>
              <a:t>, </a:t>
            </a:r>
            <a:r>
              <a:rPr lang="si-LK" sz="2400" cap="small" dirty="0">
                <a:solidFill>
                  <a:srgbClr val="FF0000"/>
                </a:solidFill>
              </a:rPr>
              <a:t>පෞද්ගලික </a:t>
            </a:r>
            <a:r>
              <a:rPr lang="si-LK" sz="2400" cap="small" dirty="0">
                <a:solidFill>
                  <a:srgbClr val="000000"/>
                </a:solidFill>
              </a:rPr>
              <a:t>සහ </a:t>
            </a:r>
            <a:r>
              <a:rPr lang="si-LK" sz="2400" cap="small" dirty="0">
                <a:solidFill>
                  <a:srgbClr val="FF0000"/>
                </a:solidFill>
              </a:rPr>
              <a:t>සංවර්ධන මූල</a:t>
            </a:r>
            <a:r>
              <a:rPr lang="si-LK" sz="2400" cap="small" dirty="0">
                <a:solidFill>
                  <a:srgbClr val="000000"/>
                </a:solidFill>
              </a:rPr>
              <a:t>්‍ය පෙළගැස්වීමට අවශ්‍ය පියවර මොනවාද?</a:t>
            </a:r>
            <a:endParaRPr lang="en-US" sz="2400" cap="small" dirty="0">
              <a:solidFill>
                <a:srgbClr val="000000"/>
              </a:solidFill>
            </a:endParaRPr>
          </a:p>
          <a:p>
            <a:pPr marL="584200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84200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r>
              <a:rPr lang="ta-IN" sz="2400" cap="small" dirty="0">
                <a:solidFill>
                  <a:srgbClr val="000000"/>
                </a:solidFill>
              </a:rPr>
              <a:t>தற்போதுள்ள கடமைகள் மற்றும் முன்னுரிமைகளுடன் </a:t>
            </a:r>
            <a:r>
              <a:rPr lang="ta-IN" sz="2400" cap="small" dirty="0">
                <a:solidFill>
                  <a:srgbClr val="FF0000"/>
                </a:solidFill>
              </a:rPr>
              <a:t>பொது, தனியார் </a:t>
            </a:r>
            <a:r>
              <a:rPr lang="ta-IN" sz="2400" cap="small" dirty="0">
                <a:solidFill>
                  <a:srgbClr val="000000"/>
                </a:solidFill>
              </a:rPr>
              <a:t>மற்றும் </a:t>
            </a:r>
            <a:r>
              <a:rPr lang="ta-IN" sz="2400" cap="small" dirty="0">
                <a:solidFill>
                  <a:srgbClr val="FF0000"/>
                </a:solidFill>
              </a:rPr>
              <a:t>மேம்பாட்டு நிதியை </a:t>
            </a:r>
            <a:r>
              <a:rPr lang="ta-IN" sz="2400" cap="small" dirty="0">
                <a:solidFill>
                  <a:srgbClr val="000000"/>
                </a:solidFill>
              </a:rPr>
              <a:t>சீரமைக்க என்ன நடவடிக்கைகள் தேவை?</a:t>
            </a:r>
            <a:r>
              <a:rPr lang="en-US" sz="2400" cap="small" dirty="0">
                <a:solidFill>
                  <a:srgbClr val="000000"/>
                </a:solidFill>
              </a:rPr>
              <a:t> </a:t>
            </a: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63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0CE019-823A-6242-92EA-525A78120F03}"/>
              </a:ext>
            </a:extLst>
          </p:cNvPr>
          <p:cNvSpPr/>
          <p:nvPr/>
        </p:nvSpPr>
        <p:spPr>
          <a:xfrm>
            <a:off x="1332853" y="1933579"/>
            <a:ext cx="9782821" cy="173830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4"/>
            </a:pPr>
            <a:r>
              <a:rPr lang="en-US" sz="2400" cap="small" dirty="0">
                <a:solidFill>
                  <a:srgbClr val="000000"/>
                </a:solidFill>
              </a:rPr>
              <a:t>What measures are needed to align </a:t>
            </a:r>
            <a:r>
              <a:rPr lang="en-US" sz="2400" cap="small" dirty="0">
                <a:solidFill>
                  <a:srgbClr val="FF0000"/>
                </a:solidFill>
              </a:rPr>
              <a:t>public</a:t>
            </a:r>
            <a:r>
              <a:rPr lang="en-US" sz="2400" cap="small" dirty="0">
                <a:solidFill>
                  <a:srgbClr val="000000"/>
                </a:solidFill>
              </a:rPr>
              <a:t>, </a:t>
            </a:r>
            <a:r>
              <a:rPr lang="en-US" sz="2400" cap="small" dirty="0">
                <a:solidFill>
                  <a:srgbClr val="FF0000"/>
                </a:solidFill>
              </a:rPr>
              <a:t>private</a:t>
            </a:r>
            <a:r>
              <a:rPr lang="en-US" sz="2400" cap="small" dirty="0">
                <a:solidFill>
                  <a:srgbClr val="000000"/>
                </a:solidFill>
              </a:rPr>
              <a:t> and </a:t>
            </a:r>
            <a:r>
              <a:rPr lang="en-US" sz="2400" cap="small" dirty="0">
                <a:solidFill>
                  <a:srgbClr val="FF0000"/>
                </a:solidFill>
              </a:rPr>
              <a:t>development finance </a:t>
            </a:r>
            <a:r>
              <a:rPr lang="en-US" sz="2400" cap="small" dirty="0">
                <a:solidFill>
                  <a:srgbClr val="000000"/>
                </a:solidFill>
              </a:rPr>
              <a:t>with existing commitments and priorities? </a:t>
            </a:r>
          </a:p>
          <a:p>
            <a:pPr marL="0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0FE1C0-D8CD-184F-976A-64E63BB9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335355"/>
              </p:ext>
            </p:extLst>
          </p:nvPr>
        </p:nvGraphicFramePr>
        <p:xfrm>
          <a:off x="1347142" y="2788446"/>
          <a:ext cx="9768531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304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299227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What measures are needed to align public, private and development finance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Introduce policies, regulations and guidelines to promote PPP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07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7F864A2-9EE7-C641-8308-052ED6E53C96}"/>
              </a:ext>
            </a:extLst>
          </p:cNvPr>
          <p:cNvSpPr/>
          <p:nvPr/>
        </p:nvSpPr>
        <p:spPr>
          <a:xfrm>
            <a:off x="1332854" y="1933579"/>
            <a:ext cx="10602472" cy="15507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602471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5"/>
            </a:pPr>
            <a:r>
              <a:rPr lang="en-US" sz="3600" cap="small" dirty="0">
                <a:solidFill>
                  <a:srgbClr val="000000"/>
                </a:solidFill>
              </a:rPr>
              <a:t>What type of </a:t>
            </a:r>
            <a:r>
              <a:rPr lang="en-US" sz="3600" cap="small" dirty="0">
                <a:solidFill>
                  <a:srgbClr val="FF0000"/>
                </a:solidFill>
              </a:rPr>
              <a:t>partnerships from the UN and beyond </a:t>
            </a:r>
            <a:r>
              <a:rPr lang="en-US" sz="3600" cap="small" dirty="0">
                <a:solidFill>
                  <a:srgbClr val="000000"/>
                </a:solidFill>
              </a:rPr>
              <a:t>are needed to accelerate a green and sustainable economic transformation that leaves no one behind?</a:t>
            </a:r>
          </a:p>
          <a:p>
            <a:pPr marL="541338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r>
              <a:rPr lang="si-LK" sz="2400" cap="small" dirty="0">
                <a:solidFill>
                  <a:srgbClr val="000000"/>
                </a:solidFill>
              </a:rPr>
              <a:t>සියලු දෙනාටම ගැලපෙන පරිදි හරිත හා තිරසාර ආර්ථික පරිවර්තනය වේගවත් කිරීම සඳහා </a:t>
            </a:r>
            <a:r>
              <a:rPr lang="si-LK" sz="2400" cap="small" dirty="0">
                <a:solidFill>
                  <a:srgbClr val="FF0000"/>
                </a:solidFill>
              </a:rPr>
              <a:t>එක්සත් ජාතීන්ගේ සංවිධානයෙන</a:t>
            </a:r>
            <a:r>
              <a:rPr lang="si-LK" sz="2400" cap="small" dirty="0">
                <a:solidFill>
                  <a:srgbClr val="000000"/>
                </a:solidFill>
              </a:rPr>
              <a:t>් සහ අනෙකුත් ආයතනවලින් කුමන ආකාරයේ </a:t>
            </a:r>
            <a:r>
              <a:rPr lang="si-LK" sz="2400" cap="small" dirty="0">
                <a:solidFill>
                  <a:srgbClr val="FF0000"/>
                </a:solidFill>
              </a:rPr>
              <a:t>හවුල්කාරිත්වයක</a:t>
            </a:r>
            <a:r>
              <a:rPr lang="si-LK" sz="2400" cap="small" dirty="0">
                <a:solidFill>
                  <a:srgbClr val="000000"/>
                </a:solidFill>
              </a:rPr>
              <a:t>් අවශ්‍යද?</a:t>
            </a:r>
            <a:endParaRPr lang="en-US" sz="2400" cap="small" dirty="0">
              <a:solidFill>
                <a:srgbClr val="000000"/>
              </a:solidFill>
            </a:endParaRPr>
          </a:p>
          <a:p>
            <a:pPr marL="541338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r>
              <a:rPr lang="ta-IN" sz="2400" cap="small" dirty="0">
                <a:solidFill>
                  <a:srgbClr val="000000"/>
                </a:solidFill>
              </a:rPr>
              <a:t>பசுமையான மற்றும் நிலையான பொருளாதார மாற்றத்தை விரைவுபடுத்த </a:t>
            </a:r>
            <a:r>
              <a:rPr lang="ta-IN" sz="2400" cap="small" dirty="0">
                <a:solidFill>
                  <a:srgbClr val="FF0000"/>
                </a:solidFill>
              </a:rPr>
              <a:t>ஐ.நா </a:t>
            </a:r>
            <a:r>
              <a:rPr lang="ta-IN" sz="2400" cap="small" dirty="0">
                <a:solidFill>
                  <a:srgbClr val="000000"/>
                </a:solidFill>
              </a:rPr>
              <a:t>மற்றும் அதற்கு அப்பால் இருந்து என்ன வகையான </a:t>
            </a:r>
            <a:r>
              <a:rPr lang="ta-IN" sz="2400" cap="small" dirty="0">
                <a:solidFill>
                  <a:srgbClr val="FF0000"/>
                </a:solidFill>
              </a:rPr>
              <a:t>கூட்டாண்மைகள் தேவை</a:t>
            </a:r>
            <a:r>
              <a:rPr lang="ta-IN" sz="2400" cap="small" dirty="0" smtClean="0">
                <a:solidFill>
                  <a:srgbClr val="FF0000"/>
                </a:solidFill>
              </a:rPr>
              <a:t>?</a:t>
            </a:r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42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7F864A2-9EE7-C641-8308-052ED6E53C96}"/>
              </a:ext>
            </a:extLst>
          </p:cNvPr>
          <p:cNvSpPr/>
          <p:nvPr/>
        </p:nvSpPr>
        <p:spPr>
          <a:xfrm>
            <a:off x="1332854" y="1933579"/>
            <a:ext cx="10020946" cy="205263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5"/>
            </a:pPr>
            <a:r>
              <a:rPr lang="en-US" sz="2400" cap="small" dirty="0">
                <a:solidFill>
                  <a:srgbClr val="000000"/>
                </a:solidFill>
              </a:rPr>
              <a:t>What type of </a:t>
            </a:r>
            <a:r>
              <a:rPr lang="en-US" sz="2400" cap="small" dirty="0">
                <a:solidFill>
                  <a:srgbClr val="FF0000"/>
                </a:solidFill>
              </a:rPr>
              <a:t>partnerships from the UN and beyond </a:t>
            </a:r>
            <a:r>
              <a:rPr lang="en-US" sz="2400" cap="small" dirty="0">
                <a:solidFill>
                  <a:srgbClr val="000000"/>
                </a:solidFill>
              </a:rPr>
              <a:t>are needed to accelerate a green and sustainable economic transformation that leaves no one behind?</a:t>
            </a:r>
          </a:p>
          <a:p>
            <a:pPr marL="0" indent="0">
              <a:buSzPct val="75000"/>
              <a:buNone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5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5D8CEEE-2F0D-4742-8FF0-97BE29D653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111865"/>
              </p:ext>
            </p:extLst>
          </p:nvPr>
        </p:nvGraphicFramePr>
        <p:xfrm>
          <a:off x="1347142" y="2788446"/>
          <a:ext cx="10006658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744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525914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What type of partnerships from the UN and beyond are needed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Technical support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Financial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Expertise,</a:t>
                      </a:r>
                      <a:r>
                        <a:rPr lang="en-US" sz="2800" baseline="0" dirty="0" smtClean="0"/>
                        <a:t> Best practices, Information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Coordination role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760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78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7573CD-58DB-0048-A113-0387B77A02E1}"/>
              </a:ext>
            </a:extLst>
          </p:cNvPr>
          <p:cNvSpPr/>
          <p:nvPr/>
        </p:nvSpPr>
        <p:spPr>
          <a:xfrm>
            <a:off x="1332853" y="1933579"/>
            <a:ext cx="10024957" cy="123313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3" y="1933579"/>
            <a:ext cx="10024957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6"/>
            </a:pPr>
            <a:r>
              <a:rPr lang="en-US" sz="3600" cap="small" dirty="0">
                <a:solidFill>
                  <a:srgbClr val="000000"/>
                </a:solidFill>
              </a:rPr>
              <a:t>What </a:t>
            </a:r>
            <a:r>
              <a:rPr lang="en-US" sz="3600" cap="small" dirty="0">
                <a:solidFill>
                  <a:srgbClr val="FF0000"/>
                </a:solidFill>
              </a:rPr>
              <a:t>capacities </a:t>
            </a:r>
            <a:r>
              <a:rPr lang="en-US" sz="3600" cap="small" dirty="0">
                <a:solidFill>
                  <a:srgbClr val="000000"/>
                </a:solidFill>
              </a:rPr>
              <a:t>and </a:t>
            </a:r>
            <a:r>
              <a:rPr lang="en-US" sz="3600" cap="small" dirty="0">
                <a:solidFill>
                  <a:srgbClr val="FF0000"/>
                </a:solidFill>
              </a:rPr>
              <a:t>technologies</a:t>
            </a:r>
            <a:r>
              <a:rPr lang="en-US" sz="3600" cap="small" dirty="0">
                <a:solidFill>
                  <a:srgbClr val="000000"/>
                </a:solidFill>
              </a:rPr>
              <a:t> are needed to improve human wellbeing in harmony with nature? </a:t>
            </a:r>
          </a:p>
          <a:p>
            <a:pPr marL="584200" indent="0">
              <a:buSzPct val="75000"/>
              <a:buNone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84200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r>
              <a:rPr lang="si-LK" sz="2400" cap="small" dirty="0">
                <a:solidFill>
                  <a:srgbClr val="000000"/>
                </a:solidFill>
              </a:rPr>
              <a:t>ස්වභාවධර්මයට අනුකූලව මිනිසාගේ යහපැවැත්ම වැඩිදියුණු කිරීම සඳහා අවශ්ය වන </a:t>
            </a:r>
            <a:r>
              <a:rPr lang="si-LK" sz="2400" cap="small" dirty="0">
                <a:solidFill>
                  <a:srgbClr val="FF0000"/>
                </a:solidFill>
              </a:rPr>
              <a:t>හැකියාවන්</a:t>
            </a:r>
            <a:r>
              <a:rPr lang="si-LK" sz="2400" cap="small" dirty="0">
                <a:solidFill>
                  <a:srgbClr val="000000"/>
                </a:solidFill>
              </a:rPr>
              <a:t> සහ </a:t>
            </a:r>
            <a:r>
              <a:rPr lang="si-LK" sz="2400" cap="small" dirty="0">
                <a:solidFill>
                  <a:srgbClr val="FF0000"/>
                </a:solidFill>
              </a:rPr>
              <a:t>තාක්ෂණයන</a:t>
            </a:r>
            <a:r>
              <a:rPr lang="si-LK" sz="2400" cap="small" dirty="0">
                <a:solidFill>
                  <a:srgbClr val="000000"/>
                </a:solidFill>
              </a:rPr>
              <a:t>් මොනවාද?</a:t>
            </a:r>
            <a:endParaRPr lang="en-US" sz="2400" cap="small" dirty="0">
              <a:solidFill>
                <a:srgbClr val="000000"/>
              </a:solidFill>
            </a:endParaRPr>
          </a:p>
          <a:p>
            <a:pPr marL="584200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84200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r>
              <a:rPr lang="ta-IN" sz="2400" cap="small" dirty="0">
                <a:solidFill>
                  <a:srgbClr val="000000"/>
                </a:solidFill>
              </a:rPr>
              <a:t>இயற்கையுடன் இணக்கமாக மனித நல்வாழ்வை மேம்படுத்த என்ன </a:t>
            </a:r>
            <a:r>
              <a:rPr lang="ta-IN" sz="2400" cap="small" dirty="0">
                <a:solidFill>
                  <a:srgbClr val="FF0000"/>
                </a:solidFill>
              </a:rPr>
              <a:t>திறன்கள்</a:t>
            </a:r>
            <a:r>
              <a:rPr lang="ta-IN" sz="2400" cap="small" dirty="0">
                <a:solidFill>
                  <a:srgbClr val="000000"/>
                </a:solidFill>
              </a:rPr>
              <a:t> மற்றும் </a:t>
            </a:r>
            <a:r>
              <a:rPr lang="ta-IN" sz="2400" cap="small" dirty="0">
                <a:solidFill>
                  <a:srgbClr val="FF0000"/>
                </a:solidFill>
              </a:rPr>
              <a:t>தொழில்நுட்பங்கள்</a:t>
            </a:r>
            <a:r>
              <a:rPr lang="ta-IN" sz="2400" cap="small" dirty="0">
                <a:solidFill>
                  <a:srgbClr val="000000"/>
                </a:solidFill>
              </a:rPr>
              <a:t> தேவை</a:t>
            </a:r>
            <a:r>
              <a:rPr lang="ta-IN" sz="2400" cap="small" dirty="0" smtClean="0">
                <a:solidFill>
                  <a:srgbClr val="000000"/>
                </a:solidFill>
              </a:rPr>
              <a:t>?</a:t>
            </a:r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85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7573CD-58DB-0048-A113-0387B77A02E1}"/>
              </a:ext>
            </a:extLst>
          </p:cNvPr>
          <p:cNvSpPr/>
          <p:nvPr/>
        </p:nvSpPr>
        <p:spPr>
          <a:xfrm>
            <a:off x="1332853" y="1933579"/>
            <a:ext cx="10792091" cy="173830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6"/>
            </a:pPr>
            <a:r>
              <a:rPr lang="en-US" sz="2400" cap="small" dirty="0">
                <a:solidFill>
                  <a:srgbClr val="000000"/>
                </a:solidFill>
              </a:rPr>
              <a:t>What </a:t>
            </a:r>
            <a:r>
              <a:rPr lang="en-US" sz="2400" cap="small" dirty="0">
                <a:solidFill>
                  <a:srgbClr val="FF0000"/>
                </a:solidFill>
              </a:rPr>
              <a:t>capacities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technologies</a:t>
            </a:r>
            <a:r>
              <a:rPr lang="en-US" sz="2400" cap="small" dirty="0">
                <a:solidFill>
                  <a:srgbClr val="000000"/>
                </a:solidFill>
              </a:rPr>
              <a:t> are needed to improve human wellbeing in harmony with nature? </a:t>
            </a:r>
          </a:p>
          <a:p>
            <a:pPr marL="584200" indent="0">
              <a:buSzPct val="75000"/>
              <a:buNone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0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ED86D19-5EE6-974F-A275-E841C9E52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942860"/>
              </p:ext>
            </p:extLst>
          </p:nvPr>
        </p:nvGraphicFramePr>
        <p:xfrm>
          <a:off x="1341714" y="2759867"/>
          <a:ext cx="10850286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581">
                  <a:extLst>
                    <a:ext uri="{9D8B030D-6E8A-4147-A177-3AD203B41FA5}">
                      <a16:colId xmlns:a16="http://schemas.microsoft.com/office/drawing/2014/main" val="696394831"/>
                    </a:ext>
                  </a:extLst>
                </a:gridCol>
                <a:gridCol w="4494868">
                  <a:extLst>
                    <a:ext uri="{9D8B030D-6E8A-4147-A177-3AD203B41FA5}">
                      <a16:colId xmlns:a16="http://schemas.microsoft.com/office/drawing/2014/main" val="152649271"/>
                    </a:ext>
                  </a:extLst>
                </a:gridCol>
                <a:gridCol w="6013837">
                  <a:extLst>
                    <a:ext uri="{9D8B030D-6E8A-4147-A177-3AD203B41FA5}">
                      <a16:colId xmlns:a16="http://schemas.microsoft.com/office/drawing/2014/main" val="3004322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Capacities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Technologies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400644"/>
                  </a:ext>
                </a:extLst>
              </a:tr>
              <a:tr h="594360">
                <a:tc rowSpan="2"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2000" dirty="0" smtClean="0"/>
                        <a:t>Capacity to manage responsibility and accountability (Institutional</a:t>
                      </a:r>
                      <a:r>
                        <a:rPr lang="en-US" sz="2000" baseline="0" dirty="0" smtClean="0"/>
                        <a:t> and individual levels)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Pollution control technologies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07056"/>
                  </a:ext>
                </a:extLst>
              </a:tr>
              <a:tr h="59436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Technologies</a:t>
                      </a:r>
                      <a:r>
                        <a:rPr lang="en-US" sz="2000" baseline="0" dirty="0" smtClean="0"/>
                        <a:t> to promote </a:t>
                      </a:r>
                      <a:r>
                        <a:rPr lang="en-US" sz="2000" dirty="0" smtClean="0"/>
                        <a:t>E-mobility (charging infrastructure, EVs)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989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Capacity</a:t>
                      </a:r>
                      <a:r>
                        <a:rPr lang="en-US" sz="2000" baseline="0" dirty="0" smtClean="0"/>
                        <a:t> to response to environment disasters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Environment</a:t>
                      </a:r>
                      <a:r>
                        <a:rPr lang="en-US" sz="2000" baseline="0" dirty="0" smtClean="0"/>
                        <a:t> monitoring technologies (air, water, soil, eco-system)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643480"/>
                  </a:ext>
                </a:extLst>
              </a:tr>
              <a:tr h="411480">
                <a:tc rowSpan="2">
                  <a:txBody>
                    <a:bodyPr/>
                    <a:lstStyle/>
                    <a:p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2000" dirty="0" smtClean="0"/>
                        <a:t>Environmentally</a:t>
                      </a:r>
                      <a:r>
                        <a:rPr lang="en-US" sz="2000" baseline="0" dirty="0" smtClean="0"/>
                        <a:t> friendly/ sustainable / Eco-conscious  </a:t>
                      </a:r>
                      <a:r>
                        <a:rPr lang="en-US" sz="2000" dirty="0" smtClean="0"/>
                        <a:t>Lifestyles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Sustainable agricultural technologies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90957"/>
                  </a:ext>
                </a:extLst>
              </a:tr>
              <a:tr h="41148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Sustainable materials for infrastructure development (including </a:t>
                      </a:r>
                      <a:r>
                        <a:rPr lang="en-US" sz="2000" dirty="0" smtClean="0"/>
                        <a:t>use of waste </a:t>
                      </a:r>
                      <a:r>
                        <a:rPr lang="en-US" sz="2000" dirty="0" smtClean="0"/>
                        <a:t>– 3R)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382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11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7F5B15-3F31-C049-BE7F-4883510E7896}"/>
              </a:ext>
            </a:extLst>
          </p:cNvPr>
          <p:cNvSpPr/>
          <p:nvPr/>
        </p:nvSpPr>
        <p:spPr>
          <a:xfrm>
            <a:off x="1332854" y="1571625"/>
            <a:ext cx="10020946" cy="295751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676400"/>
            <a:ext cx="10020946" cy="4876800"/>
          </a:xfrm>
        </p:spPr>
        <p:txBody>
          <a:bodyPr>
            <a:normAutofit/>
          </a:bodyPr>
          <a:lstStyle/>
          <a:p>
            <a:pPr marL="947738" indent="-933450">
              <a:buSzPct val="75000"/>
              <a:buFont typeface="Wingdings" pitchFamily="2" charset="2"/>
              <a:buChar char="q"/>
            </a:pPr>
            <a:r>
              <a:rPr lang="en-US" sz="4000" b="1" cap="small" dirty="0">
                <a:solidFill>
                  <a:srgbClr val="000000"/>
                </a:solidFill>
              </a:rPr>
              <a:t>LD3</a:t>
            </a:r>
            <a:r>
              <a:rPr lang="en-US" sz="4000" cap="small" dirty="0">
                <a:solidFill>
                  <a:srgbClr val="000000"/>
                </a:solidFill>
              </a:rPr>
              <a:t>: Accelerating the implementation of the </a:t>
            </a:r>
            <a:r>
              <a:rPr lang="en-US" sz="4000" cap="small" dirty="0">
                <a:solidFill>
                  <a:srgbClr val="FF0000"/>
                </a:solidFill>
              </a:rPr>
              <a:t>environmental dimension of sustainable development </a:t>
            </a:r>
            <a:r>
              <a:rPr lang="en-US" sz="4000" cap="small" dirty="0">
                <a:solidFill>
                  <a:srgbClr val="000000"/>
                </a:solidFill>
              </a:rPr>
              <a:t>in the context of the decade of action and delivery for sustainable development</a:t>
            </a:r>
          </a:p>
          <a:p>
            <a:pPr marL="1027113" indent="0">
              <a:buSzPct val="75000"/>
              <a:buNone/>
            </a:pPr>
            <a:r>
              <a:rPr lang="en-US" sz="2000" b="1" cap="small" dirty="0">
                <a:solidFill>
                  <a:srgbClr val="000000"/>
                </a:solidFill>
              </a:rPr>
              <a:t>LD3</a:t>
            </a:r>
            <a:r>
              <a:rPr lang="en-US" sz="2000" cap="small" dirty="0">
                <a:solidFill>
                  <a:srgbClr val="000000"/>
                </a:solidFill>
              </a:rPr>
              <a:t>: </a:t>
            </a:r>
            <a:r>
              <a:rPr lang="si-LK" sz="2000" cap="small" dirty="0">
                <a:solidFill>
                  <a:srgbClr val="000000"/>
                </a:solidFill>
              </a:rPr>
              <a:t>ක්‍රියාකාරී දශකය තුළ </a:t>
            </a:r>
            <a:r>
              <a:rPr lang="si-LK" sz="2000" cap="small" dirty="0">
                <a:solidFill>
                  <a:srgbClr val="FF0000"/>
                </a:solidFill>
              </a:rPr>
              <a:t>තිරසාර සංවර්ධනයේ පාරිසරික මානය</a:t>
            </a:r>
            <a:r>
              <a:rPr lang="si-LK" sz="2000" cap="small" dirty="0">
                <a:solidFill>
                  <a:srgbClr val="000000"/>
                </a:solidFill>
              </a:rPr>
              <a:t> ක්‍රියාත්මක කිරීම වේගවත් කිරීම සහ තිරසාර සංවර්ධනය සහතික කිරීම</a:t>
            </a:r>
            <a:endParaRPr lang="en-US" sz="2000" cap="small" dirty="0">
              <a:solidFill>
                <a:srgbClr val="000000"/>
              </a:solidFill>
            </a:endParaRPr>
          </a:p>
          <a:p>
            <a:pPr marL="1027113" indent="0">
              <a:buSzPct val="75000"/>
              <a:buNone/>
            </a:pPr>
            <a:r>
              <a:rPr lang="en-US" sz="2000" b="1" cap="small" dirty="0">
                <a:solidFill>
                  <a:srgbClr val="000000"/>
                </a:solidFill>
              </a:rPr>
              <a:t>LD3</a:t>
            </a:r>
            <a:r>
              <a:rPr lang="en-US" sz="2000" cap="small" dirty="0">
                <a:solidFill>
                  <a:srgbClr val="000000"/>
                </a:solidFill>
              </a:rPr>
              <a:t>:</a:t>
            </a:r>
            <a:r>
              <a:rPr lang="ta-IN" sz="2000" cap="small" dirty="0">
                <a:solidFill>
                  <a:srgbClr val="000000"/>
                </a:solidFill>
              </a:rPr>
              <a:t>ஒரு </a:t>
            </a:r>
            <a:r>
              <a:rPr lang="ta-IN" sz="2000" cap="small" dirty="0" err="1">
                <a:solidFill>
                  <a:srgbClr val="000000"/>
                </a:solidFill>
              </a:rPr>
              <a:t>தசாப்த</a:t>
            </a:r>
            <a:r>
              <a:rPr lang="ta-IN" sz="2000" cap="small" dirty="0">
                <a:solidFill>
                  <a:srgbClr val="000000"/>
                </a:solidFill>
              </a:rPr>
              <a:t> காலத்தில் </a:t>
            </a:r>
            <a:r>
              <a:rPr lang="ta-IN" sz="2000" cap="small" dirty="0">
                <a:solidFill>
                  <a:srgbClr val="FF0000"/>
                </a:solidFill>
              </a:rPr>
              <a:t>சுற்றுச்சூழல்  </a:t>
            </a:r>
            <a:r>
              <a:rPr lang="ta-IN" sz="2000" cap="small" dirty="0" err="1">
                <a:solidFill>
                  <a:srgbClr val="FF0000"/>
                </a:solidFill>
              </a:rPr>
              <a:t>பரிமாணத்தின்</a:t>
            </a:r>
            <a:r>
              <a:rPr lang="ta-IN" sz="2000" cap="small" dirty="0">
                <a:solidFill>
                  <a:srgbClr val="FF0000"/>
                </a:solidFill>
              </a:rPr>
              <a:t> நிலையான </a:t>
            </a:r>
            <a:r>
              <a:rPr lang="ta-IN" sz="2000" cap="small" dirty="0" err="1">
                <a:solidFill>
                  <a:srgbClr val="FF0000"/>
                </a:solidFill>
              </a:rPr>
              <a:t>வளர்ச்சியையும்</a:t>
            </a:r>
            <a:r>
              <a:rPr lang="ta-IN" sz="2000" cap="small" dirty="0">
                <a:solidFill>
                  <a:srgbClr val="FF0000"/>
                </a:solidFill>
              </a:rPr>
              <a:t> மற்றும் நிலையான </a:t>
            </a:r>
            <a:r>
              <a:rPr lang="ta-IN" sz="2000" cap="small" dirty="0" err="1">
                <a:solidFill>
                  <a:srgbClr val="FF0000"/>
                </a:solidFill>
              </a:rPr>
              <a:t>வளர்ச்சிக்கான</a:t>
            </a:r>
            <a:r>
              <a:rPr lang="ta-IN" sz="2000" cap="small" dirty="0">
                <a:solidFill>
                  <a:srgbClr val="FF0000"/>
                </a:solidFill>
              </a:rPr>
              <a:t> </a:t>
            </a:r>
            <a:r>
              <a:rPr lang="ta-IN" sz="2000" cap="small" dirty="0" err="1">
                <a:solidFill>
                  <a:srgbClr val="000000"/>
                </a:solidFill>
              </a:rPr>
              <a:t>விநியோகத்தையும்</a:t>
            </a:r>
            <a:r>
              <a:rPr lang="ta-IN" sz="2000" cap="small" dirty="0">
                <a:solidFill>
                  <a:srgbClr val="000000"/>
                </a:solidFill>
              </a:rPr>
              <a:t> </a:t>
            </a:r>
            <a:r>
              <a:rPr lang="ta-IN" sz="2000" cap="small" dirty="0" err="1">
                <a:solidFill>
                  <a:srgbClr val="000000"/>
                </a:solidFill>
              </a:rPr>
              <a:t>செயல்படுத்துவதை</a:t>
            </a:r>
            <a:r>
              <a:rPr lang="ta-IN" sz="2000" cap="small" dirty="0">
                <a:solidFill>
                  <a:srgbClr val="000000"/>
                </a:solidFill>
              </a:rPr>
              <a:t> விரைவுபடுத்துதல்</a:t>
            </a:r>
            <a:r>
              <a:rPr lang="en-US" sz="2000" cap="small" dirty="0">
                <a:solidFill>
                  <a:srgbClr val="000000"/>
                </a:solidFill>
              </a:rPr>
              <a:t>.</a:t>
            </a:r>
            <a:endParaRPr lang="en-US" sz="2000" dirty="0"/>
          </a:p>
          <a:p>
            <a:pPr marL="947738" indent="-933450">
              <a:buSzPct val="75000"/>
              <a:buFont typeface="Wingdings" pitchFamily="2" charset="2"/>
              <a:buChar char="q"/>
            </a:pPr>
            <a:endParaRPr lang="en-US" sz="2000" cap="small" dirty="0">
              <a:solidFill>
                <a:srgbClr val="000000"/>
              </a:solidFill>
            </a:endParaRPr>
          </a:p>
          <a:p>
            <a:pPr marL="947738" indent="-933450">
              <a:buSzPct val="75000"/>
              <a:buFont typeface="Wingdings" pitchFamily="2" charset="2"/>
              <a:buChar char="q"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947738" indent="-933450">
              <a:buSzPct val="75000"/>
              <a:buFont typeface="Wingdings" pitchFamily="2" charset="2"/>
              <a:buChar char="q"/>
            </a:pPr>
            <a:endParaRPr lang="en-US" sz="1800" cap="small" dirty="0"/>
          </a:p>
          <a:p>
            <a:endParaRPr lang="en-US" sz="2000" cap="small" dirty="0"/>
          </a:p>
          <a:p>
            <a:endParaRPr lang="en-US" sz="1000" b="1" cap="small" dirty="0"/>
          </a:p>
          <a:p>
            <a:pPr lvl="0"/>
            <a:endParaRPr lang="en-US" sz="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Impact" panose="020B0806030902050204" pitchFamily="34" charset="0"/>
              </a:rPr>
              <a:t>3 Leadership Dialogues</a:t>
            </a:r>
            <a:endParaRPr lang="en-US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29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4BB524-B80B-1848-8C8F-7DCEB753524B}"/>
              </a:ext>
            </a:extLst>
          </p:cNvPr>
          <p:cNvSpPr/>
          <p:nvPr/>
        </p:nvSpPr>
        <p:spPr>
          <a:xfrm>
            <a:off x="1332854" y="1800226"/>
            <a:ext cx="10034582" cy="13953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8"/>
            <a:ext cx="10227087" cy="3952872"/>
          </a:xfrm>
        </p:spPr>
        <p:txBody>
          <a:bodyPr>
            <a:normAutofit fontScale="62500" lnSpcReduction="20000"/>
          </a:bodyPr>
          <a:lstStyle/>
          <a:p>
            <a:pPr marL="541338" indent="-541338">
              <a:lnSpc>
                <a:spcPct val="120000"/>
              </a:lnSpc>
              <a:spcBef>
                <a:spcPts val="1200"/>
              </a:spcBef>
              <a:buSzPct val="75000"/>
              <a:buFont typeface="+mj-lt"/>
              <a:buAutoNum type="arabicParenR"/>
            </a:pPr>
            <a:r>
              <a:rPr lang="en-US" sz="5100" cap="small" dirty="0">
                <a:solidFill>
                  <a:srgbClr val="000000"/>
                </a:solidFill>
              </a:rPr>
              <a:t>What kind of </a:t>
            </a:r>
            <a:r>
              <a:rPr lang="en-US" sz="5100" cap="small" dirty="0">
                <a:solidFill>
                  <a:srgbClr val="FF0000"/>
                </a:solidFill>
              </a:rPr>
              <a:t>follow-up activities </a:t>
            </a:r>
            <a:r>
              <a:rPr lang="en-US" sz="5100" cap="small" dirty="0">
                <a:solidFill>
                  <a:srgbClr val="000000"/>
                </a:solidFill>
              </a:rPr>
              <a:t>would you like to see from Stockholm+50?</a:t>
            </a:r>
          </a:p>
          <a:p>
            <a:pPr marL="541338" indent="-541338">
              <a:lnSpc>
                <a:spcPct val="120000"/>
              </a:lnSpc>
              <a:spcBef>
                <a:spcPts val="1200"/>
              </a:spcBef>
              <a:buSzPct val="75000"/>
              <a:buFont typeface="+mj-lt"/>
              <a:buAutoNum type="arabicParenR"/>
            </a:pPr>
            <a:endParaRPr lang="en-US" sz="1700" cap="small" dirty="0">
              <a:solidFill>
                <a:srgbClr val="000000"/>
              </a:solidFill>
            </a:endParaRPr>
          </a:p>
          <a:p>
            <a:pPr marL="541338" indent="0">
              <a:lnSpc>
                <a:spcPct val="120000"/>
              </a:lnSpc>
              <a:spcBef>
                <a:spcPts val="1200"/>
              </a:spcBef>
              <a:buSzPct val="75000"/>
              <a:buNone/>
            </a:pPr>
            <a:r>
              <a:rPr lang="si-LK" sz="4000" cap="small" dirty="0">
                <a:solidFill>
                  <a:srgbClr val="000000"/>
                </a:solidFill>
              </a:rPr>
              <a:t>ඔබ </a:t>
            </a:r>
            <a:r>
              <a:rPr lang="en-US" sz="4000" cap="small" dirty="0">
                <a:solidFill>
                  <a:srgbClr val="000000"/>
                </a:solidFill>
              </a:rPr>
              <a:t>Stockholm+50 </a:t>
            </a:r>
            <a:r>
              <a:rPr lang="si-LK" sz="4000" cap="small" dirty="0">
                <a:solidFill>
                  <a:srgbClr val="000000"/>
                </a:solidFill>
              </a:rPr>
              <a:t>වෙතින් කුමන ආකාරයේ </a:t>
            </a:r>
            <a:r>
              <a:rPr lang="si-LK" sz="4000" cap="small" dirty="0">
                <a:solidFill>
                  <a:srgbClr val="FF0000"/>
                </a:solidFill>
              </a:rPr>
              <a:t>පසු විපරම් ක්‍රියාකාරකම්</a:t>
            </a:r>
            <a:r>
              <a:rPr lang="si-LK" sz="4000" cap="small" dirty="0">
                <a:solidFill>
                  <a:srgbClr val="000000"/>
                </a:solidFill>
              </a:rPr>
              <a:t> දැකීමට කැමතිද?</a:t>
            </a:r>
            <a:endParaRPr lang="en-US" sz="4000" cap="small" dirty="0">
              <a:solidFill>
                <a:srgbClr val="000000"/>
              </a:solidFill>
            </a:endParaRPr>
          </a:p>
          <a:p>
            <a:pPr marL="541338" indent="0">
              <a:lnSpc>
                <a:spcPct val="120000"/>
              </a:lnSpc>
              <a:spcBef>
                <a:spcPts val="1200"/>
              </a:spcBef>
              <a:buSzPct val="75000"/>
              <a:buNone/>
            </a:pPr>
            <a:endParaRPr lang="en-US" sz="1300" cap="small" dirty="0">
              <a:solidFill>
                <a:srgbClr val="000000"/>
              </a:solidFill>
            </a:endParaRPr>
          </a:p>
          <a:p>
            <a:pPr marL="541338" indent="0">
              <a:lnSpc>
                <a:spcPct val="120000"/>
              </a:lnSpc>
              <a:spcBef>
                <a:spcPts val="1200"/>
              </a:spcBef>
              <a:buSzPct val="75000"/>
              <a:buNone/>
            </a:pPr>
            <a:r>
              <a:rPr lang="en-US" sz="4000" cap="small" dirty="0">
                <a:solidFill>
                  <a:srgbClr val="000000"/>
                </a:solidFill>
              </a:rPr>
              <a:t>Stockholm+50 </a:t>
            </a:r>
            <a:r>
              <a:rPr lang="ta-IN" sz="4000" cap="small" dirty="0">
                <a:solidFill>
                  <a:srgbClr val="000000"/>
                </a:solidFill>
              </a:rPr>
              <a:t>இலிருந்து என்ன வகையான </a:t>
            </a:r>
            <a:r>
              <a:rPr lang="ta-IN" sz="4000" cap="small" dirty="0">
                <a:solidFill>
                  <a:srgbClr val="FF0000"/>
                </a:solidFill>
              </a:rPr>
              <a:t>பின்தொடர்தல் செயல்பாடுகளைப் </a:t>
            </a:r>
            <a:r>
              <a:rPr lang="ta-IN" sz="4000" cap="small" dirty="0">
                <a:solidFill>
                  <a:srgbClr val="000000"/>
                </a:solidFill>
              </a:rPr>
              <a:t>பார்க்க விரும்புகிறீர்கள்</a:t>
            </a:r>
            <a:r>
              <a:rPr lang="ta-IN" sz="4000" cap="small" dirty="0" smtClean="0">
                <a:solidFill>
                  <a:srgbClr val="000000"/>
                </a:solidFill>
              </a:rPr>
              <a:t>?</a:t>
            </a:r>
            <a:endParaRPr lang="en-US" sz="10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Impact" panose="020B0806030902050204" pitchFamily="34" charset="0"/>
              </a:rPr>
              <a:t>Meeting-specific questions for all</a:t>
            </a:r>
            <a:endParaRPr lang="en-US" sz="40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17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4BB524-B80B-1848-8C8F-7DCEB753524B}"/>
              </a:ext>
            </a:extLst>
          </p:cNvPr>
          <p:cNvSpPr/>
          <p:nvPr/>
        </p:nvSpPr>
        <p:spPr>
          <a:xfrm>
            <a:off x="1332854" y="1800225"/>
            <a:ext cx="9934144" cy="18716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8"/>
            <a:ext cx="9425634" cy="3952872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kind of </a:t>
            </a:r>
            <a:r>
              <a:rPr lang="en-US" sz="2400" cap="small" dirty="0">
                <a:solidFill>
                  <a:srgbClr val="FF0000"/>
                </a:solidFill>
              </a:rPr>
              <a:t>follow-up activities </a:t>
            </a:r>
            <a:r>
              <a:rPr lang="en-US" sz="2400" cap="small" dirty="0">
                <a:solidFill>
                  <a:srgbClr val="000000"/>
                </a:solidFill>
              </a:rPr>
              <a:t>would you like to see from Stockholm+50?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17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1800" cap="small" dirty="0"/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50" b="1" cap="small" dirty="0"/>
          </a:p>
          <a:p>
            <a:pPr lvl="0"/>
            <a:endParaRPr lang="en-US" sz="10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Impact" panose="020B0806030902050204" pitchFamily="34" charset="0"/>
              </a:rPr>
              <a:t>Meeting-specific questions for all</a:t>
            </a:r>
            <a:endParaRPr lang="en-US" sz="40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953A22-3BA3-C944-ADB7-B97E1809A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778164"/>
              </p:ext>
            </p:extLst>
          </p:nvPr>
        </p:nvGraphicFramePr>
        <p:xfrm>
          <a:off x="1347142" y="2788446"/>
          <a:ext cx="9919856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574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443282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What kind of follow-up activities would you like to see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Guideline to</a:t>
                      </a:r>
                      <a:r>
                        <a:rPr lang="en-US" sz="2800" baseline="0" dirty="0" smtClean="0"/>
                        <a:t> prioritize and r</a:t>
                      </a:r>
                      <a:r>
                        <a:rPr lang="en-US" sz="2800" dirty="0" smtClean="0"/>
                        <a:t>efine set of SDGs,</a:t>
                      </a:r>
                      <a:r>
                        <a:rPr lang="en-US" sz="2800" baseline="0" dirty="0" smtClean="0"/>
                        <a:t> Targets, Indicators (localization)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Communication of best practices of other countries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Continuous monitoring and progress review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Ensuring more </a:t>
                      </a:r>
                      <a:r>
                        <a:rPr lang="en-US" sz="2800" dirty="0" smtClean="0"/>
                        <a:t>holistic approach in integrating environment </a:t>
                      </a:r>
                      <a:r>
                        <a:rPr lang="en-US" sz="2800" dirty="0" smtClean="0"/>
                        <a:t>attributes</a:t>
                      </a:r>
                      <a:r>
                        <a:rPr lang="en-US" sz="2800" baseline="0" dirty="0" smtClean="0"/>
                        <a:t> with </a:t>
                      </a:r>
                      <a:r>
                        <a:rPr lang="en-US" sz="2800" baseline="0" dirty="0" smtClean="0"/>
                        <a:t>economic, social, cultural and political aspects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277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63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08522" y="1687402"/>
            <a:ext cx="11309683" cy="4876800"/>
          </a:xfrm>
        </p:spPr>
        <p:txBody>
          <a:bodyPr>
            <a:normAutofit fontScale="92500" lnSpcReduction="20000"/>
          </a:bodyPr>
          <a:lstStyle/>
          <a:p>
            <a:pPr marL="541338" indent="-541338">
              <a:lnSpc>
                <a:spcPct val="110000"/>
              </a:lnSpc>
              <a:spcBef>
                <a:spcPts val="600"/>
              </a:spcBef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are the biggest </a:t>
            </a:r>
            <a:r>
              <a:rPr lang="en-US" sz="2400" cap="small" dirty="0">
                <a:solidFill>
                  <a:srgbClr val="FF0000"/>
                </a:solidFill>
              </a:rPr>
              <a:t>challenges</a:t>
            </a:r>
            <a:r>
              <a:rPr lang="en-US" sz="2400" cap="small" dirty="0">
                <a:solidFill>
                  <a:srgbClr val="000000"/>
                </a:solidFill>
              </a:rPr>
              <a:t> we are facing in implementing the commitments to the 2030 Agenda and other environmental commitments (MEAs – </a:t>
            </a:r>
            <a:r>
              <a:rPr lang="en-US" sz="2400" i="1" cap="small" dirty="0">
                <a:solidFill>
                  <a:srgbClr val="000000"/>
                </a:solidFill>
              </a:rPr>
              <a:t>Multilateral Environmental Agreements</a:t>
            </a:r>
            <a:r>
              <a:rPr lang="en-US" sz="2400" cap="small" dirty="0">
                <a:solidFill>
                  <a:srgbClr val="000000"/>
                </a:solidFill>
              </a:rPr>
              <a:t>)? How do we create an </a:t>
            </a:r>
            <a:r>
              <a:rPr lang="en-US" sz="2400" cap="small" dirty="0">
                <a:solidFill>
                  <a:srgbClr val="FF0000"/>
                </a:solidFill>
              </a:rPr>
              <a:t>enabling environment </a:t>
            </a:r>
            <a:r>
              <a:rPr lang="en-US" sz="2400" cap="small" dirty="0">
                <a:solidFill>
                  <a:srgbClr val="000000"/>
                </a:solidFill>
              </a:rPr>
              <a:t>for delivery on the ground?</a:t>
            </a:r>
          </a:p>
          <a:p>
            <a:pPr marL="541338" indent="-541338">
              <a:lnSpc>
                <a:spcPct val="110000"/>
              </a:lnSpc>
              <a:spcBef>
                <a:spcPts val="600"/>
              </a:spcBef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are the </a:t>
            </a:r>
            <a:r>
              <a:rPr lang="en-US" sz="2400" cap="small" dirty="0">
                <a:solidFill>
                  <a:srgbClr val="FF0000"/>
                </a:solidFill>
              </a:rPr>
              <a:t>good practices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pathways</a:t>
            </a:r>
            <a:r>
              <a:rPr lang="en-US" sz="2400" cap="small" dirty="0">
                <a:solidFill>
                  <a:srgbClr val="000000"/>
                </a:solidFill>
              </a:rPr>
              <a:t> that you would like to see scaled up to accelerate the implementation of the environmental dimension of Sustainable Development in the context, of the Decade of Action? </a:t>
            </a:r>
          </a:p>
          <a:p>
            <a:pPr marL="541338" indent="-541338">
              <a:lnSpc>
                <a:spcPct val="110000"/>
              </a:lnSpc>
              <a:spcBef>
                <a:spcPts val="600"/>
              </a:spcBef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How to transform </a:t>
            </a:r>
            <a:r>
              <a:rPr lang="en-US" sz="2400" cap="small" dirty="0">
                <a:solidFill>
                  <a:srgbClr val="FF0000"/>
                </a:solidFill>
              </a:rPr>
              <a:t>governance</a:t>
            </a:r>
            <a:r>
              <a:rPr lang="en-US" sz="2400" cap="small" dirty="0">
                <a:solidFill>
                  <a:srgbClr val="000000"/>
                </a:solidFill>
              </a:rPr>
              <a:t> and </a:t>
            </a:r>
            <a:r>
              <a:rPr lang="en-US" sz="2400" cap="small" dirty="0">
                <a:solidFill>
                  <a:srgbClr val="FF0000"/>
                </a:solidFill>
              </a:rPr>
              <a:t>legal systems </a:t>
            </a:r>
            <a:r>
              <a:rPr lang="en-US" sz="2400" cap="small" dirty="0">
                <a:solidFill>
                  <a:srgbClr val="000000"/>
                </a:solidFill>
              </a:rPr>
              <a:t>that maintain long-term economic stability and ecological and social wellbeing for all? </a:t>
            </a:r>
          </a:p>
          <a:p>
            <a:pPr marL="541338" indent="-541338">
              <a:lnSpc>
                <a:spcPct val="110000"/>
              </a:lnSpc>
              <a:spcBef>
                <a:spcPts val="600"/>
              </a:spcBef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measures are needed to align </a:t>
            </a:r>
            <a:r>
              <a:rPr lang="en-US" sz="2400" cap="small" dirty="0">
                <a:solidFill>
                  <a:srgbClr val="FF0000"/>
                </a:solidFill>
              </a:rPr>
              <a:t>public</a:t>
            </a:r>
            <a:r>
              <a:rPr lang="en-US" sz="2400" cap="small" dirty="0">
                <a:solidFill>
                  <a:srgbClr val="000000"/>
                </a:solidFill>
              </a:rPr>
              <a:t>, </a:t>
            </a:r>
            <a:r>
              <a:rPr lang="en-US" sz="2400" cap="small" dirty="0">
                <a:solidFill>
                  <a:srgbClr val="FF0000"/>
                </a:solidFill>
              </a:rPr>
              <a:t>private</a:t>
            </a:r>
            <a:r>
              <a:rPr lang="en-US" sz="2400" cap="small" dirty="0">
                <a:solidFill>
                  <a:srgbClr val="000000"/>
                </a:solidFill>
              </a:rPr>
              <a:t> and </a:t>
            </a:r>
            <a:r>
              <a:rPr lang="en-US" sz="2400" cap="small" dirty="0">
                <a:solidFill>
                  <a:srgbClr val="FF0000"/>
                </a:solidFill>
              </a:rPr>
              <a:t>development finance </a:t>
            </a:r>
            <a:r>
              <a:rPr lang="en-US" sz="2400" cap="small" dirty="0">
                <a:solidFill>
                  <a:srgbClr val="000000"/>
                </a:solidFill>
              </a:rPr>
              <a:t>with existing commitments and priorities? </a:t>
            </a:r>
          </a:p>
          <a:p>
            <a:pPr marL="541338" indent="-541338">
              <a:lnSpc>
                <a:spcPct val="110000"/>
              </a:lnSpc>
              <a:spcBef>
                <a:spcPts val="600"/>
              </a:spcBef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type of </a:t>
            </a:r>
            <a:r>
              <a:rPr lang="en-US" sz="2400" cap="small" dirty="0">
                <a:solidFill>
                  <a:srgbClr val="FF0000"/>
                </a:solidFill>
              </a:rPr>
              <a:t>partnerships from the UN and beyond </a:t>
            </a:r>
            <a:r>
              <a:rPr lang="en-US" sz="2400" cap="small" dirty="0">
                <a:solidFill>
                  <a:srgbClr val="000000"/>
                </a:solidFill>
              </a:rPr>
              <a:t>are needed to accelerate a green and sustainable economic transformation that leaves no one behind?</a:t>
            </a:r>
          </a:p>
          <a:p>
            <a:pPr marL="541338" indent="-541338">
              <a:lnSpc>
                <a:spcPct val="110000"/>
              </a:lnSpc>
              <a:spcBef>
                <a:spcPts val="600"/>
              </a:spcBef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</a:t>
            </a:r>
            <a:r>
              <a:rPr lang="en-US" sz="2400" cap="small" dirty="0">
                <a:solidFill>
                  <a:srgbClr val="FF0000"/>
                </a:solidFill>
              </a:rPr>
              <a:t>capacities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technologies</a:t>
            </a:r>
            <a:r>
              <a:rPr lang="en-US" sz="2400" cap="small" dirty="0">
                <a:solidFill>
                  <a:srgbClr val="000000"/>
                </a:solidFill>
              </a:rPr>
              <a:t> are needed to improve human wellbeing in harmony with nature? </a:t>
            </a: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60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690688"/>
            <a:ext cx="10689100" cy="5119691"/>
          </a:xfrm>
        </p:spPr>
        <p:txBody>
          <a:bodyPr>
            <a:normAutofit fontScale="92500" lnSpcReduction="10000"/>
          </a:bodyPr>
          <a:lstStyle/>
          <a:p>
            <a:pPr marL="541338" indent="-541338">
              <a:lnSpc>
                <a:spcPct val="100000"/>
              </a:lnSpc>
              <a:buSzPct val="75000"/>
              <a:buFont typeface="+mj-lt"/>
              <a:buAutoNum type="arabicParenR"/>
            </a:pPr>
            <a:r>
              <a:rPr lang="si-LK" sz="2200" cap="small" dirty="0">
                <a:solidFill>
                  <a:srgbClr val="000000"/>
                </a:solidFill>
              </a:rPr>
              <a:t>2030 න්‍යාය පත්‍රය සහ අනෙකුත් පාරිසරික කැපවීම් (</a:t>
            </a:r>
            <a:r>
              <a:rPr lang="en-US" sz="2200" cap="small" dirty="0">
                <a:solidFill>
                  <a:srgbClr val="000000"/>
                </a:solidFill>
              </a:rPr>
              <a:t>MEAs - </a:t>
            </a:r>
            <a:r>
              <a:rPr lang="si-LK" sz="2200" cap="small" dirty="0">
                <a:solidFill>
                  <a:srgbClr val="000000"/>
                </a:solidFill>
              </a:rPr>
              <a:t>බහුපාර්ශ්වික පාරිසරික ගිවිසුම්) ක්‍රියාත්මක කිරීමේදී අප මුහුණ දෙන විශාලතම </a:t>
            </a:r>
            <a:r>
              <a:rPr lang="si-LK" sz="2200" cap="small" dirty="0">
                <a:solidFill>
                  <a:srgbClr val="FF0000"/>
                </a:solidFill>
              </a:rPr>
              <a:t>අභියෝග</a:t>
            </a:r>
            <a:r>
              <a:rPr lang="si-LK" sz="2200" cap="small" dirty="0">
                <a:solidFill>
                  <a:srgbClr val="000000"/>
                </a:solidFill>
              </a:rPr>
              <a:t> මොනවාද? ඒ සඳහා </a:t>
            </a:r>
            <a:r>
              <a:rPr lang="si-LK" sz="2200" cap="small" dirty="0">
                <a:solidFill>
                  <a:srgbClr val="FF0000"/>
                </a:solidFill>
              </a:rPr>
              <a:t>සක්‍රීය පරිසරයක්</a:t>
            </a:r>
            <a:r>
              <a:rPr lang="si-LK" sz="2200" cap="small" dirty="0">
                <a:solidFill>
                  <a:srgbClr val="000000"/>
                </a:solidFill>
              </a:rPr>
              <a:t> අප නිර්මාණය කරන්නේ කෙසේද?</a:t>
            </a:r>
          </a:p>
          <a:p>
            <a:pPr marL="541338" indent="-541338">
              <a:lnSpc>
                <a:spcPct val="100000"/>
              </a:lnSpc>
              <a:buSzPct val="75000"/>
              <a:buFont typeface="+mj-lt"/>
              <a:buAutoNum type="arabicParenR"/>
            </a:pPr>
            <a:r>
              <a:rPr lang="si-LK" sz="2200" cap="small" dirty="0">
                <a:solidFill>
                  <a:srgbClr val="000000"/>
                </a:solidFill>
              </a:rPr>
              <a:t>ක්‍රියාකාරී දශකය තුළ තිරසාර සංවර්ධනයේ පාරිසරික මානය ක්‍රියාවට නැංවීම වේගවත් කිරීම සඳහා ඔබ විශාලනය කිරීමට කැමති යහපත් </a:t>
            </a:r>
            <a:r>
              <a:rPr lang="si-LK" sz="2200" cap="small" dirty="0">
                <a:solidFill>
                  <a:srgbClr val="FF0000"/>
                </a:solidFill>
              </a:rPr>
              <a:t>භාවිතයන් </a:t>
            </a:r>
            <a:r>
              <a:rPr lang="si-LK" sz="2200" cap="small" dirty="0">
                <a:solidFill>
                  <a:srgbClr val="000000"/>
                </a:solidFill>
              </a:rPr>
              <a:t>සහ </a:t>
            </a:r>
            <a:r>
              <a:rPr lang="si-LK" sz="2200" cap="small" dirty="0">
                <a:solidFill>
                  <a:srgbClr val="FF0000"/>
                </a:solidFill>
              </a:rPr>
              <a:t>මාර්ග</a:t>
            </a:r>
            <a:r>
              <a:rPr lang="si-LK" sz="2200" cap="small" dirty="0">
                <a:solidFill>
                  <a:srgbClr val="000000"/>
                </a:solidFill>
              </a:rPr>
              <a:t> මොනවාද?</a:t>
            </a:r>
          </a:p>
          <a:p>
            <a:pPr marL="541338" indent="-541338">
              <a:lnSpc>
                <a:spcPct val="100000"/>
              </a:lnSpc>
              <a:buSzPct val="75000"/>
              <a:buFont typeface="+mj-lt"/>
              <a:buAutoNum type="arabicParenR"/>
            </a:pPr>
            <a:r>
              <a:rPr lang="si-LK" sz="2200" cap="small" dirty="0">
                <a:solidFill>
                  <a:srgbClr val="000000"/>
                </a:solidFill>
              </a:rPr>
              <a:t>දිගුකාලීන ආර්ථික ස්ථාවරත්වය සහ සැමට පාරිසරික හා සමාජීය යහපැවැත්ම පවත්වාගෙන යන </a:t>
            </a:r>
            <a:r>
              <a:rPr lang="si-LK" sz="2200" cap="small" dirty="0">
                <a:solidFill>
                  <a:srgbClr val="FF0000"/>
                </a:solidFill>
              </a:rPr>
              <a:t>පාලන</a:t>
            </a:r>
            <a:r>
              <a:rPr lang="si-LK" sz="2200" cap="small" dirty="0">
                <a:solidFill>
                  <a:srgbClr val="000000"/>
                </a:solidFill>
              </a:rPr>
              <a:t> සහ </a:t>
            </a:r>
            <a:r>
              <a:rPr lang="si-LK" sz="2200" cap="small" dirty="0">
                <a:solidFill>
                  <a:srgbClr val="FF0000"/>
                </a:solidFill>
              </a:rPr>
              <a:t>නීති</a:t>
            </a:r>
            <a:r>
              <a:rPr lang="si-LK" sz="2200" cap="small" dirty="0">
                <a:solidFill>
                  <a:srgbClr val="000000"/>
                </a:solidFill>
              </a:rPr>
              <a:t> පද්ධති පරිවර්තනය කරන්නේ කෙසේද?</a:t>
            </a:r>
          </a:p>
          <a:p>
            <a:pPr marL="541338" indent="-541338">
              <a:lnSpc>
                <a:spcPct val="100000"/>
              </a:lnSpc>
              <a:buSzPct val="75000"/>
              <a:buFont typeface="+mj-lt"/>
              <a:buAutoNum type="arabicParenR"/>
            </a:pPr>
            <a:r>
              <a:rPr lang="si-LK" sz="2200" cap="small" dirty="0">
                <a:solidFill>
                  <a:srgbClr val="000000"/>
                </a:solidFill>
              </a:rPr>
              <a:t>පවත්නා කැපවීම් සහ ප්‍රමුඛතා සමඟ </a:t>
            </a:r>
            <a:r>
              <a:rPr lang="si-LK" sz="2200" cap="small" dirty="0">
                <a:solidFill>
                  <a:srgbClr val="FF0000"/>
                </a:solidFill>
              </a:rPr>
              <a:t>රාජ්‍ය</a:t>
            </a:r>
            <a:r>
              <a:rPr lang="si-LK" sz="2200" cap="small" dirty="0">
                <a:solidFill>
                  <a:srgbClr val="000000"/>
                </a:solidFill>
              </a:rPr>
              <a:t>, </a:t>
            </a:r>
            <a:r>
              <a:rPr lang="si-LK" sz="2200" cap="small" dirty="0">
                <a:solidFill>
                  <a:srgbClr val="FF0000"/>
                </a:solidFill>
              </a:rPr>
              <a:t>පෞද්ගලික </a:t>
            </a:r>
            <a:r>
              <a:rPr lang="si-LK" sz="2200" cap="small" dirty="0">
                <a:solidFill>
                  <a:srgbClr val="000000"/>
                </a:solidFill>
              </a:rPr>
              <a:t>සහ </a:t>
            </a:r>
            <a:r>
              <a:rPr lang="si-LK" sz="2200" cap="small" dirty="0">
                <a:solidFill>
                  <a:srgbClr val="FF0000"/>
                </a:solidFill>
              </a:rPr>
              <a:t>සංවර්ධන මූල</a:t>
            </a:r>
            <a:r>
              <a:rPr lang="si-LK" sz="2200" cap="small" dirty="0">
                <a:solidFill>
                  <a:srgbClr val="000000"/>
                </a:solidFill>
              </a:rPr>
              <a:t>්‍ය පෙළගැස්වීමට අවශ්‍ය පියවර මොනවාද?</a:t>
            </a:r>
          </a:p>
          <a:p>
            <a:pPr marL="541338" indent="-541338">
              <a:lnSpc>
                <a:spcPct val="100000"/>
              </a:lnSpc>
              <a:buSzPct val="75000"/>
              <a:buFont typeface="+mj-lt"/>
              <a:buAutoNum type="arabicParenR"/>
            </a:pPr>
            <a:r>
              <a:rPr lang="si-LK" sz="2200" cap="small" dirty="0">
                <a:solidFill>
                  <a:srgbClr val="000000"/>
                </a:solidFill>
              </a:rPr>
              <a:t>සියලු දෙනාටම ගැලපෙන පරිදි හරිත හා තිරසාර ආර්ථික පරිවර්තනය වේගවත් කිරීම සඳහා </a:t>
            </a:r>
            <a:r>
              <a:rPr lang="si-LK" sz="2200" cap="small" dirty="0">
                <a:solidFill>
                  <a:srgbClr val="FF0000"/>
                </a:solidFill>
              </a:rPr>
              <a:t>එක්සත් ජාතීන්ගේ සංවිධානයෙන</a:t>
            </a:r>
            <a:r>
              <a:rPr lang="si-LK" sz="2200" cap="small" dirty="0">
                <a:solidFill>
                  <a:srgbClr val="000000"/>
                </a:solidFill>
              </a:rPr>
              <a:t>් සහ අනෙකුත් ආයතනවලින් කුමන ආකාරයේ </a:t>
            </a:r>
            <a:r>
              <a:rPr lang="si-LK" sz="2200" cap="small" dirty="0">
                <a:solidFill>
                  <a:srgbClr val="FF0000"/>
                </a:solidFill>
              </a:rPr>
              <a:t>හවුල්කාරිත්වයක</a:t>
            </a:r>
            <a:r>
              <a:rPr lang="si-LK" sz="2200" cap="small" dirty="0">
                <a:solidFill>
                  <a:srgbClr val="000000"/>
                </a:solidFill>
              </a:rPr>
              <a:t>් අවශ්‍යද?</a:t>
            </a:r>
          </a:p>
          <a:p>
            <a:pPr marL="541338" indent="-541338">
              <a:lnSpc>
                <a:spcPct val="100000"/>
              </a:lnSpc>
              <a:buSzPct val="75000"/>
              <a:buFont typeface="+mj-lt"/>
              <a:buAutoNum type="arabicParenR"/>
            </a:pPr>
            <a:r>
              <a:rPr lang="si-LK" sz="2200" cap="small" dirty="0">
                <a:solidFill>
                  <a:srgbClr val="000000"/>
                </a:solidFill>
              </a:rPr>
              <a:t>ස්වභාවධර්මයට අනුකූලව මිනිසාගේ යහපැවැත්ම වැඩිදියුණු කිරීම සඳහා අවශ්ය වන </a:t>
            </a:r>
            <a:r>
              <a:rPr lang="si-LK" sz="2200" cap="small" dirty="0">
                <a:solidFill>
                  <a:srgbClr val="FF0000"/>
                </a:solidFill>
              </a:rPr>
              <a:t>හැකියාවන්</a:t>
            </a:r>
            <a:r>
              <a:rPr lang="si-LK" sz="2200" cap="small" dirty="0">
                <a:solidFill>
                  <a:srgbClr val="000000"/>
                </a:solidFill>
              </a:rPr>
              <a:t> සහ </a:t>
            </a:r>
            <a:r>
              <a:rPr lang="si-LK" sz="2200" cap="small" dirty="0">
                <a:solidFill>
                  <a:srgbClr val="FF0000"/>
                </a:solidFill>
              </a:rPr>
              <a:t>තාක්ෂණයන</a:t>
            </a:r>
            <a:r>
              <a:rPr lang="si-LK" sz="2200" cap="small" dirty="0">
                <a:solidFill>
                  <a:srgbClr val="000000"/>
                </a:solidFill>
              </a:rPr>
              <a:t>් මොනවාද?</a:t>
            </a:r>
            <a:endParaRPr lang="en-US" sz="22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Impact" panose="020B0806030902050204" pitchFamily="34" charset="0"/>
              </a:rPr>
              <a:t>LD 3 - </a:t>
            </a:r>
            <a:r>
              <a:rPr lang="si-LK" sz="2800" b="1" dirty="0">
                <a:latin typeface="Impact" panose="020B0806030902050204" pitchFamily="34" charset="0"/>
              </a:rPr>
              <a:t>ක්‍රියාකාරී දශකය තුළ </a:t>
            </a:r>
            <a:r>
              <a:rPr lang="si-LK" sz="2800" b="1" dirty="0">
                <a:solidFill>
                  <a:srgbClr val="FF0000"/>
                </a:solidFill>
                <a:latin typeface="Impact" panose="020B0806030902050204" pitchFamily="34" charset="0"/>
              </a:rPr>
              <a:t>තිරසාර සංවර්ධනයේ පාරිසරික මානය</a:t>
            </a:r>
            <a:r>
              <a:rPr lang="si-LK" sz="2800" b="1" dirty="0">
                <a:latin typeface="Impact" panose="020B0806030902050204" pitchFamily="34" charset="0"/>
              </a:rPr>
              <a:t> ක්‍රියාත්මක කිරීම වේගවත් කිරීම සහ තිරසාර සංවර්ධනය සහතික කිරීම</a:t>
            </a:r>
            <a:endParaRPr lang="en-US" sz="2400" b="1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72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5760" y="1933579"/>
            <a:ext cx="11704320" cy="4876800"/>
          </a:xfrm>
        </p:spPr>
        <p:txBody>
          <a:bodyPr>
            <a:normAutofit fontScale="70000" lnSpcReduction="20000"/>
          </a:bodyPr>
          <a:lstStyle/>
          <a:p>
            <a:pPr marL="541338" indent="-541338">
              <a:lnSpc>
                <a:spcPct val="120000"/>
              </a:lnSpc>
              <a:spcBef>
                <a:spcPts val="600"/>
              </a:spcBef>
              <a:buSzPct val="75000"/>
              <a:buFont typeface="+mj-lt"/>
              <a:buAutoNum type="arabicParenR"/>
            </a:pPr>
            <a:r>
              <a:rPr lang="ta-IN" sz="2400" cap="small" dirty="0">
                <a:solidFill>
                  <a:srgbClr val="000000"/>
                </a:solidFill>
              </a:rPr>
              <a:t>2030 நிகழ்ச்சி நிரல் மற்றும் பிற </a:t>
            </a:r>
            <a:r>
              <a:rPr lang="ta-IN" sz="2400" cap="small" dirty="0">
                <a:solidFill>
                  <a:srgbClr val="FF0000"/>
                </a:solidFill>
              </a:rPr>
              <a:t>சுற்றுச்சூழல் பொறுப்புகளுக்கான </a:t>
            </a:r>
            <a:r>
              <a:rPr lang="ta-IN" sz="2400" cap="small" dirty="0">
                <a:solidFill>
                  <a:srgbClr val="000000"/>
                </a:solidFill>
              </a:rPr>
              <a:t>உறுதிமொழிகளை செயல்படுத்துவதில் நாம் எதிர்கொள்ளும் </a:t>
            </a:r>
            <a:r>
              <a:rPr lang="ta-IN" sz="2400" cap="small" dirty="0">
                <a:solidFill>
                  <a:srgbClr val="FF0000"/>
                </a:solidFill>
              </a:rPr>
              <a:t>மிகப்பெரிய சவால்கள் </a:t>
            </a:r>
            <a:r>
              <a:rPr lang="ta-IN" sz="2400" cap="small" dirty="0">
                <a:solidFill>
                  <a:srgbClr val="000000"/>
                </a:solidFill>
              </a:rPr>
              <a:t>என்ன?</a:t>
            </a:r>
            <a:r>
              <a:rPr lang="en-US" sz="2400" cap="small" dirty="0">
                <a:solidFill>
                  <a:srgbClr val="000000"/>
                </a:solidFill>
              </a:rPr>
              <a:t>(MEAs – </a:t>
            </a:r>
            <a:r>
              <a:rPr lang="en-US" sz="2400" i="1" cap="small" dirty="0">
                <a:solidFill>
                  <a:srgbClr val="000000"/>
                </a:solidFill>
              </a:rPr>
              <a:t>Multilateral Environmental Agreements</a:t>
            </a:r>
            <a:r>
              <a:rPr lang="en-US" sz="2400" cap="small" dirty="0">
                <a:solidFill>
                  <a:srgbClr val="000000"/>
                </a:solidFill>
              </a:rPr>
              <a:t>)? </a:t>
            </a:r>
            <a:r>
              <a:rPr lang="ta-IN" sz="2400" cap="small" dirty="0">
                <a:solidFill>
                  <a:srgbClr val="000000"/>
                </a:solidFill>
              </a:rPr>
              <a:t>செய்வதற்கான சூழலை எப்படி உருவாக்குவது?</a:t>
            </a:r>
            <a:endParaRPr lang="en-US" sz="2400" cap="small" dirty="0">
              <a:solidFill>
                <a:srgbClr val="000000"/>
              </a:solidFill>
            </a:endParaRPr>
          </a:p>
          <a:p>
            <a:pPr marL="541338" indent="-541338">
              <a:lnSpc>
                <a:spcPct val="120000"/>
              </a:lnSpc>
              <a:spcBef>
                <a:spcPts val="600"/>
              </a:spcBef>
              <a:buSzPct val="75000"/>
              <a:buFont typeface="+mj-lt"/>
              <a:buAutoNum type="arabicParenR"/>
            </a:pPr>
            <a:r>
              <a:rPr lang="ta-IN" sz="2400" cap="small" dirty="0">
                <a:solidFill>
                  <a:srgbClr val="000000"/>
                </a:solidFill>
              </a:rPr>
              <a:t>ஒரு தசாப்த காலத்தில் சுற்றுச்சூழல்  பரிமாணத்தின் நிலையான வளர்ச்சியையும் மற்றும் நிலையான வளர்ச்சிக்கான விநியோகத்தையும் செயல்படுத்துவதை விரைவுபடுத்த நீங்கள் பெரிதாக்க விரும்பும் 2 அல்லது 3 </a:t>
            </a:r>
            <a:r>
              <a:rPr lang="ta-IN" sz="2400" cap="small" dirty="0">
                <a:solidFill>
                  <a:srgbClr val="FF0000"/>
                </a:solidFill>
              </a:rPr>
              <a:t>நல்ல நடைமுறைகள் </a:t>
            </a:r>
            <a:r>
              <a:rPr lang="ta-IN" sz="2400" cap="small" dirty="0">
                <a:solidFill>
                  <a:srgbClr val="000000"/>
                </a:solidFill>
              </a:rPr>
              <a:t>மற்றும் </a:t>
            </a:r>
            <a:r>
              <a:rPr lang="ta-IN" sz="2400" cap="small" dirty="0">
                <a:solidFill>
                  <a:srgbClr val="FF0000"/>
                </a:solidFill>
              </a:rPr>
              <a:t>பாதைகளைப்</a:t>
            </a:r>
            <a:r>
              <a:rPr lang="ta-IN" sz="2400" cap="small" dirty="0">
                <a:solidFill>
                  <a:srgbClr val="000000"/>
                </a:solidFill>
              </a:rPr>
              <a:t> பட்டியலிடுங்கள்</a:t>
            </a:r>
            <a:endParaRPr lang="en-US" sz="2400" cap="small" dirty="0">
              <a:solidFill>
                <a:srgbClr val="000000"/>
              </a:solidFill>
            </a:endParaRPr>
          </a:p>
          <a:p>
            <a:pPr marL="541338" indent="-541338">
              <a:lnSpc>
                <a:spcPct val="120000"/>
              </a:lnSpc>
              <a:spcBef>
                <a:spcPts val="600"/>
              </a:spcBef>
              <a:buSzPct val="75000"/>
              <a:buFont typeface="+mj-lt"/>
              <a:buAutoNum type="arabicParenR"/>
            </a:pPr>
            <a:r>
              <a:rPr lang="ta-IN" sz="2400" cap="small" dirty="0">
                <a:solidFill>
                  <a:srgbClr val="000000"/>
                </a:solidFill>
              </a:rPr>
              <a:t>நீண்ட கால பொருளாதார ஸ்திரத்தன்மை மற்றும் சுற்றுச்சூழல் மற்றும் சமூக நல்வாழ்வை பராமரிக்கும் </a:t>
            </a:r>
            <a:r>
              <a:rPr lang="ta-IN" sz="2400" cap="small" dirty="0">
                <a:solidFill>
                  <a:srgbClr val="FF0000"/>
                </a:solidFill>
              </a:rPr>
              <a:t>ஆட்சி மற்றும் சட்ட </a:t>
            </a:r>
            <a:r>
              <a:rPr lang="ta-IN" sz="2400" cap="small" dirty="0">
                <a:solidFill>
                  <a:srgbClr val="000000"/>
                </a:solidFill>
              </a:rPr>
              <a:t>அமைப்புகளை எவ்வாறு மாற்றுவது?</a:t>
            </a:r>
            <a:endParaRPr lang="en-US" sz="2400" cap="small" dirty="0">
              <a:solidFill>
                <a:srgbClr val="000000"/>
              </a:solidFill>
            </a:endParaRPr>
          </a:p>
          <a:p>
            <a:pPr marL="541338" indent="-541338">
              <a:lnSpc>
                <a:spcPct val="120000"/>
              </a:lnSpc>
              <a:spcBef>
                <a:spcPts val="600"/>
              </a:spcBef>
              <a:buSzPct val="75000"/>
              <a:buFont typeface="+mj-lt"/>
              <a:buAutoNum type="arabicParenR"/>
            </a:pPr>
            <a:r>
              <a:rPr lang="ta-IN" sz="2400" cap="small" dirty="0">
                <a:solidFill>
                  <a:srgbClr val="000000"/>
                </a:solidFill>
              </a:rPr>
              <a:t>தற்போதுள்ள கடமைகள் மற்றும் முன்னுரிமைகளுடன் </a:t>
            </a:r>
            <a:r>
              <a:rPr lang="ta-IN" sz="2400" cap="small" dirty="0">
                <a:solidFill>
                  <a:srgbClr val="FF0000"/>
                </a:solidFill>
              </a:rPr>
              <a:t>பொது, தனியார் </a:t>
            </a:r>
            <a:r>
              <a:rPr lang="ta-IN" sz="2400" cap="small" dirty="0">
                <a:solidFill>
                  <a:srgbClr val="000000"/>
                </a:solidFill>
              </a:rPr>
              <a:t>மற்றும் </a:t>
            </a:r>
            <a:r>
              <a:rPr lang="ta-IN" sz="2400" cap="small" dirty="0">
                <a:solidFill>
                  <a:srgbClr val="FF0000"/>
                </a:solidFill>
              </a:rPr>
              <a:t>மேம்பாட்டு நிதியை </a:t>
            </a:r>
            <a:r>
              <a:rPr lang="ta-IN" sz="2400" cap="small" dirty="0">
                <a:solidFill>
                  <a:srgbClr val="000000"/>
                </a:solidFill>
              </a:rPr>
              <a:t>சீரமைக்க என்ன நடவடிக்கைகள் தேவை?</a:t>
            </a:r>
            <a:r>
              <a:rPr lang="en-US" sz="2400" cap="small" dirty="0">
                <a:solidFill>
                  <a:srgbClr val="000000"/>
                </a:solidFill>
              </a:rPr>
              <a:t> </a:t>
            </a:r>
          </a:p>
          <a:p>
            <a:pPr marL="541338" indent="-541338">
              <a:lnSpc>
                <a:spcPct val="120000"/>
              </a:lnSpc>
              <a:spcBef>
                <a:spcPts val="600"/>
              </a:spcBef>
              <a:buSzPct val="75000"/>
              <a:buFont typeface="+mj-lt"/>
              <a:buAutoNum type="arabicParenR"/>
            </a:pPr>
            <a:r>
              <a:rPr lang="ta-IN" sz="2400" cap="small" dirty="0">
                <a:solidFill>
                  <a:srgbClr val="000000"/>
                </a:solidFill>
              </a:rPr>
              <a:t>பசுமையான மற்றும் நிலையான பொருளாதார மாற்றத்தை விரைவுபடுத்த </a:t>
            </a:r>
            <a:r>
              <a:rPr lang="ta-IN" sz="2400" cap="small" dirty="0">
                <a:solidFill>
                  <a:srgbClr val="FF0000"/>
                </a:solidFill>
              </a:rPr>
              <a:t>ஐ.நா </a:t>
            </a:r>
            <a:r>
              <a:rPr lang="ta-IN" sz="2400" cap="small" dirty="0">
                <a:solidFill>
                  <a:srgbClr val="000000"/>
                </a:solidFill>
              </a:rPr>
              <a:t>மற்றும் அதற்கு அப்பால் இருந்து என்ன வகையான </a:t>
            </a:r>
            <a:r>
              <a:rPr lang="ta-IN" sz="2400" cap="small" dirty="0">
                <a:solidFill>
                  <a:srgbClr val="FF0000"/>
                </a:solidFill>
              </a:rPr>
              <a:t>கூட்டாண்மைகள் தேவை?</a:t>
            </a:r>
            <a:endParaRPr lang="en-US" sz="2400" cap="small" dirty="0">
              <a:solidFill>
                <a:srgbClr val="FF0000"/>
              </a:solidFill>
            </a:endParaRPr>
          </a:p>
          <a:p>
            <a:pPr marL="541338" indent="-541338">
              <a:lnSpc>
                <a:spcPct val="120000"/>
              </a:lnSpc>
              <a:spcBef>
                <a:spcPts val="600"/>
              </a:spcBef>
              <a:buSzPct val="75000"/>
              <a:buFont typeface="+mj-lt"/>
              <a:buAutoNum type="arabicParenR"/>
            </a:pPr>
            <a:r>
              <a:rPr lang="ta-IN" sz="2400" cap="small" dirty="0">
                <a:solidFill>
                  <a:srgbClr val="000000"/>
                </a:solidFill>
              </a:rPr>
              <a:t>இயற்கையுடன் இணக்கமாக மனித நல்வாழ்வை மேம்படுத்த என்ன </a:t>
            </a:r>
            <a:r>
              <a:rPr lang="ta-IN" sz="2400" cap="small" dirty="0">
                <a:solidFill>
                  <a:srgbClr val="FF0000"/>
                </a:solidFill>
              </a:rPr>
              <a:t>திறன்கள்</a:t>
            </a:r>
            <a:r>
              <a:rPr lang="ta-IN" sz="2400" cap="small" dirty="0">
                <a:solidFill>
                  <a:srgbClr val="000000"/>
                </a:solidFill>
              </a:rPr>
              <a:t> மற்றும் </a:t>
            </a:r>
            <a:r>
              <a:rPr lang="ta-IN" sz="2400" cap="small" dirty="0">
                <a:solidFill>
                  <a:srgbClr val="FF0000"/>
                </a:solidFill>
              </a:rPr>
              <a:t>தொழில்நுட்பங்கள்</a:t>
            </a:r>
            <a:r>
              <a:rPr lang="ta-IN" sz="2400" cap="small" dirty="0">
                <a:solidFill>
                  <a:srgbClr val="000000"/>
                </a:solidFill>
              </a:rPr>
              <a:t> தேவை</a:t>
            </a:r>
            <a:r>
              <a:rPr lang="ta-IN" sz="2400" cap="small" dirty="0" smtClean="0">
                <a:solidFill>
                  <a:srgbClr val="000000"/>
                </a:solidFill>
              </a:rPr>
              <a:t>?</a:t>
            </a:r>
            <a:endParaRPr lang="en-US" sz="1200" cap="small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365125"/>
            <a:ext cx="11704320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</a:t>
            </a:r>
            <a:r>
              <a:rPr lang="ta-IN" sz="2800" b="1" cap="small" dirty="0">
                <a:solidFill>
                  <a:srgbClr val="000000"/>
                </a:solidFill>
              </a:rPr>
              <a:t>ஒரு தசாப்த காலத்தில் சுற்றுச்சூழல்  பரிமாணத்தின் நிலையான வளர்ச்சியையும் மற்றும் நிலையான வளர்ச்சிக்கான விநியோகத்தையும் செயல்படுத்துவதை விரைவுபடுத்துதல்</a:t>
            </a:r>
            <a:endParaRPr lang="en-US" sz="2400" b="1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12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63293E-2817-DB4B-AA01-5425ECA9BD67}"/>
              </a:ext>
            </a:extLst>
          </p:cNvPr>
          <p:cNvSpPr/>
          <p:nvPr/>
        </p:nvSpPr>
        <p:spPr>
          <a:xfrm>
            <a:off x="1332853" y="1828800"/>
            <a:ext cx="10535095" cy="17229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612098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cap="small" dirty="0">
                <a:solidFill>
                  <a:srgbClr val="000000"/>
                </a:solidFill>
              </a:rPr>
              <a:t>What are the biggest </a:t>
            </a:r>
            <a:r>
              <a:rPr lang="en-US" cap="small" dirty="0">
                <a:solidFill>
                  <a:srgbClr val="FF0000"/>
                </a:solidFill>
              </a:rPr>
              <a:t>challenges</a:t>
            </a:r>
            <a:r>
              <a:rPr lang="en-US" cap="small" dirty="0">
                <a:solidFill>
                  <a:srgbClr val="000000"/>
                </a:solidFill>
              </a:rPr>
              <a:t> we are facing in implementing the commitments to the 2030 Agenda and other environmental commitments (MEAs – </a:t>
            </a:r>
            <a:r>
              <a:rPr lang="en-US" i="1" cap="small" dirty="0">
                <a:solidFill>
                  <a:srgbClr val="000000"/>
                </a:solidFill>
              </a:rPr>
              <a:t>Multilateral Environmental Agreements</a:t>
            </a:r>
            <a:r>
              <a:rPr lang="en-US" cap="small" dirty="0">
                <a:solidFill>
                  <a:srgbClr val="000000"/>
                </a:solidFill>
              </a:rPr>
              <a:t>)? How do we create an </a:t>
            </a:r>
            <a:r>
              <a:rPr lang="en-US" cap="small" dirty="0">
                <a:solidFill>
                  <a:srgbClr val="FF0000"/>
                </a:solidFill>
              </a:rPr>
              <a:t>enabling environment </a:t>
            </a:r>
            <a:r>
              <a:rPr lang="en-US" cap="small" dirty="0">
                <a:solidFill>
                  <a:srgbClr val="000000"/>
                </a:solidFill>
              </a:rPr>
              <a:t>for delivery on the ground?</a:t>
            </a:r>
          </a:p>
          <a:p>
            <a:pPr marL="584200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r>
              <a:rPr lang="si-LK" sz="2000" cap="small" dirty="0">
                <a:solidFill>
                  <a:srgbClr val="000000"/>
                </a:solidFill>
              </a:rPr>
              <a:t>2030 න්‍යාය පත්‍රය සහ අනෙකුත් පාරිසරික කැපවීම් (</a:t>
            </a:r>
            <a:r>
              <a:rPr lang="en-US" sz="2000" cap="small" dirty="0">
                <a:solidFill>
                  <a:srgbClr val="000000"/>
                </a:solidFill>
              </a:rPr>
              <a:t>MEAs - </a:t>
            </a:r>
            <a:r>
              <a:rPr lang="si-LK" sz="2000" cap="small" dirty="0">
                <a:solidFill>
                  <a:srgbClr val="000000"/>
                </a:solidFill>
              </a:rPr>
              <a:t>බහුපාර්ශ්වික පාරිසරික ගිවිසුම්) ක්‍රියාත්මක කිරීමේදී අප මුහුණ දෙන විශාලතම </a:t>
            </a:r>
            <a:r>
              <a:rPr lang="si-LK" sz="2000" cap="small" dirty="0">
                <a:solidFill>
                  <a:srgbClr val="FF0000"/>
                </a:solidFill>
              </a:rPr>
              <a:t>අභියෝග</a:t>
            </a:r>
            <a:r>
              <a:rPr lang="si-LK" sz="2000" cap="small" dirty="0">
                <a:solidFill>
                  <a:srgbClr val="000000"/>
                </a:solidFill>
              </a:rPr>
              <a:t> මොනවාද? ඒ සඳහා </a:t>
            </a:r>
            <a:r>
              <a:rPr lang="si-LK" sz="2000" cap="small" dirty="0">
                <a:solidFill>
                  <a:srgbClr val="FF0000"/>
                </a:solidFill>
              </a:rPr>
              <a:t>සක්‍රීය පරිසරයක්</a:t>
            </a:r>
            <a:r>
              <a:rPr lang="si-LK" sz="2000" cap="small" dirty="0">
                <a:solidFill>
                  <a:srgbClr val="000000"/>
                </a:solidFill>
              </a:rPr>
              <a:t> අප නිර්මාණය කරන්නේ කෙසේද?</a:t>
            </a:r>
            <a:endParaRPr lang="en-US" sz="2000" cap="small" dirty="0">
              <a:solidFill>
                <a:srgbClr val="000000"/>
              </a:solidFill>
            </a:endParaRPr>
          </a:p>
          <a:p>
            <a:pPr marL="584200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r>
              <a:rPr lang="ta-IN" sz="2000" cap="small" dirty="0">
                <a:solidFill>
                  <a:srgbClr val="000000"/>
                </a:solidFill>
              </a:rPr>
              <a:t>2030 நிகழ்ச்சி நிரல் மற்றும் பிற </a:t>
            </a:r>
            <a:r>
              <a:rPr lang="ta-IN" sz="2000" cap="small" dirty="0">
                <a:solidFill>
                  <a:srgbClr val="FF0000"/>
                </a:solidFill>
              </a:rPr>
              <a:t>சுற்றுச்சூழல் </a:t>
            </a:r>
            <a:r>
              <a:rPr lang="ta-IN" sz="2000" cap="small" dirty="0" err="1">
                <a:solidFill>
                  <a:srgbClr val="FF0000"/>
                </a:solidFill>
              </a:rPr>
              <a:t>பொறுப்புகளுக்கான</a:t>
            </a:r>
            <a:r>
              <a:rPr lang="ta-IN" sz="2000" cap="small" dirty="0">
                <a:solidFill>
                  <a:srgbClr val="FF0000"/>
                </a:solidFill>
              </a:rPr>
              <a:t> </a:t>
            </a:r>
            <a:r>
              <a:rPr lang="ta-IN" sz="2000" cap="small" dirty="0" err="1">
                <a:solidFill>
                  <a:srgbClr val="000000"/>
                </a:solidFill>
              </a:rPr>
              <a:t>உறுதிமொழிகளை</a:t>
            </a:r>
            <a:r>
              <a:rPr lang="ta-IN" sz="2000" cap="small" dirty="0">
                <a:solidFill>
                  <a:srgbClr val="000000"/>
                </a:solidFill>
              </a:rPr>
              <a:t> </a:t>
            </a:r>
            <a:r>
              <a:rPr lang="ta-IN" sz="2000" cap="small" dirty="0" err="1">
                <a:solidFill>
                  <a:srgbClr val="000000"/>
                </a:solidFill>
              </a:rPr>
              <a:t>செயல்படுத்துவதில்</a:t>
            </a:r>
            <a:r>
              <a:rPr lang="ta-IN" sz="2000" cap="small" dirty="0">
                <a:solidFill>
                  <a:srgbClr val="000000"/>
                </a:solidFill>
              </a:rPr>
              <a:t> நாம் எதிர்கொள்ளும் </a:t>
            </a:r>
            <a:r>
              <a:rPr lang="ta-IN" sz="2000" cap="small" dirty="0">
                <a:solidFill>
                  <a:srgbClr val="FF0000"/>
                </a:solidFill>
              </a:rPr>
              <a:t>மிகப்பெரிய </a:t>
            </a:r>
            <a:r>
              <a:rPr lang="ta-IN" sz="2000" cap="small" dirty="0" err="1">
                <a:solidFill>
                  <a:srgbClr val="FF0000"/>
                </a:solidFill>
              </a:rPr>
              <a:t>சவால்கள்</a:t>
            </a:r>
            <a:r>
              <a:rPr lang="ta-IN" sz="2000" cap="small" dirty="0">
                <a:solidFill>
                  <a:srgbClr val="FF0000"/>
                </a:solidFill>
              </a:rPr>
              <a:t> </a:t>
            </a:r>
            <a:r>
              <a:rPr lang="ta-IN" sz="2000" cap="small" dirty="0">
                <a:solidFill>
                  <a:srgbClr val="000000"/>
                </a:solidFill>
              </a:rPr>
              <a:t>என்ன?</a:t>
            </a:r>
            <a:r>
              <a:rPr lang="en-US" sz="2000" cap="small" dirty="0">
                <a:solidFill>
                  <a:srgbClr val="000000"/>
                </a:solidFill>
              </a:rPr>
              <a:t>(MEAs – </a:t>
            </a:r>
            <a:r>
              <a:rPr lang="en-US" sz="2000" i="1" cap="small" dirty="0">
                <a:solidFill>
                  <a:srgbClr val="000000"/>
                </a:solidFill>
              </a:rPr>
              <a:t>Multilateral Environmental Agreements</a:t>
            </a:r>
            <a:r>
              <a:rPr lang="en-US" sz="2000" cap="small" dirty="0">
                <a:solidFill>
                  <a:srgbClr val="000000"/>
                </a:solidFill>
              </a:rPr>
              <a:t>)? </a:t>
            </a:r>
            <a:r>
              <a:rPr lang="ta-IN" sz="2000" cap="small" dirty="0">
                <a:solidFill>
                  <a:srgbClr val="000000"/>
                </a:solidFill>
              </a:rPr>
              <a:t>செய்வதற்கான சூழலை எப்படி உருவாக்குவது</a:t>
            </a:r>
            <a:r>
              <a:rPr lang="ta-IN" sz="2000" cap="small" dirty="0" smtClean="0">
                <a:solidFill>
                  <a:srgbClr val="000000"/>
                </a:solidFill>
              </a:rPr>
              <a:t>?</a:t>
            </a: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51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63293E-2817-DB4B-AA01-5425ECA9BD67}"/>
              </a:ext>
            </a:extLst>
          </p:cNvPr>
          <p:cNvSpPr/>
          <p:nvPr/>
        </p:nvSpPr>
        <p:spPr>
          <a:xfrm>
            <a:off x="1332854" y="1828800"/>
            <a:ext cx="10689100" cy="18430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are the biggest </a:t>
            </a:r>
            <a:r>
              <a:rPr lang="en-US" sz="2400" cap="small" dirty="0">
                <a:solidFill>
                  <a:srgbClr val="FF0000"/>
                </a:solidFill>
              </a:rPr>
              <a:t>challenges</a:t>
            </a:r>
            <a:r>
              <a:rPr lang="en-US" sz="2400" cap="small" dirty="0">
                <a:solidFill>
                  <a:srgbClr val="000000"/>
                </a:solidFill>
              </a:rPr>
              <a:t> we are facing in implementing the commitments to the 2030 Agenda and other environmental commitments (MEAs – </a:t>
            </a:r>
            <a:r>
              <a:rPr lang="en-US" sz="2400" i="1" cap="small" dirty="0">
                <a:solidFill>
                  <a:srgbClr val="000000"/>
                </a:solidFill>
              </a:rPr>
              <a:t>Multilateral Environmental Agreements</a:t>
            </a:r>
            <a:r>
              <a:rPr lang="en-US" sz="2400" cap="small" dirty="0">
                <a:solidFill>
                  <a:srgbClr val="000000"/>
                </a:solidFill>
              </a:rPr>
              <a:t>)? How do we create an </a:t>
            </a:r>
            <a:r>
              <a:rPr lang="en-US" sz="2400" cap="small" dirty="0">
                <a:solidFill>
                  <a:srgbClr val="FF0000"/>
                </a:solidFill>
              </a:rPr>
              <a:t>enabling environment </a:t>
            </a:r>
            <a:r>
              <a:rPr lang="en-US" sz="2400" cap="small" dirty="0">
                <a:solidFill>
                  <a:srgbClr val="000000"/>
                </a:solidFill>
              </a:rPr>
              <a:t>for delivery on the ground?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0228BB-66EB-6D4D-9FCA-C32DD8237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86489"/>
              </p:ext>
            </p:extLst>
          </p:nvPr>
        </p:nvGraphicFramePr>
        <p:xfrm>
          <a:off x="1332854" y="3357611"/>
          <a:ext cx="10689100" cy="3139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531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10175569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503787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What are the biggest challenges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97793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Lack</a:t>
                      </a:r>
                      <a:r>
                        <a:rPr lang="en-US" sz="2000" baseline="0" dirty="0" smtClean="0"/>
                        <a:t> of localization of SDGs, Targets, Indicators, baselines (particularly related to environment related), related data availability and sharing, by considering local circumstances such as culture, ecology, competencies, resources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6815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Lack of awareness</a:t>
                      </a:r>
                      <a:r>
                        <a:rPr lang="en-US" sz="2000" baseline="0" dirty="0" smtClean="0"/>
                        <a:t> and </a:t>
                      </a:r>
                      <a:r>
                        <a:rPr lang="en-US" sz="2000" dirty="0" smtClean="0"/>
                        <a:t>education (formal – early childhood,</a:t>
                      </a:r>
                      <a:r>
                        <a:rPr lang="en-US" sz="2000" baseline="0" dirty="0" smtClean="0"/>
                        <a:t> school, university, vocational</a:t>
                      </a:r>
                      <a:r>
                        <a:rPr lang="en-US" sz="2000" dirty="0" smtClean="0"/>
                        <a:t>,</a:t>
                      </a:r>
                      <a:r>
                        <a:rPr lang="en-US" sz="2000" baseline="0" dirty="0" smtClean="0"/>
                        <a:t> informal and non-formal) at all levels on environment dimension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852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In-cohesive</a:t>
                      </a:r>
                      <a:r>
                        <a:rPr lang="en-US" sz="2000" baseline="0" dirty="0" smtClean="0"/>
                        <a:t> and conflicting plans in renewable energy development (e.g. CEB, SLSEA)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51847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Lack of adoption</a:t>
                      </a:r>
                      <a:r>
                        <a:rPr lang="en-US" sz="2000" baseline="0" dirty="0" smtClean="0"/>
                        <a:t> of</a:t>
                      </a:r>
                      <a:r>
                        <a:rPr lang="en-US" sz="2000" dirty="0" smtClean="0"/>
                        <a:t> technologies for environment</a:t>
                      </a:r>
                      <a:r>
                        <a:rPr lang="en-US" sz="2000" baseline="0" dirty="0" smtClean="0"/>
                        <a:t> monitoring and pollution control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919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06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63293E-2817-DB4B-AA01-5425ECA9BD67}"/>
              </a:ext>
            </a:extLst>
          </p:cNvPr>
          <p:cNvSpPr/>
          <p:nvPr/>
        </p:nvSpPr>
        <p:spPr>
          <a:xfrm>
            <a:off x="1332854" y="1828800"/>
            <a:ext cx="10020946" cy="18430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47867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are the biggest </a:t>
            </a:r>
            <a:r>
              <a:rPr lang="en-US" sz="2400" cap="small" dirty="0">
                <a:solidFill>
                  <a:srgbClr val="FF0000"/>
                </a:solidFill>
              </a:rPr>
              <a:t>challenges</a:t>
            </a:r>
            <a:r>
              <a:rPr lang="en-US" sz="2400" cap="small" dirty="0">
                <a:solidFill>
                  <a:srgbClr val="000000"/>
                </a:solidFill>
              </a:rPr>
              <a:t> we are facing in implementing the commitments to the 2030 Agenda and other environmental commitments (MEAs – </a:t>
            </a:r>
            <a:r>
              <a:rPr lang="en-US" sz="2400" i="1" cap="small" dirty="0">
                <a:solidFill>
                  <a:srgbClr val="000000"/>
                </a:solidFill>
              </a:rPr>
              <a:t>Multilateral Environmental Agreements</a:t>
            </a:r>
            <a:r>
              <a:rPr lang="en-US" sz="2400" cap="small" dirty="0">
                <a:solidFill>
                  <a:srgbClr val="000000"/>
                </a:solidFill>
              </a:rPr>
              <a:t>)? How do we create an </a:t>
            </a:r>
            <a:r>
              <a:rPr lang="en-US" sz="2400" cap="small" dirty="0">
                <a:solidFill>
                  <a:srgbClr val="FF0000"/>
                </a:solidFill>
              </a:rPr>
              <a:t>enabling environment </a:t>
            </a:r>
            <a:r>
              <a:rPr lang="en-US" sz="2400" cap="small" dirty="0">
                <a:solidFill>
                  <a:srgbClr val="000000"/>
                </a:solidFill>
              </a:rPr>
              <a:t>for delivery on the ground?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0228BB-66EB-6D4D-9FCA-C32DD8237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158768"/>
              </p:ext>
            </p:extLst>
          </p:nvPr>
        </p:nvGraphicFramePr>
        <p:xfrm>
          <a:off x="1332854" y="3345664"/>
          <a:ext cx="10020945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431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539514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How do we create an enabling environment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9875" indent="-269875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Mainstream</a:t>
                      </a:r>
                      <a:r>
                        <a:rPr lang="en-US" sz="2000" baseline="0" dirty="0" smtClean="0"/>
                        <a:t> good governance, particularly at both </a:t>
                      </a:r>
                      <a:r>
                        <a:rPr lang="en-US" sz="2000" baseline="0" dirty="0" smtClean="0"/>
                        <a:t>national </a:t>
                      </a:r>
                      <a:r>
                        <a:rPr lang="en-US" sz="2000" baseline="0" dirty="0" smtClean="0"/>
                        <a:t>and local government (PC and LAs) levels</a:t>
                      </a:r>
                    </a:p>
                    <a:p>
                      <a:pPr marL="269875" indent="-269875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Mobilization</a:t>
                      </a:r>
                      <a:r>
                        <a:rPr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 s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takeholder and promoting community engagement</a:t>
                      </a:r>
                    </a:p>
                    <a:p>
                      <a:pPr marL="269875" marR="0" lvl="0" indent="-2698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aseline="0" dirty="0" smtClean="0"/>
                        <a:t>Fostering Citizen Science</a:t>
                      </a:r>
                      <a:endParaRPr lang="en-US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9875" indent="-269875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Introduction of non-formal and informal education methods (integrated to formal education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emphasis on “leaning to do” and “learning to be”</a:t>
                      </a:r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69875" indent="-269875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Sharing of good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practices</a:t>
                      </a:r>
                      <a:endParaRPr lang="en-US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9875" indent="-269875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Enforcing/Ensuring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mandates given to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institutions </a:t>
                      </a:r>
                      <a:endParaRPr lang="en-US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730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80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4A3055-632B-584B-A284-948DC583690F}"/>
              </a:ext>
            </a:extLst>
          </p:cNvPr>
          <p:cNvSpPr/>
          <p:nvPr/>
        </p:nvSpPr>
        <p:spPr>
          <a:xfrm>
            <a:off x="1332853" y="1828800"/>
            <a:ext cx="9897122" cy="17287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9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2"/>
            </a:pPr>
            <a:r>
              <a:rPr lang="en-US" cap="small" dirty="0">
                <a:solidFill>
                  <a:srgbClr val="000000"/>
                </a:solidFill>
              </a:rPr>
              <a:t>What are the </a:t>
            </a:r>
            <a:r>
              <a:rPr lang="en-US" cap="small" dirty="0">
                <a:solidFill>
                  <a:srgbClr val="FF0000"/>
                </a:solidFill>
              </a:rPr>
              <a:t>good practices </a:t>
            </a:r>
            <a:r>
              <a:rPr lang="en-US" cap="small" dirty="0">
                <a:solidFill>
                  <a:srgbClr val="000000"/>
                </a:solidFill>
              </a:rPr>
              <a:t>and </a:t>
            </a:r>
            <a:r>
              <a:rPr lang="en-US" cap="small" dirty="0">
                <a:solidFill>
                  <a:srgbClr val="FF0000"/>
                </a:solidFill>
              </a:rPr>
              <a:t>pathways</a:t>
            </a:r>
            <a:r>
              <a:rPr lang="en-US" cap="small" dirty="0">
                <a:solidFill>
                  <a:srgbClr val="000000"/>
                </a:solidFill>
              </a:rPr>
              <a:t> that you would like to see scaled up to accelerate the implementation of the environmental dimension of Sustainable Development in the context, of the Decade of Action? </a:t>
            </a:r>
          </a:p>
          <a:p>
            <a:pPr marL="584200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r>
              <a:rPr lang="si-LK" sz="2000" cap="small" dirty="0">
                <a:solidFill>
                  <a:srgbClr val="000000"/>
                </a:solidFill>
              </a:rPr>
              <a:t>ක්‍රියාකාරී දශකය තුළ තිරසාර සංවර්ධනයේ පාරිසරික මානය ක්‍රියාවට නැංවීම වේගවත් කිරීම සඳහා ඔබ විශාලනය කිරීමට කැමති යහපත් </a:t>
            </a:r>
            <a:r>
              <a:rPr lang="si-LK" sz="2000" cap="small" dirty="0">
                <a:solidFill>
                  <a:srgbClr val="FF0000"/>
                </a:solidFill>
              </a:rPr>
              <a:t>භාවිතයන් </a:t>
            </a:r>
            <a:r>
              <a:rPr lang="si-LK" sz="2000" cap="small" dirty="0">
                <a:solidFill>
                  <a:srgbClr val="000000"/>
                </a:solidFill>
              </a:rPr>
              <a:t>සහ </a:t>
            </a:r>
            <a:r>
              <a:rPr lang="si-LK" sz="2000" cap="small" dirty="0">
                <a:solidFill>
                  <a:srgbClr val="FF0000"/>
                </a:solidFill>
              </a:rPr>
              <a:t>මාර්ග</a:t>
            </a:r>
            <a:r>
              <a:rPr lang="si-LK" sz="2000" cap="small" dirty="0">
                <a:solidFill>
                  <a:srgbClr val="000000"/>
                </a:solidFill>
              </a:rPr>
              <a:t> මොනවාද?</a:t>
            </a:r>
            <a:endParaRPr lang="en-US" sz="2000" cap="small" dirty="0">
              <a:solidFill>
                <a:srgbClr val="000000"/>
              </a:solidFill>
            </a:endParaRPr>
          </a:p>
          <a:p>
            <a:pPr marL="584200" indent="0">
              <a:lnSpc>
                <a:spcPct val="100000"/>
              </a:lnSpc>
              <a:spcBef>
                <a:spcPts val="1200"/>
              </a:spcBef>
              <a:buSzPct val="75000"/>
              <a:buNone/>
            </a:pPr>
            <a:r>
              <a:rPr lang="ta-IN" sz="2000" cap="small" dirty="0">
                <a:solidFill>
                  <a:srgbClr val="000000"/>
                </a:solidFill>
              </a:rPr>
              <a:t>ஒரு </a:t>
            </a:r>
            <a:r>
              <a:rPr lang="ta-IN" sz="2000" cap="small" dirty="0" err="1">
                <a:solidFill>
                  <a:srgbClr val="000000"/>
                </a:solidFill>
              </a:rPr>
              <a:t>தசாப்த</a:t>
            </a:r>
            <a:r>
              <a:rPr lang="ta-IN" sz="2000" cap="small" dirty="0">
                <a:solidFill>
                  <a:srgbClr val="000000"/>
                </a:solidFill>
              </a:rPr>
              <a:t> காலத்தில் சுற்றுச்சூழல்  </a:t>
            </a:r>
            <a:r>
              <a:rPr lang="ta-IN" sz="2000" cap="small" dirty="0" err="1">
                <a:solidFill>
                  <a:srgbClr val="000000"/>
                </a:solidFill>
              </a:rPr>
              <a:t>பரிமாணத்தின்</a:t>
            </a:r>
            <a:r>
              <a:rPr lang="ta-IN" sz="2000" cap="small" dirty="0">
                <a:solidFill>
                  <a:srgbClr val="000000"/>
                </a:solidFill>
              </a:rPr>
              <a:t> நிலையான </a:t>
            </a:r>
            <a:r>
              <a:rPr lang="ta-IN" sz="2000" cap="small" dirty="0" err="1">
                <a:solidFill>
                  <a:srgbClr val="000000"/>
                </a:solidFill>
              </a:rPr>
              <a:t>வளர்ச்சியையும்</a:t>
            </a:r>
            <a:r>
              <a:rPr lang="ta-IN" sz="2000" cap="small" dirty="0">
                <a:solidFill>
                  <a:srgbClr val="000000"/>
                </a:solidFill>
              </a:rPr>
              <a:t> மற்றும் நிலையான </a:t>
            </a:r>
            <a:r>
              <a:rPr lang="ta-IN" sz="2000" cap="small" dirty="0" err="1">
                <a:solidFill>
                  <a:srgbClr val="000000"/>
                </a:solidFill>
              </a:rPr>
              <a:t>வளர்ச்சிக்கான</a:t>
            </a:r>
            <a:r>
              <a:rPr lang="ta-IN" sz="2000" cap="small" dirty="0">
                <a:solidFill>
                  <a:srgbClr val="000000"/>
                </a:solidFill>
              </a:rPr>
              <a:t> </a:t>
            </a:r>
            <a:r>
              <a:rPr lang="ta-IN" sz="2000" cap="small" dirty="0" err="1">
                <a:solidFill>
                  <a:srgbClr val="000000"/>
                </a:solidFill>
              </a:rPr>
              <a:t>விநியோகத்தையும்</a:t>
            </a:r>
            <a:r>
              <a:rPr lang="ta-IN" sz="2000" cap="small" dirty="0">
                <a:solidFill>
                  <a:srgbClr val="000000"/>
                </a:solidFill>
              </a:rPr>
              <a:t> </a:t>
            </a:r>
            <a:r>
              <a:rPr lang="ta-IN" sz="2000" cap="small" dirty="0" err="1">
                <a:solidFill>
                  <a:srgbClr val="000000"/>
                </a:solidFill>
              </a:rPr>
              <a:t>செயல்படுத்துவதை</a:t>
            </a:r>
            <a:r>
              <a:rPr lang="ta-IN" sz="2000" cap="small" dirty="0">
                <a:solidFill>
                  <a:srgbClr val="000000"/>
                </a:solidFill>
              </a:rPr>
              <a:t> விரைவுபடுத்த நீங்கள் </a:t>
            </a:r>
            <a:r>
              <a:rPr lang="ta-IN" sz="2000" cap="small" dirty="0" err="1">
                <a:solidFill>
                  <a:srgbClr val="000000"/>
                </a:solidFill>
              </a:rPr>
              <a:t>பெரிதாக்க</a:t>
            </a:r>
            <a:r>
              <a:rPr lang="ta-IN" sz="2000" cap="small" dirty="0">
                <a:solidFill>
                  <a:srgbClr val="000000"/>
                </a:solidFill>
              </a:rPr>
              <a:t> </a:t>
            </a:r>
            <a:r>
              <a:rPr lang="ta-IN" sz="2000" cap="small" dirty="0" err="1">
                <a:solidFill>
                  <a:srgbClr val="000000"/>
                </a:solidFill>
              </a:rPr>
              <a:t>விரும்பும்</a:t>
            </a:r>
            <a:r>
              <a:rPr lang="ta-IN" sz="2000" cap="small" dirty="0">
                <a:solidFill>
                  <a:srgbClr val="000000"/>
                </a:solidFill>
              </a:rPr>
              <a:t> 2 அல்லது 3 </a:t>
            </a:r>
            <a:r>
              <a:rPr lang="ta-IN" sz="2000" cap="small" dirty="0">
                <a:solidFill>
                  <a:srgbClr val="FF0000"/>
                </a:solidFill>
              </a:rPr>
              <a:t>நல்ல </a:t>
            </a:r>
            <a:r>
              <a:rPr lang="ta-IN" sz="2000" cap="small" dirty="0" err="1">
                <a:solidFill>
                  <a:srgbClr val="FF0000"/>
                </a:solidFill>
              </a:rPr>
              <a:t>நடைமுறைகள்</a:t>
            </a:r>
            <a:r>
              <a:rPr lang="ta-IN" sz="2000" cap="small" dirty="0">
                <a:solidFill>
                  <a:srgbClr val="FF0000"/>
                </a:solidFill>
              </a:rPr>
              <a:t> </a:t>
            </a:r>
            <a:r>
              <a:rPr lang="ta-IN" sz="2000" cap="small" dirty="0">
                <a:solidFill>
                  <a:srgbClr val="000000"/>
                </a:solidFill>
              </a:rPr>
              <a:t>மற்றும் </a:t>
            </a:r>
            <a:r>
              <a:rPr lang="ta-IN" sz="2000" cap="small" dirty="0" err="1">
                <a:solidFill>
                  <a:srgbClr val="FF0000"/>
                </a:solidFill>
              </a:rPr>
              <a:t>பாதைகளைப்</a:t>
            </a:r>
            <a:r>
              <a:rPr lang="ta-IN" sz="2000" cap="small" dirty="0">
                <a:solidFill>
                  <a:srgbClr val="000000"/>
                </a:solidFill>
              </a:rPr>
              <a:t> </a:t>
            </a:r>
            <a:r>
              <a:rPr lang="ta-IN" sz="2000" cap="small" dirty="0" err="1">
                <a:solidFill>
                  <a:srgbClr val="000000"/>
                </a:solidFill>
              </a:rPr>
              <a:t>பட்டியலிடுங்கள்</a:t>
            </a:r>
            <a:endParaRPr lang="en-US" sz="20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2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2"/>
            </a:pPr>
            <a:endParaRPr lang="en-US" sz="2400" cap="small" dirty="0">
              <a:solidFill>
                <a:srgbClr val="000000"/>
              </a:solidFill>
            </a:endParaRPr>
          </a:p>
          <a:p>
            <a:pPr marL="14288" indent="0">
              <a:buSzPct val="75000"/>
              <a:buNone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3 - Accelerating the implementation of the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environmental dimension of sustainable development </a:t>
            </a:r>
            <a:r>
              <a:rPr lang="en-US" sz="2800" dirty="0">
                <a:latin typeface="Impact" panose="020B0806030902050204" pitchFamily="34" charset="0"/>
              </a:rPr>
              <a:t>in the context of the decade of action and delivery for sustainable development</a:t>
            </a:r>
            <a:endParaRPr lang="en-US" sz="24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78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3700</TotalTime>
  <Words>3045</Words>
  <Application>Microsoft Office PowerPoint</Application>
  <PresentationFormat>Widescreen</PresentationFormat>
  <Paragraphs>232</Paragraphs>
  <Slides>21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Impact</vt:lpstr>
      <vt:lpstr>Iskoola Pota</vt:lpstr>
      <vt:lpstr>Latha</vt:lpstr>
      <vt:lpstr>Wingdings</vt:lpstr>
      <vt:lpstr>Office Theme</vt:lpstr>
      <vt:lpstr>Leadership Dialogue - 3</vt:lpstr>
      <vt:lpstr>3 Leadership Dialogues</vt:lpstr>
      <vt:lpstr>LD 3 - Accelerating the implementation of the environmental dimension of sustainable development in the context of the decade of action and delivery for sustainable development</vt:lpstr>
      <vt:lpstr>LD 3 - ක්‍රියාකාරී දශකය තුළ තිරසාර සංවර්ධනයේ පාරිසරික මානය ක්‍රියාත්මක කිරීම වේගවත් කිරීම සහ තිරසාර සංවර්ධනය සහතික කිරීම</vt:lpstr>
      <vt:lpstr>LD 3 - ஒரு தசாப்த காலத்தில் சுற்றுச்சூழல்  பரிமாணத்தின் நிலையான வளர்ச்சியையும் மற்றும் நிலையான வளர்ச்சிக்கான விநியோகத்தையும் செயல்படுத்துவதை விரைவுபடுத்துதல்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LD 3 - Accelerating the implementation of the environmental dimension of sustainable development in the context of the decade of action and delivery for sustainable development</vt:lpstr>
      <vt:lpstr>Meeting-specific questions for all</vt:lpstr>
      <vt:lpstr>Meeting-specific questions for all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TS</cp:lastModifiedBy>
  <cp:revision>175</cp:revision>
  <dcterms:created xsi:type="dcterms:W3CDTF">2022-03-04T13:56:22Z</dcterms:created>
  <dcterms:modified xsi:type="dcterms:W3CDTF">2022-05-02T12:08:45Z</dcterms:modified>
</cp:coreProperties>
</file>