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1026" r:id="rId2"/>
    <p:sldId id="1095" r:id="rId3"/>
    <p:sldId id="1096" r:id="rId4"/>
    <p:sldId id="1097" r:id="rId5"/>
    <p:sldId id="1098" r:id="rId6"/>
    <p:sldId id="1099" r:id="rId7"/>
    <p:sldId id="1100" r:id="rId8"/>
    <p:sldId id="1127" r:id="rId9"/>
    <p:sldId id="1102" r:id="rId10"/>
    <p:sldId id="1104" r:id="rId11"/>
    <p:sldId id="1105" r:id="rId12"/>
    <p:sldId id="1114" r:id="rId13"/>
    <p:sldId id="111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431"/>
    <p:restoredTop sz="95055"/>
  </p:normalViewPr>
  <p:slideViewPr>
    <p:cSldViewPr snapToGrid="0" snapToObjects="1">
      <p:cViewPr varScale="1">
        <p:scale>
          <a:sx n="89" d="100"/>
          <a:sy n="89" d="100"/>
        </p:scale>
        <p:origin x="5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B3CCF-C889-6949-8B1E-9941B0DCA861}" type="datetimeFigureOut">
              <a:rPr lang="en-US" smtClean="0"/>
              <a:t>5/2/22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E346F-F8AD-2C4E-96AB-EE099144EC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959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DDA29C-D390-499A-8C63-37119492FDD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61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ECE4C4-7C22-B746-BA12-D60A13A42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D8913-4E84-A345-83AD-98050162A8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B3FFDE-05D6-AB49-9747-3C4E0306B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9051A-A7C6-C147-88B4-0FC311223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DE203-A6AB-D84C-8898-C056D7092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94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E3A09-4394-6D4A-9080-0D5CF3DE1D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F799B3-4AA5-9544-A037-09D5BEB0AB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086CA-D5B7-C243-8826-DE0BDD4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F5876A-8B0B-734E-9B22-F3CDE1EC4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DCA78-265C-BC41-9F22-73704927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45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54A195-6448-6147-BC69-610CE0DCBE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0DA0B6-4CE5-164F-85C6-F240C936B7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25717-5B37-4D44-9781-BBC698167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C67E2-2C2A-924A-BEAA-3C808BF9C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C5919-DFEF-7947-B558-79E3F297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529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A79B30-F106-2547-9F0F-83F256AA1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191879-DA70-AE4B-B58E-A4B5A7E1DA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BF226-8EEF-0449-8DC2-A3653617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86B48-6B92-3343-8F73-66B850886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89147C-288D-6A45-8D2B-6451FD14D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00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EB3481-CDCD-8148-B908-EB68542C8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CE07D-3193-9F41-B87A-751A101D4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1D9E3-6469-2541-A7C8-667B1729E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161451-EFEE-604C-BB54-F33BC406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28F9D4-7206-8949-914E-4E96B7AEC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6C6D8-7D17-E945-ABA9-B8CA71FF9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7004A-B7C1-834C-9C1C-AFD76D2581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72650D-6160-F94E-AEC5-D7FA286F17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632F84-2C27-104F-B8C3-851988DAB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FA4DA-393B-E04E-969F-FECDE6D23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E38CBB-6EC1-154E-88F2-6007A0C2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900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8B626-E378-6344-B411-2C2F3D497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E0409-D353-5447-A7CE-FB83ED9AD5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4CE5A-348C-C54B-A231-1B4320830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352B05-1D08-574C-A331-154A3A98F0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33046A-8375-924D-8653-8AE2241727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148FF8-3B09-974F-8F8A-CB9D49AAE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AEB392-45E4-5549-97FE-D53849E86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B22EA0-6237-7E43-8A77-700ED5AC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96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0E653-8372-0F4B-B39C-F302BE742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EC261-A041-E546-81B6-1D49EF28B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746B2-496D-9F4E-A0A6-6382F2C4F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BB90F-71FD-8048-85F2-2397EC40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45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176D60-3C2F-654B-BF0A-22F9D400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D8DB33-E787-AA4A-82B2-506DD998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088D67-2F46-D44B-A091-FF64187DF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0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50A7E-A4C0-A440-951A-648832874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4AF101-9CC6-4345-AB55-74140CF523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E096EE-2A08-7B44-8466-A2C114FD5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0AAEDE-ADA3-1A4C-893E-431EA24F9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4434CB-A77F-8944-8D15-8D95A1D06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F8405-0E9D-7D41-865A-55E78A8C5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21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CAEC1C-53D7-024A-861D-869CE2DF18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DA573D-87D9-5C48-BABB-19252B4F21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9D6047-9B54-0F4A-B316-E29BD2DDE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1C7FB3-919A-7B48-AF15-9007A3FC6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540E3-F528-7648-8228-10A06C9F2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4B8CF6-6B23-A545-A308-C1ABB60FA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257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8A5DEE-EA94-1549-B9F6-FE61488E0D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12BFE1-95EF-7041-BBD3-625602A87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B2BEB-71FA-EF42-A7ED-BC093B7629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7DBA1-188C-F444-AE19-B0CD18ADA923}" type="datetimeFigureOut">
              <a:rPr lang="en-US" smtClean="0"/>
              <a:t>5/2/22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C99F7C-C603-8E43-9618-D9A1A36372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5E9E32-C828-1442-9277-D7943EFA5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492C9-C072-F848-99CC-B31FCDAAD2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877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/>
          </p:nvPr>
        </p:nvSpPr>
        <p:spPr>
          <a:xfrm>
            <a:off x="1763596" y="5531352"/>
            <a:ext cx="8534400" cy="1780108"/>
          </a:xfrm>
        </p:spPr>
        <p:txBody>
          <a:bodyPr>
            <a:normAutofit fontScale="90000"/>
          </a:bodyPr>
          <a:lstStyle/>
          <a:p>
            <a:r>
              <a:rPr lang="en-US" sz="8000" dirty="0">
                <a:solidFill>
                  <a:srgbClr val="FFC000"/>
                </a:solidFill>
                <a:latin typeface="Impact" panose="020B0806030902050204" pitchFamily="34" charset="0"/>
              </a:rPr>
              <a:t>Leadership Dialogue</a:t>
            </a:r>
            <a:br>
              <a:rPr lang="en-US" sz="8000" dirty="0">
                <a:solidFill>
                  <a:srgbClr val="FFC000"/>
                </a:solidFill>
                <a:latin typeface="Impact" panose="020B0806030902050204" pitchFamily="34" charset="0"/>
              </a:rPr>
            </a:br>
            <a:r>
              <a:rPr lang="en-US" sz="8000" dirty="0">
                <a:latin typeface="Impact" panose="020B0806030902050204" pitchFamily="34" charset="0"/>
              </a:rPr>
              <a:t>Questions</a:t>
            </a:r>
            <a:br>
              <a:rPr lang="en-US" sz="8000" dirty="0">
                <a:latin typeface="Impact" panose="020B0806030902050204" pitchFamily="34" charset="0"/>
              </a:rPr>
            </a:br>
            <a:r>
              <a:rPr lang="en-US" sz="3100" dirty="0">
                <a:latin typeface="Impact" panose="020B0806030902050204" pitchFamily="34" charset="0"/>
              </a:rPr>
              <a:t>Youth – LDQ2</a:t>
            </a:r>
            <a:br>
              <a:rPr lang="en-US" sz="8000" dirty="0">
                <a:latin typeface="Impact" panose="020B0806030902050204" pitchFamily="34" charset="0"/>
              </a:rPr>
            </a:br>
            <a:r>
              <a:rPr lang="en-US" sz="8000" dirty="0">
                <a:latin typeface="Impact" panose="020B0806030902050204" pitchFamily="34" charset="0"/>
              </a:rPr>
              <a:t>      </a:t>
            </a:r>
            <a:br>
              <a:rPr lang="en-US" sz="8000" dirty="0">
                <a:latin typeface="Impact" panose="020B0806030902050204" pitchFamily="34" charset="0"/>
              </a:rPr>
            </a:br>
            <a:endParaRPr lang="en-US" dirty="0">
              <a:solidFill>
                <a:srgbClr val="FFC000"/>
              </a:solidFill>
              <a:latin typeface="Impact" panose="020B080603090205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05800" y="6248400"/>
            <a:ext cx="1219200" cy="533400"/>
          </a:xfrm>
          <a:prstGeom prst="rect">
            <a:avLst/>
          </a:prstGeom>
          <a:solidFill>
            <a:schemeClr val="bg1"/>
          </a:solidFill>
          <a:ln w="3175" cmpd="sng"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" name="Picture 3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1E6DD1C9-AD81-4F9E-A0F9-79AD8ED8D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7275" y="-105878"/>
            <a:ext cx="9697450" cy="3878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49110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DD1DFE-8EE0-9149-B3B8-7B0AC06CF6BC}"/>
              </a:ext>
            </a:extLst>
          </p:cNvPr>
          <p:cNvSpPr/>
          <p:nvPr/>
        </p:nvSpPr>
        <p:spPr>
          <a:xfrm>
            <a:off x="1332854" y="1819280"/>
            <a:ext cx="9297046" cy="20669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92970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6"/>
            </a:pPr>
            <a:r>
              <a:rPr lang="en-US" sz="2400" cap="small" dirty="0">
                <a:solidFill>
                  <a:srgbClr val="000000"/>
                </a:solidFill>
              </a:rPr>
              <a:t>What are the decent </a:t>
            </a:r>
            <a:r>
              <a:rPr lang="en-US" sz="2400" cap="small" dirty="0">
                <a:solidFill>
                  <a:srgbClr val="FF0000"/>
                </a:solidFill>
              </a:rPr>
              <a:t>green jobs </a:t>
            </a:r>
            <a:r>
              <a:rPr lang="en-US" sz="2400" cap="small" dirty="0">
                <a:solidFill>
                  <a:srgbClr val="000000"/>
                </a:solidFill>
              </a:rPr>
              <a:t>of the future?  What are the </a:t>
            </a:r>
            <a:r>
              <a:rPr lang="en-US" sz="2400" cap="small" dirty="0">
                <a:solidFill>
                  <a:srgbClr val="FF0000"/>
                </a:solidFill>
              </a:rPr>
              <a:t>new skills </a:t>
            </a:r>
            <a:r>
              <a:rPr lang="en-US" sz="2400" cap="small" dirty="0">
                <a:solidFill>
                  <a:srgbClr val="000000"/>
                </a:solidFill>
              </a:rPr>
              <a:t>needed, what is needed from </a:t>
            </a:r>
            <a:r>
              <a:rPr lang="en-US" sz="2400" cap="small" dirty="0">
                <a:solidFill>
                  <a:srgbClr val="FF0000"/>
                </a:solidFill>
              </a:rPr>
              <a:t>business</a:t>
            </a:r>
            <a:r>
              <a:rPr lang="en-US" sz="2400" cap="small" dirty="0">
                <a:solidFill>
                  <a:srgbClr val="000000"/>
                </a:solidFill>
              </a:rPr>
              <a:t>?  from </a:t>
            </a:r>
            <a:r>
              <a:rPr lang="en-US" sz="2400" cap="small" dirty="0">
                <a:solidFill>
                  <a:srgbClr val="FF0000"/>
                </a:solidFill>
              </a:rPr>
              <a:t>government</a:t>
            </a:r>
            <a:r>
              <a:rPr lang="en-US" sz="2400" cap="small" dirty="0">
                <a:solidFill>
                  <a:srgbClr val="000000"/>
                </a:solidFill>
              </a:rPr>
              <a:t>?  from </a:t>
            </a:r>
            <a:r>
              <a:rPr lang="en-US" sz="2400" cap="small" dirty="0">
                <a:solidFill>
                  <a:srgbClr val="FF0000"/>
                </a:solidFill>
              </a:rPr>
              <a:t>academia</a:t>
            </a:r>
            <a:r>
              <a:rPr lang="en-US" sz="2400" cap="small" dirty="0">
                <a:solidFill>
                  <a:srgbClr val="000000"/>
                </a:solidFill>
              </a:rPr>
              <a:t>?</a:t>
            </a: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1100" cap="small" dirty="0"/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9D26461-B619-824D-88CF-3C7C9F152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994916"/>
              </p:ext>
            </p:extLst>
          </p:nvPr>
        </p:nvGraphicFramePr>
        <p:xfrm>
          <a:off x="1332855" y="2945612"/>
          <a:ext cx="9297046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653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8850393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What are the decent green jobs of the future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In the fields of renewable energy, energy conservation and efficiency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Waste treatment (Pollution control)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Precision agriculture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215467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A0DD1DFE-8EE0-9149-B3B8-7B0AC06CF6BC}"/>
              </a:ext>
            </a:extLst>
          </p:cNvPr>
          <p:cNvSpPr/>
          <p:nvPr/>
        </p:nvSpPr>
        <p:spPr>
          <a:xfrm>
            <a:off x="1332854" y="1819280"/>
            <a:ext cx="9297046" cy="206692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92970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6"/>
            </a:pPr>
            <a:r>
              <a:rPr lang="en-US" sz="2400" cap="small" dirty="0">
                <a:solidFill>
                  <a:srgbClr val="000000"/>
                </a:solidFill>
              </a:rPr>
              <a:t>What are the decent </a:t>
            </a:r>
            <a:r>
              <a:rPr lang="en-US" sz="2400" cap="small" dirty="0">
                <a:solidFill>
                  <a:srgbClr val="FF0000"/>
                </a:solidFill>
              </a:rPr>
              <a:t>green jobs </a:t>
            </a:r>
            <a:r>
              <a:rPr lang="en-US" sz="2400" cap="small" dirty="0">
                <a:solidFill>
                  <a:srgbClr val="000000"/>
                </a:solidFill>
              </a:rPr>
              <a:t>of the future?  What are the </a:t>
            </a:r>
            <a:r>
              <a:rPr lang="en-US" sz="2400" cap="small" dirty="0">
                <a:solidFill>
                  <a:srgbClr val="FF0000"/>
                </a:solidFill>
              </a:rPr>
              <a:t>new skills </a:t>
            </a:r>
            <a:r>
              <a:rPr lang="en-US" sz="2400" cap="small" dirty="0">
                <a:solidFill>
                  <a:srgbClr val="000000"/>
                </a:solidFill>
              </a:rPr>
              <a:t>needed, what is needed from </a:t>
            </a:r>
            <a:r>
              <a:rPr lang="en-US" sz="2400" cap="small" dirty="0">
                <a:solidFill>
                  <a:srgbClr val="FF0000"/>
                </a:solidFill>
              </a:rPr>
              <a:t>business</a:t>
            </a:r>
            <a:r>
              <a:rPr lang="en-US" sz="2400" cap="small" dirty="0">
                <a:solidFill>
                  <a:srgbClr val="000000"/>
                </a:solidFill>
              </a:rPr>
              <a:t>?  from </a:t>
            </a:r>
            <a:r>
              <a:rPr lang="en-US" sz="2400" cap="small" dirty="0">
                <a:solidFill>
                  <a:srgbClr val="FF0000"/>
                </a:solidFill>
              </a:rPr>
              <a:t>government</a:t>
            </a:r>
            <a:r>
              <a:rPr lang="en-US" sz="2400" cap="small" dirty="0">
                <a:solidFill>
                  <a:srgbClr val="000000"/>
                </a:solidFill>
              </a:rPr>
              <a:t>?  from </a:t>
            </a:r>
            <a:r>
              <a:rPr lang="en-US" sz="2400" cap="small" dirty="0">
                <a:solidFill>
                  <a:srgbClr val="FF0000"/>
                </a:solidFill>
              </a:rPr>
              <a:t>academia</a:t>
            </a:r>
            <a:r>
              <a:rPr lang="en-US" sz="2400" cap="small" dirty="0">
                <a:solidFill>
                  <a:srgbClr val="000000"/>
                </a:solidFill>
              </a:rPr>
              <a:t>?</a:t>
            </a: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1100" cap="small" dirty="0"/>
          </a:p>
          <a:p>
            <a:pPr marL="541338" indent="-541338">
              <a:buSzPct val="75000"/>
              <a:buFont typeface="+mj-lt"/>
              <a:buAutoNum type="arabicParenR" startAt="6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06364CE-0EC3-0146-B92F-3A7E739A20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03675"/>
              </p:ext>
            </p:extLst>
          </p:nvPr>
        </p:nvGraphicFramePr>
        <p:xfrm>
          <a:off x="1332854" y="2919938"/>
          <a:ext cx="9297048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784">
                  <a:extLst>
                    <a:ext uri="{9D8B030D-6E8A-4147-A177-3AD203B41FA5}">
                      <a16:colId xmlns:a16="http://schemas.microsoft.com/office/drawing/2014/main" val="2830351822"/>
                    </a:ext>
                  </a:extLst>
                </a:gridCol>
                <a:gridCol w="2500312">
                  <a:extLst>
                    <a:ext uri="{9D8B030D-6E8A-4147-A177-3AD203B41FA5}">
                      <a16:colId xmlns:a16="http://schemas.microsoft.com/office/drawing/2014/main" val="238239981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867529236"/>
                    </a:ext>
                  </a:extLst>
                </a:gridCol>
                <a:gridCol w="2686052">
                  <a:extLst>
                    <a:ext uri="{9D8B030D-6E8A-4147-A177-3AD203B41FA5}">
                      <a16:colId xmlns:a16="http://schemas.microsoft.com/office/drawing/2014/main" val="1425232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New skills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Business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Government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Academia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7675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Technological skills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23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Soft skills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2203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Leadership skills for monitoring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1477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9112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14BB524-B80B-1848-8C8F-7DCEB753524B}"/>
              </a:ext>
            </a:extLst>
          </p:cNvPr>
          <p:cNvSpPr/>
          <p:nvPr/>
        </p:nvSpPr>
        <p:spPr>
          <a:xfrm>
            <a:off x="1332854" y="1800225"/>
            <a:ext cx="9425634" cy="187166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933578"/>
            <a:ext cx="9425634" cy="3952872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kind of </a:t>
            </a:r>
            <a:r>
              <a:rPr lang="en-US" sz="2400" cap="small" dirty="0">
                <a:solidFill>
                  <a:srgbClr val="FF0000"/>
                </a:solidFill>
              </a:rPr>
              <a:t>follow-up activities </a:t>
            </a:r>
            <a:r>
              <a:rPr lang="en-US" sz="2400" cap="small" dirty="0">
                <a:solidFill>
                  <a:srgbClr val="000000"/>
                </a:solidFill>
              </a:rPr>
              <a:t>would you like to see from Stockholm+50?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7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1800" cap="small" dirty="0"/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4000" cap="small" dirty="0">
              <a:solidFill>
                <a:srgbClr val="000000"/>
              </a:solidFill>
            </a:endParaRPr>
          </a:p>
          <a:p>
            <a:endParaRPr lang="en-US" sz="1800" cap="small" dirty="0"/>
          </a:p>
          <a:p>
            <a:endParaRPr lang="en-US" sz="2000" cap="small" dirty="0"/>
          </a:p>
          <a:p>
            <a:endParaRPr lang="en-US" sz="1050" b="1" cap="small" dirty="0"/>
          </a:p>
          <a:p>
            <a:pPr lvl="0"/>
            <a:endParaRPr lang="en-US" sz="1000" dirty="0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7AA4592D-F0C1-B840-8FDE-C215586F1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854" y="365125"/>
            <a:ext cx="9782821" cy="1325563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latin typeface="Impact" panose="020B0806030902050204" pitchFamily="34" charset="0"/>
              </a:rPr>
              <a:t>Meeting-specific questions for all</a:t>
            </a:r>
            <a:endParaRPr lang="en-US" sz="4000" dirty="0">
              <a:latin typeface="Impact" panose="020B0806030902050204" pitchFamily="34" charset="0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4953A22-3BA3-C944-ADB7-B97E1809A0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843094"/>
              </p:ext>
            </p:extLst>
          </p:nvPr>
        </p:nvGraphicFramePr>
        <p:xfrm>
          <a:off x="1347142" y="2788446"/>
          <a:ext cx="9411346" cy="198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214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8959202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What kind of follow-up activities would you like to see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A way of putting these ideas into concrete actions on the ground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/>
                        <a:t>Sharing of best practices of other countries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66306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819270"/>
            <a:ext cx="8229600" cy="3886200"/>
          </a:xfrm>
        </p:spPr>
        <p:txBody>
          <a:bodyPr>
            <a:noAutofit/>
          </a:bodyPr>
          <a:lstStyle/>
          <a:p>
            <a:pPr algn="ctr"/>
            <a: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  <a:t>Questions</a:t>
            </a:r>
            <a:b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</a:br>
            <a: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  <a:t>Clarifications</a:t>
            </a:r>
            <a:b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</a:br>
            <a: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  <a:t>Reflections</a:t>
            </a:r>
            <a:b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</a:br>
            <a: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  <a:t>Comments</a:t>
            </a:r>
            <a:b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</a:br>
            <a: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  <a:t>&amp;</a:t>
            </a:r>
            <a:b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</a:br>
            <a: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  <a:t>Suggestions</a:t>
            </a:r>
            <a:br>
              <a:rPr lang="en-US" dirty="0">
                <a:solidFill>
                  <a:srgbClr val="000000"/>
                </a:solidFill>
                <a:latin typeface="Impact" charset="0"/>
                <a:ea typeface="MS PGothic" charset="0"/>
              </a:rPr>
            </a:br>
            <a:br>
              <a:rPr lang="en-US" sz="1600" dirty="0">
                <a:solidFill>
                  <a:srgbClr val="000000"/>
                </a:solidFill>
                <a:latin typeface="Impact" charset="0"/>
                <a:ea typeface="MS PGothic" charset="0"/>
              </a:rPr>
            </a:br>
            <a:br>
              <a:rPr lang="en-US" sz="1600" dirty="0">
                <a:solidFill>
                  <a:srgbClr val="000000"/>
                </a:solidFill>
                <a:latin typeface="Impact" charset="0"/>
                <a:ea typeface="MS PGothic" charset="0"/>
              </a:rPr>
            </a:b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98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57F1BF5-0ED5-CC45-9A96-365C68119519}"/>
              </a:ext>
            </a:extLst>
          </p:cNvPr>
          <p:cNvSpPr/>
          <p:nvPr/>
        </p:nvSpPr>
        <p:spPr>
          <a:xfrm>
            <a:off x="1332854" y="1819280"/>
            <a:ext cx="10020946" cy="17383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most promising sustainable and inclusive recovery practices currently being applied </a:t>
            </a:r>
            <a:r>
              <a:rPr lang="en-US" sz="2400" cap="small" dirty="0">
                <a:solidFill>
                  <a:srgbClr val="000000"/>
                </a:solidFill>
              </a:rPr>
              <a:t>by public, private and civil society groups at individual, community, city, regional, country level? And how could we </a:t>
            </a:r>
            <a:r>
              <a:rPr lang="en-US" sz="2400" cap="small" dirty="0">
                <a:solidFill>
                  <a:srgbClr val="FF0000"/>
                </a:solidFill>
              </a:rPr>
              <a:t>scale them up</a:t>
            </a:r>
            <a:r>
              <a:rPr lang="en-US" sz="2400" cap="small" dirty="0">
                <a:solidFill>
                  <a:srgbClr val="000000"/>
                </a:solidFill>
              </a:rPr>
              <a:t>?  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9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EF18EB-3899-FB46-9256-452FD9659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3028040"/>
              </p:ext>
            </p:extLst>
          </p:nvPr>
        </p:nvGraphicFramePr>
        <p:xfrm>
          <a:off x="1332854" y="3248554"/>
          <a:ext cx="10020948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5237">
                  <a:extLst>
                    <a:ext uri="{9D8B030D-6E8A-4147-A177-3AD203B41FA5}">
                      <a16:colId xmlns:a16="http://schemas.microsoft.com/office/drawing/2014/main" val="2830351822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2382399819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1867529236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1425232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Current Recovery Practices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Civil Society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767559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sz="2400" dirty="0"/>
                        <a:t>Individual</a:t>
                      </a:r>
                    </a:p>
                    <a:p>
                      <a:r>
                        <a:rPr lang="en-US" sz="2400" dirty="0"/>
                        <a:t>Community</a:t>
                      </a:r>
                    </a:p>
                    <a:p>
                      <a:r>
                        <a:rPr lang="en-US" sz="2400" dirty="0"/>
                        <a:t>City</a:t>
                      </a:r>
                    </a:p>
                    <a:p>
                      <a:r>
                        <a:rPr lang="en-US" sz="2400" dirty="0"/>
                        <a:t>Regional</a:t>
                      </a:r>
                    </a:p>
                    <a:p>
                      <a:r>
                        <a:rPr lang="en-US" sz="2400" dirty="0"/>
                        <a:t>Country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1 Online platform for education, banking, e-commerce, etc.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233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400" dirty="0"/>
                        <a:t>2 Personal hygienic practices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2203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3 Awareness creation at all levels on the use online platforms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1477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4 Sustainable consumption including minimizing of waste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0360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081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8033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57F1BF5-0ED5-CC45-9A96-365C68119519}"/>
              </a:ext>
            </a:extLst>
          </p:cNvPr>
          <p:cNvSpPr/>
          <p:nvPr/>
        </p:nvSpPr>
        <p:spPr>
          <a:xfrm>
            <a:off x="1332854" y="1819280"/>
            <a:ext cx="10020946" cy="173830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/>
            </a:pPr>
            <a:r>
              <a:rPr lang="en-US" sz="2400" cap="small" dirty="0">
                <a:solidFill>
                  <a:srgbClr val="000000"/>
                </a:solidFill>
              </a:rPr>
              <a:t>What are the </a:t>
            </a:r>
            <a:r>
              <a:rPr lang="en-US" sz="2400" cap="small" dirty="0">
                <a:solidFill>
                  <a:srgbClr val="FF0000"/>
                </a:solidFill>
              </a:rPr>
              <a:t>most promising sustainable and inclusive recovery practices currently being applied </a:t>
            </a:r>
            <a:r>
              <a:rPr lang="en-US" sz="2400" cap="small" dirty="0">
                <a:solidFill>
                  <a:srgbClr val="000000"/>
                </a:solidFill>
              </a:rPr>
              <a:t>by public, private and civil society groups at individual, community, city, regional, country level? And how could we </a:t>
            </a:r>
            <a:r>
              <a:rPr lang="en-US" sz="2400" cap="small" dirty="0">
                <a:solidFill>
                  <a:srgbClr val="FF0000"/>
                </a:solidFill>
              </a:rPr>
              <a:t>scale them up</a:t>
            </a:r>
            <a:r>
              <a:rPr lang="en-US" sz="2400" cap="small" dirty="0">
                <a:solidFill>
                  <a:srgbClr val="000000"/>
                </a:solidFill>
              </a:rPr>
              <a:t>?  </a:t>
            </a: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9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FEF18EB-3899-FB46-9256-452FD96591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958188"/>
              </p:ext>
            </p:extLst>
          </p:nvPr>
        </p:nvGraphicFramePr>
        <p:xfrm>
          <a:off x="1332854" y="3248554"/>
          <a:ext cx="10020948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5237">
                  <a:extLst>
                    <a:ext uri="{9D8B030D-6E8A-4147-A177-3AD203B41FA5}">
                      <a16:colId xmlns:a16="http://schemas.microsoft.com/office/drawing/2014/main" val="2830351822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2382399819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1867529236"/>
                    </a:ext>
                  </a:extLst>
                </a:gridCol>
                <a:gridCol w="2505237">
                  <a:extLst>
                    <a:ext uri="{9D8B030D-6E8A-4147-A177-3AD203B41FA5}">
                      <a16:colId xmlns:a16="http://schemas.microsoft.com/office/drawing/2014/main" val="1425232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Scale 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Public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Private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Civil Society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767559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r>
                        <a:rPr lang="en-US" sz="2400" dirty="0"/>
                        <a:t>Individual</a:t>
                      </a:r>
                    </a:p>
                    <a:p>
                      <a:r>
                        <a:rPr lang="en-US" sz="2400" dirty="0"/>
                        <a:t>Community</a:t>
                      </a:r>
                    </a:p>
                    <a:p>
                      <a:r>
                        <a:rPr lang="en-US" sz="2400" dirty="0"/>
                        <a:t>City</a:t>
                      </a:r>
                    </a:p>
                    <a:p>
                      <a:r>
                        <a:rPr lang="en-US" sz="2400" dirty="0"/>
                        <a:t>Regional</a:t>
                      </a:r>
                    </a:p>
                    <a:p>
                      <a:r>
                        <a:rPr lang="en-US" sz="2400" dirty="0"/>
                        <a:t>Country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1 In the education sector, courses should be developed which can be offered online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4233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2 Developing more user friendly, safe and reliable applications for e-commerce especially for rural users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622037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2400" dirty="0"/>
                        <a:t>3 Infrastructure improvement for ICT use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01477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03602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90811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2369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3CC6D7F-D1E6-7A4E-8A62-F055985E0AD6}"/>
              </a:ext>
            </a:extLst>
          </p:cNvPr>
          <p:cNvSpPr/>
          <p:nvPr/>
        </p:nvSpPr>
        <p:spPr>
          <a:xfrm>
            <a:off x="1332854" y="1819280"/>
            <a:ext cx="10020946" cy="159543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2"/>
            </a:pPr>
            <a:r>
              <a:rPr lang="en-US" sz="2400" cap="small" dirty="0">
                <a:solidFill>
                  <a:srgbClr val="000000"/>
                </a:solidFill>
              </a:rPr>
              <a:t>What recovery and </a:t>
            </a:r>
            <a:r>
              <a:rPr lang="en-US" sz="2400" cap="small" dirty="0">
                <a:solidFill>
                  <a:srgbClr val="FF0000"/>
                </a:solidFill>
              </a:rPr>
              <a:t>pre-existing practices need to be changed </a:t>
            </a:r>
            <a:r>
              <a:rPr lang="en-US" sz="2400" cap="small" dirty="0">
                <a:solidFill>
                  <a:srgbClr val="000000"/>
                </a:solidFill>
              </a:rPr>
              <a:t>to ensure an inclusive and sustainable recovery? </a:t>
            </a:r>
          </a:p>
          <a:p>
            <a:pPr marL="0" indent="0">
              <a:buSzPct val="75000"/>
              <a:buNone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2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161F78E-4167-AF44-AE7D-88391B287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8229213"/>
              </p:ext>
            </p:extLst>
          </p:nvPr>
        </p:nvGraphicFramePr>
        <p:xfrm>
          <a:off x="1332854" y="2616996"/>
          <a:ext cx="10025709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165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544050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Pre-existing practices need to be changed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Use of individual transport (To be discouraged which was promoted during the pandemic for safety reasons)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Use of non biodegradable items (PPEs) to the extent possible to reduce waste loads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1248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6E0EA7B4-CD7C-6E49-BE6A-5E00445C9068}"/>
              </a:ext>
            </a:extLst>
          </p:cNvPr>
          <p:cNvSpPr/>
          <p:nvPr/>
        </p:nvSpPr>
        <p:spPr>
          <a:xfrm>
            <a:off x="1332854" y="1819280"/>
            <a:ext cx="9768534" cy="158114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3"/>
            </a:pPr>
            <a:r>
              <a:rPr lang="en-US" sz="2400" cap="small" dirty="0">
                <a:solidFill>
                  <a:srgbClr val="000000"/>
                </a:solidFill>
              </a:rPr>
              <a:t>How do we ensure that </a:t>
            </a:r>
            <a:r>
              <a:rPr lang="en-US" sz="2400" cap="small" dirty="0">
                <a:solidFill>
                  <a:srgbClr val="FF0000"/>
                </a:solidFill>
              </a:rPr>
              <a:t>all countries/communities can benefit </a:t>
            </a:r>
            <a:r>
              <a:rPr lang="en-US" sz="2400" cap="small" dirty="0">
                <a:solidFill>
                  <a:srgbClr val="000000"/>
                </a:solidFill>
              </a:rPr>
              <a:t>from opportunities stemming from a sustainable and just transition? </a:t>
            </a:r>
          </a:p>
          <a:p>
            <a:pPr marL="0" indent="0">
              <a:buSzPct val="75000"/>
              <a:buNone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3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3ED12DA1-8C22-9C47-AB40-A3530E8FBD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2243271"/>
              </p:ext>
            </p:extLst>
          </p:nvPr>
        </p:nvGraphicFramePr>
        <p:xfrm>
          <a:off x="1332855" y="2616996"/>
          <a:ext cx="9768534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304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299230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How do we ensure that all countries/communities can benefit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All these are applicable for all countries / communities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1038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BDFF7E-6A8D-0644-90F0-52EF31461163}"/>
              </a:ext>
            </a:extLst>
          </p:cNvPr>
          <p:cNvSpPr/>
          <p:nvPr/>
        </p:nvSpPr>
        <p:spPr>
          <a:xfrm>
            <a:off x="1332853" y="1635115"/>
            <a:ext cx="9868549" cy="20367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create </a:t>
            </a:r>
            <a:r>
              <a:rPr lang="en-US" sz="2400" cap="small" dirty="0">
                <a:solidFill>
                  <a:srgbClr val="FF0000"/>
                </a:solidFill>
              </a:rPr>
              <a:t>better performing industries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supply chains </a:t>
            </a:r>
            <a:r>
              <a:rPr lang="en-US" sz="2400" cap="small" dirty="0">
                <a:solidFill>
                  <a:srgbClr val="000000"/>
                </a:solidFill>
              </a:rPr>
              <a:t>for a just transition to more sustainable economies? which </a:t>
            </a:r>
            <a:r>
              <a:rPr lang="en-US" sz="2400" cap="small" dirty="0">
                <a:solidFill>
                  <a:srgbClr val="FF0000"/>
                </a:solidFill>
              </a:rPr>
              <a:t>sectors</a:t>
            </a:r>
            <a:r>
              <a:rPr lang="en-US" sz="2400" cap="small" dirty="0">
                <a:solidFill>
                  <a:srgbClr val="000000"/>
                </a:solidFill>
              </a:rPr>
              <a:t> are most critical? </a:t>
            </a: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14A389-CAAD-084D-BC47-D017742D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356509"/>
              </p:ext>
            </p:extLst>
          </p:nvPr>
        </p:nvGraphicFramePr>
        <p:xfrm>
          <a:off x="1332854" y="2616996"/>
          <a:ext cx="9868547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10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39443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How can we create better performing industries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Use of renewable energy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Ensuring social safeguards (Through descent and safe work environment)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Priority for local and rural / cottage industries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938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BDFF7E-6A8D-0644-90F0-52EF31461163}"/>
              </a:ext>
            </a:extLst>
          </p:cNvPr>
          <p:cNvSpPr/>
          <p:nvPr/>
        </p:nvSpPr>
        <p:spPr>
          <a:xfrm>
            <a:off x="1332853" y="1635115"/>
            <a:ext cx="9868549" cy="20367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create </a:t>
            </a:r>
            <a:r>
              <a:rPr lang="en-US" sz="2400" cap="small" dirty="0">
                <a:solidFill>
                  <a:srgbClr val="FF0000"/>
                </a:solidFill>
              </a:rPr>
              <a:t>better performing industries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supply chains </a:t>
            </a:r>
            <a:r>
              <a:rPr lang="en-US" sz="2400" cap="small" dirty="0">
                <a:solidFill>
                  <a:srgbClr val="000000"/>
                </a:solidFill>
              </a:rPr>
              <a:t>for a just transition to more sustainable economies? which </a:t>
            </a:r>
            <a:r>
              <a:rPr lang="en-US" sz="2400" cap="small" dirty="0">
                <a:solidFill>
                  <a:srgbClr val="FF0000"/>
                </a:solidFill>
              </a:rPr>
              <a:t>sectors</a:t>
            </a:r>
            <a:r>
              <a:rPr lang="en-US" sz="2400" cap="small" dirty="0">
                <a:solidFill>
                  <a:srgbClr val="000000"/>
                </a:solidFill>
              </a:rPr>
              <a:t> are most critical? </a:t>
            </a: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14A389-CAAD-084D-BC47-D017742D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971223"/>
              </p:ext>
            </p:extLst>
          </p:nvPr>
        </p:nvGraphicFramePr>
        <p:xfrm>
          <a:off x="1332854" y="2616996"/>
          <a:ext cx="9868547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10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39443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How can we create better performing supply chains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Organized database having the needs of each and every industry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Network of supplies through online platforms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Regional supply networks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079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8BDFF7E-6A8D-0644-90F0-52EF31461163}"/>
              </a:ext>
            </a:extLst>
          </p:cNvPr>
          <p:cNvSpPr/>
          <p:nvPr/>
        </p:nvSpPr>
        <p:spPr>
          <a:xfrm>
            <a:off x="1332853" y="1635115"/>
            <a:ext cx="9868549" cy="203677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4"/>
            </a:pPr>
            <a:r>
              <a:rPr lang="en-US" sz="2400" cap="small" dirty="0">
                <a:solidFill>
                  <a:srgbClr val="000000"/>
                </a:solidFill>
              </a:rPr>
              <a:t>How can we create </a:t>
            </a:r>
            <a:r>
              <a:rPr lang="en-US" sz="2400" cap="small" dirty="0">
                <a:solidFill>
                  <a:srgbClr val="FF0000"/>
                </a:solidFill>
              </a:rPr>
              <a:t>better performing industries </a:t>
            </a:r>
            <a:r>
              <a:rPr lang="en-US" sz="2400" cap="small" dirty="0">
                <a:solidFill>
                  <a:srgbClr val="000000"/>
                </a:solidFill>
              </a:rPr>
              <a:t>and </a:t>
            </a:r>
            <a:r>
              <a:rPr lang="en-US" sz="2400" cap="small" dirty="0">
                <a:solidFill>
                  <a:srgbClr val="FF0000"/>
                </a:solidFill>
              </a:rPr>
              <a:t>supply chains </a:t>
            </a:r>
            <a:r>
              <a:rPr lang="en-US" sz="2400" cap="small" dirty="0">
                <a:solidFill>
                  <a:srgbClr val="000000"/>
                </a:solidFill>
              </a:rPr>
              <a:t>for a just transition to more sustainable economies? which </a:t>
            </a:r>
            <a:r>
              <a:rPr lang="en-US" sz="2400" cap="small" dirty="0">
                <a:solidFill>
                  <a:srgbClr val="FF0000"/>
                </a:solidFill>
              </a:rPr>
              <a:t>sectors</a:t>
            </a:r>
            <a:r>
              <a:rPr lang="en-US" sz="2400" cap="small" dirty="0">
                <a:solidFill>
                  <a:srgbClr val="000000"/>
                </a:solidFill>
              </a:rPr>
              <a:t> are most critical? </a:t>
            </a: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4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D14A389-CAAD-084D-BC47-D017742DC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240576"/>
              </p:ext>
            </p:extLst>
          </p:nvPr>
        </p:nvGraphicFramePr>
        <p:xfrm>
          <a:off x="1332854" y="2616996"/>
          <a:ext cx="9868547" cy="3291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4109">
                  <a:extLst>
                    <a:ext uri="{9D8B030D-6E8A-4147-A177-3AD203B41FA5}">
                      <a16:colId xmlns:a16="http://schemas.microsoft.com/office/drawing/2014/main" val="994418716"/>
                    </a:ext>
                  </a:extLst>
                </a:gridCol>
                <a:gridCol w="9394438">
                  <a:extLst>
                    <a:ext uri="{9D8B030D-6E8A-4147-A177-3AD203B41FA5}">
                      <a16:colId xmlns:a16="http://schemas.microsoft.com/office/drawing/2014/main" val="28218298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Which industrial sectors are most critical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86054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ICT sector – Useful for the operation of all other sectors and it is a high forex earner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0355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Construction sector – It is now in danger due to the shortage of raw materials and high prices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0489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err="1"/>
                        <a:t>Agri</a:t>
                      </a:r>
                      <a:r>
                        <a:rPr lang="en-US" sz="3200" dirty="0"/>
                        <a:t> industry – Important to ensure food security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77001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5414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7835D63-6FA1-324C-98A0-21ECAB685CC4}"/>
              </a:ext>
            </a:extLst>
          </p:cNvPr>
          <p:cNvSpPr/>
          <p:nvPr/>
        </p:nvSpPr>
        <p:spPr>
          <a:xfrm>
            <a:off x="1332854" y="1819280"/>
            <a:ext cx="9868549" cy="202405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332854" y="1819280"/>
            <a:ext cx="10020946" cy="4876800"/>
          </a:xfrm>
        </p:spPr>
        <p:txBody>
          <a:bodyPr>
            <a:normAutofit/>
          </a:bodyPr>
          <a:lstStyle/>
          <a:p>
            <a:pPr marL="541338" indent="-541338">
              <a:buSzPct val="75000"/>
              <a:buFont typeface="+mj-lt"/>
              <a:buAutoNum type="arabicParenR" startAt="5"/>
            </a:pPr>
            <a:r>
              <a:rPr lang="en-US" sz="2400" cap="small" dirty="0">
                <a:solidFill>
                  <a:srgbClr val="000000"/>
                </a:solidFill>
              </a:rPr>
              <a:t>What are some of the </a:t>
            </a:r>
            <a:r>
              <a:rPr lang="en-US" sz="2400" cap="small" dirty="0">
                <a:solidFill>
                  <a:srgbClr val="FF0000"/>
                </a:solidFill>
              </a:rPr>
              <a:t>commitments and “responsible” principles </a:t>
            </a:r>
            <a:r>
              <a:rPr lang="en-US" sz="2400" cap="small" dirty="0">
                <a:solidFill>
                  <a:srgbClr val="000000"/>
                </a:solidFill>
              </a:rPr>
              <a:t>that need to be made by </a:t>
            </a:r>
            <a:r>
              <a:rPr lang="en-US" sz="2400" cap="small" dirty="0">
                <a:solidFill>
                  <a:srgbClr val="FF0000"/>
                </a:solidFill>
              </a:rPr>
              <a:t>key industry sectors </a:t>
            </a:r>
            <a:r>
              <a:rPr lang="en-US" sz="2400" cap="small" dirty="0">
                <a:solidFill>
                  <a:srgbClr val="000000"/>
                </a:solidFill>
              </a:rPr>
              <a:t>and by </a:t>
            </a:r>
            <a:r>
              <a:rPr lang="en-US" sz="2400" cap="small" dirty="0">
                <a:solidFill>
                  <a:srgbClr val="FF0000"/>
                </a:solidFill>
              </a:rPr>
              <a:t>finance and investment institutions</a:t>
            </a:r>
            <a:r>
              <a:rPr lang="en-US" sz="2400" cap="small" dirty="0">
                <a:solidFill>
                  <a:srgbClr val="000000"/>
                </a:solidFill>
              </a:rPr>
              <a:t>?</a:t>
            </a: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en-US" sz="8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si-LK" sz="2400" cap="small" dirty="0">
              <a:solidFill>
                <a:srgbClr val="000000"/>
              </a:solidFill>
            </a:endParaRPr>
          </a:p>
          <a:p>
            <a:pPr marL="541338" indent="-541338">
              <a:buSzPct val="75000"/>
              <a:buFont typeface="+mj-lt"/>
              <a:buAutoNum type="arabicParenR" startAt="5"/>
            </a:pPr>
            <a:endParaRPr lang="en-US" sz="2400" cap="small" dirty="0">
              <a:solidFill>
                <a:srgbClr val="000000"/>
              </a:solidFill>
            </a:endParaRPr>
          </a:p>
          <a:p>
            <a:endParaRPr lang="en-US" sz="1100" cap="small" dirty="0"/>
          </a:p>
          <a:p>
            <a:endParaRPr lang="en-US" sz="1200" cap="small" dirty="0"/>
          </a:p>
          <a:p>
            <a:endParaRPr lang="en-US" sz="700" b="1" cap="small" dirty="0"/>
          </a:p>
          <a:p>
            <a:pPr lvl="0"/>
            <a:endParaRPr lang="en-US" sz="600" dirty="0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075E0E9E-C072-D346-95C4-571674331AE6}"/>
              </a:ext>
            </a:extLst>
          </p:cNvPr>
          <p:cNvSpPr txBox="1">
            <a:spLocks/>
          </p:cNvSpPr>
          <p:nvPr/>
        </p:nvSpPr>
        <p:spPr>
          <a:xfrm>
            <a:off x="1418582" y="309552"/>
            <a:ext cx="97828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200" dirty="0">
                <a:latin typeface="Impact" panose="020B0806030902050204" pitchFamily="34" charset="0"/>
              </a:rPr>
              <a:t>LD 2 - Achieving a </a:t>
            </a:r>
            <a:r>
              <a:rPr lang="en-US" sz="3200" dirty="0">
                <a:solidFill>
                  <a:srgbClr val="FF0000"/>
                </a:solidFill>
                <a:latin typeface="Impact" panose="020B0806030902050204" pitchFamily="34" charset="0"/>
              </a:rPr>
              <a:t>sustainable and inclusive recovery </a:t>
            </a:r>
            <a:r>
              <a:rPr lang="en-US" sz="3200" dirty="0">
                <a:latin typeface="Impact" panose="020B0806030902050204" pitchFamily="34" charset="0"/>
              </a:rPr>
              <a:t>from the coronavirus disease (COVID-19) pandemic </a:t>
            </a:r>
            <a:endParaRPr lang="en-US" sz="2800" dirty="0">
              <a:latin typeface="Impact" panose="020B080603090205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3CD14E55-85A1-9A46-8EFD-A0A363F66E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063676"/>
              </p:ext>
            </p:extLst>
          </p:nvPr>
        </p:nvGraphicFramePr>
        <p:xfrm>
          <a:off x="1332854" y="2730818"/>
          <a:ext cx="9868548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7621">
                  <a:extLst>
                    <a:ext uri="{9D8B030D-6E8A-4147-A177-3AD203B41FA5}">
                      <a16:colId xmlns:a16="http://schemas.microsoft.com/office/drawing/2014/main" val="1543010769"/>
                    </a:ext>
                  </a:extLst>
                </a:gridCol>
                <a:gridCol w="3671888">
                  <a:extLst>
                    <a:ext uri="{9D8B030D-6E8A-4147-A177-3AD203B41FA5}">
                      <a16:colId xmlns:a16="http://schemas.microsoft.com/office/drawing/2014/main" val="785273140"/>
                    </a:ext>
                  </a:extLst>
                </a:gridCol>
                <a:gridCol w="3729039">
                  <a:extLst>
                    <a:ext uri="{9D8B030D-6E8A-4147-A177-3AD203B41FA5}">
                      <a16:colId xmlns:a16="http://schemas.microsoft.com/office/drawing/2014/main" val="5635194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Commitments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Key industry sectors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Finance and investment institutions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2740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 err="1"/>
                        <a:t>Agri</a:t>
                      </a:r>
                      <a:r>
                        <a:rPr lang="en-US" sz="2800" dirty="0"/>
                        <a:t> – Proper and efficient use of fertilizer and pesticides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00259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2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/>
                        <a:t>Construction – Promotion of producing locally made raw materials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2639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800" dirty="0"/>
                        <a:t>ICT – Infrastructure facilities for rural areas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24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9721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4546</TotalTime>
  <Words>884</Words>
  <Application>Microsoft Macintosh PowerPoint</Application>
  <PresentationFormat>Widescreen</PresentationFormat>
  <Paragraphs>161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MS PGothic</vt:lpstr>
      <vt:lpstr>Arial</vt:lpstr>
      <vt:lpstr>Calibri</vt:lpstr>
      <vt:lpstr>Calibri Light</vt:lpstr>
      <vt:lpstr>Impact</vt:lpstr>
      <vt:lpstr>Iskoola Pota</vt:lpstr>
      <vt:lpstr>Office Theme</vt:lpstr>
      <vt:lpstr>Leadership Dialogue Questions Youth – LDQ2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Meeting-specific questions for all</vt:lpstr>
      <vt:lpstr>Questions Clarifications Reflections Comments &amp; Suggestions  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151</cp:revision>
  <dcterms:created xsi:type="dcterms:W3CDTF">2022-03-04T13:56:22Z</dcterms:created>
  <dcterms:modified xsi:type="dcterms:W3CDTF">2022-05-02T10:02:32Z</dcterms:modified>
</cp:coreProperties>
</file>