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1026" r:id="rId2"/>
    <p:sldId id="1115" r:id="rId3"/>
    <p:sldId id="1116" r:id="rId4"/>
    <p:sldId id="1090" r:id="rId5"/>
    <p:sldId id="1091" r:id="rId6"/>
    <p:sldId id="1092" r:id="rId7"/>
    <p:sldId id="1093" r:id="rId8"/>
    <p:sldId id="1094" r:id="rId9"/>
    <p:sldId id="1114" r:id="rId10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32" autoAdjust="0"/>
    <p:restoredTop sz="95055"/>
  </p:normalViewPr>
  <p:slideViewPr>
    <p:cSldViewPr snapToGrid="0" snapToObjects="1">
      <p:cViewPr varScale="1">
        <p:scale>
          <a:sx n="63" d="100"/>
          <a:sy n="63" d="100"/>
        </p:scale>
        <p:origin x="86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49BB3CCF-C889-6949-8B1E-9941B0DCA861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892"/>
            <a:ext cx="5505450" cy="3660458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5C3E346F-F8AD-2C4E-96AB-EE099144E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59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DDA29C-D390-499A-8C63-37119492FDD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061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CE4C4-7C22-B746-BA12-D60A13A42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DD8913-4E84-A345-83AD-98050162A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3FFDE-05D6-AB49-9747-3C4E0306B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9051A-A7C6-C147-88B4-0FC311223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DE203-A6AB-D84C-8898-C056D7092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94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E3A09-4394-6D4A-9080-0D5CF3DE1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F799B3-4AA5-9544-A037-09D5BEB0A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086CA-D5B7-C243-8826-DE0BDD4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5876A-8B0B-734E-9B22-F3CDE1EC4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DCA78-265C-BC41-9F22-737049278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5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54A195-6448-6147-BC69-610CE0DCBE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0DA0B6-4CE5-164F-85C6-F240C936B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25717-5B37-4D44-9781-BBC69816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C67E2-2C2A-924A-BEAA-3C808BF9C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C5919-DFEF-7947-B558-79E3F297E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529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79B30-F106-2547-9F0F-83F256AA1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91879-DA70-AE4B-B58E-A4B5A7E1D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BF226-8EEF-0449-8DC2-A36536173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86B48-6B92-3343-8F73-66B850886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9147C-288D-6A45-8D2B-6451FD14D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00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B3481-CDCD-8148-B908-EB68542C8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CE07D-3193-9F41-B87A-751A101D4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1D9E3-6469-2541-A7C8-667B1729E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61451-EFEE-604C-BB54-F33BC406F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F9D4-7206-8949-914E-4E96B7AEC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8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6C6D8-7D17-E945-ABA9-B8CA71FF9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7004A-B7C1-834C-9C1C-AFD76D2581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2650D-6160-F94E-AEC5-D7FA286F17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632F84-2C27-104F-B8C3-851988DAB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4FA4DA-393B-E04E-969F-FECDE6D23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E38CBB-6EC1-154E-88F2-6007A0C2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00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8B626-E378-6344-B411-2C2F3D49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5E0409-D353-5447-A7CE-FB83ED9AD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04CE5A-348C-C54B-A231-1B4320830B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352B05-1D08-574C-A331-154A3A98F0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33046A-8375-924D-8653-8AE2241727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148FF8-3B09-974F-8F8A-CB9D49AAE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AEB392-45E4-5549-97FE-D53849E8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B22EA0-6237-7E43-8A77-700ED5AC8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096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0E653-8372-0F4B-B39C-F302BE742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EEC261-A041-E546-81B6-1D49EF28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746B2-496D-9F4E-A0A6-6382F2C4F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CBB90F-71FD-8048-85F2-2397EC40A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51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176D60-3C2F-654B-BF0A-22F9D400D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D8DB33-E787-AA4A-82B2-506DD998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088D67-2F46-D44B-A091-FF64187DF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01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50A7E-A4C0-A440-951A-648832874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AF101-9CC6-4345-AB55-74140CF52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E096EE-2A08-7B44-8466-A2C114FD55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0AAEDE-ADA3-1A4C-893E-431EA24F9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4434CB-A77F-8944-8D15-8D95A1D06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BF8405-0E9D-7D41-865A-55E78A8C5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212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AEC1C-53D7-024A-861D-869CE2DF1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DA573D-87D9-5C48-BABB-19252B4F21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9D6047-9B54-0F4A-B316-E29BD2DDE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C7FB3-919A-7B48-AF15-9007A3FC6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6540E3-F528-7648-8228-10A06C9F2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4B8CF6-6B23-A545-A308-C1ABB60FA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57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8A5DEE-EA94-1549-B9F6-FE61488E0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2BFE1-95EF-7041-BBD3-625602A87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B2BEB-71FA-EF42-A7ED-BC093B7629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7DBA1-188C-F444-AE19-B0CD18ADA923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99F7C-C603-8E43-9618-D9A1A36372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E9E32-C828-1442-9277-D7943EFA5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487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763596" y="3762943"/>
            <a:ext cx="8534400" cy="178010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000" dirty="0">
                <a:solidFill>
                  <a:srgbClr val="FFC000"/>
                </a:solidFill>
                <a:latin typeface="Impact" panose="020B0806030902050204" pitchFamily="34" charset="0"/>
              </a:rPr>
              <a:t>Leadership Dialogue</a:t>
            </a:r>
            <a:br>
              <a:rPr lang="en-US" sz="8000" dirty="0">
                <a:solidFill>
                  <a:srgbClr val="FFC000"/>
                </a:solidFill>
                <a:latin typeface="Impact" panose="020B0806030902050204" pitchFamily="34" charset="0"/>
              </a:rPr>
            </a:br>
            <a:r>
              <a:rPr lang="en-US" dirty="0">
                <a:latin typeface="Impact" panose="020B0806030902050204" pitchFamily="34" charset="0"/>
              </a:rPr>
              <a:t>LD 1 Answers</a:t>
            </a:r>
            <a:br>
              <a:rPr lang="en-US" sz="8000" dirty="0">
                <a:latin typeface="Impact" panose="020B0806030902050204" pitchFamily="34" charset="0"/>
              </a:rPr>
            </a:br>
            <a:r>
              <a:rPr lang="en-US" sz="4000" dirty="0">
                <a:latin typeface="Impact" panose="020B0806030902050204" pitchFamily="34" charset="0"/>
              </a:rPr>
              <a:t>Youth, 02 May 2022 – virtual </a:t>
            </a:r>
            <a:endParaRPr lang="en-US" dirty="0">
              <a:solidFill>
                <a:srgbClr val="FFC000"/>
              </a:solidFill>
              <a:latin typeface="Impact" panose="020B080603090205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05800" y="6248400"/>
            <a:ext cx="1219200" cy="533400"/>
          </a:xfrm>
          <a:prstGeom prst="rect">
            <a:avLst/>
          </a:prstGeom>
          <a:solidFill>
            <a:schemeClr val="bg1"/>
          </a:solidFill>
          <a:ln w="3175" cmpd="sng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Graphical user interface, application&#10;&#10;Description automatically generated with medium confidence">
            <a:extLst>
              <a:ext uri="{FF2B5EF4-FFF2-40B4-BE49-F238E27FC236}">
                <a16:creationId xmlns:a16="http://schemas.microsoft.com/office/drawing/2014/main" id="{1E6DD1C9-AD81-4F9E-A0F9-79AD8ED8D9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7275" y="-116038"/>
            <a:ext cx="9697450" cy="3878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911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8480" y="1229360"/>
            <a:ext cx="11358880" cy="5623883"/>
          </a:xfrm>
        </p:spPr>
        <p:txBody>
          <a:bodyPr>
            <a:normAutofit fontScale="77500" lnSpcReduction="20000"/>
          </a:bodyPr>
          <a:lstStyle/>
          <a:p>
            <a:pPr marL="541338" indent="-541338">
              <a:buSzPct val="75000"/>
              <a:buFont typeface="+mj-lt"/>
              <a:buAutoNum type="arabicParenR"/>
            </a:pPr>
            <a:r>
              <a:rPr lang="en-US" sz="4000" cap="small" dirty="0">
                <a:solidFill>
                  <a:srgbClr val="000000"/>
                </a:solidFill>
              </a:rPr>
              <a:t>How can we restore and regenerate a positive relationship with nature? List 2 or 3 </a:t>
            </a:r>
            <a:r>
              <a:rPr lang="en-US" sz="4000" cap="small" dirty="0">
                <a:solidFill>
                  <a:srgbClr val="FF0000"/>
                </a:solidFill>
              </a:rPr>
              <a:t>good practices </a:t>
            </a:r>
            <a:r>
              <a:rPr lang="en-US" sz="4000" cap="small" dirty="0">
                <a:solidFill>
                  <a:srgbClr val="000000"/>
                </a:solidFill>
              </a:rPr>
              <a:t>and </a:t>
            </a:r>
            <a:r>
              <a:rPr lang="en-US" sz="4000" cap="small" dirty="0">
                <a:solidFill>
                  <a:srgbClr val="FF0000"/>
                </a:solidFill>
              </a:rPr>
              <a:t>pathways</a:t>
            </a:r>
            <a:r>
              <a:rPr lang="en-US" sz="4000" cap="small" dirty="0">
                <a:solidFill>
                  <a:srgbClr val="000000"/>
                </a:solidFill>
              </a:rPr>
              <a:t> that you would like to see scaled up to enable a move to a healthy planet?</a:t>
            </a:r>
          </a:p>
          <a:p>
            <a:pPr marL="541338" indent="-541338">
              <a:buSzPct val="75000"/>
              <a:buFont typeface="+mj-lt"/>
              <a:buAutoNum type="arabicParenR"/>
            </a:pPr>
            <a:r>
              <a:rPr lang="en-US" sz="4000" cap="small" dirty="0">
                <a:solidFill>
                  <a:srgbClr val="000000"/>
                </a:solidFill>
              </a:rPr>
              <a:t>What are the </a:t>
            </a:r>
            <a:r>
              <a:rPr lang="en-US" sz="4000" cap="small" dirty="0">
                <a:solidFill>
                  <a:srgbClr val="FF0000"/>
                </a:solidFill>
              </a:rPr>
              <a:t>actions</a:t>
            </a:r>
            <a:r>
              <a:rPr lang="en-US" sz="4000" cap="small" dirty="0">
                <a:solidFill>
                  <a:srgbClr val="000000"/>
                </a:solidFill>
              </a:rPr>
              <a:t> that you (your group) would take to scale up the change towards a healthy planet? What </a:t>
            </a:r>
            <a:r>
              <a:rPr lang="en-US" sz="4000" cap="small" dirty="0">
                <a:solidFill>
                  <a:srgbClr val="FF0000"/>
                </a:solidFill>
              </a:rPr>
              <a:t>policies</a:t>
            </a:r>
            <a:r>
              <a:rPr lang="en-US" sz="4000" cap="small" dirty="0">
                <a:solidFill>
                  <a:srgbClr val="000000"/>
                </a:solidFill>
              </a:rPr>
              <a:t>/</a:t>
            </a:r>
            <a:r>
              <a:rPr lang="en-US" sz="4000" cap="small" dirty="0">
                <a:solidFill>
                  <a:srgbClr val="FF0000"/>
                </a:solidFill>
              </a:rPr>
              <a:t>structures</a:t>
            </a:r>
            <a:r>
              <a:rPr lang="en-US" sz="4000" cap="small" dirty="0">
                <a:solidFill>
                  <a:srgbClr val="000000"/>
                </a:solidFill>
              </a:rPr>
              <a:t> need to be in place for you to take such action?</a:t>
            </a:r>
          </a:p>
          <a:p>
            <a:pPr marL="541338" indent="-541338">
              <a:buSzPct val="75000"/>
              <a:buFont typeface="+mj-lt"/>
              <a:buAutoNum type="arabicParenR"/>
            </a:pPr>
            <a:r>
              <a:rPr lang="en-US" sz="4000" cap="small" dirty="0">
                <a:solidFill>
                  <a:srgbClr val="000000"/>
                </a:solidFill>
              </a:rPr>
              <a:t>How could </a:t>
            </a:r>
            <a:r>
              <a:rPr lang="en-US" sz="4000" cap="small" dirty="0">
                <a:solidFill>
                  <a:srgbClr val="FF0000"/>
                </a:solidFill>
              </a:rPr>
              <a:t>marginalized and vulnerable groups </a:t>
            </a:r>
            <a:r>
              <a:rPr lang="en-US" sz="4000" cap="small" dirty="0">
                <a:solidFill>
                  <a:srgbClr val="000000"/>
                </a:solidFill>
              </a:rPr>
              <a:t>benefit from policies and initiatives designed to restore a more sustainable and resilient relationship with nature (that mitigates nature risks)?</a:t>
            </a:r>
          </a:p>
          <a:p>
            <a:pPr marL="541338" indent="-541338">
              <a:buSzPct val="75000"/>
              <a:buFont typeface="+mj-lt"/>
              <a:buAutoNum type="arabicParenR"/>
            </a:pPr>
            <a:r>
              <a:rPr lang="en-US" sz="4000" cap="small" dirty="0">
                <a:solidFill>
                  <a:srgbClr val="000000"/>
                </a:solidFill>
              </a:rPr>
              <a:t>How can we </a:t>
            </a:r>
            <a:r>
              <a:rPr lang="en-US" sz="4000" cap="small" dirty="0">
                <a:solidFill>
                  <a:srgbClr val="FF0000"/>
                </a:solidFill>
              </a:rPr>
              <a:t>safeguard the rights of people and nature</a:t>
            </a:r>
            <a:r>
              <a:rPr lang="en-US" sz="4000" cap="small" dirty="0">
                <a:solidFill>
                  <a:srgbClr val="000000"/>
                </a:solidFill>
              </a:rPr>
              <a:t>, including among others, indigenous peoples and local communities, environmental defenders, women, youth, future generations? </a:t>
            </a:r>
          </a:p>
          <a:p>
            <a:pPr marL="541338" indent="-541338">
              <a:buSzPct val="75000"/>
              <a:buFont typeface="+mj-lt"/>
              <a:buAutoNum type="arabicParenR"/>
            </a:pPr>
            <a:r>
              <a:rPr lang="en-US" sz="4000" cap="small" dirty="0">
                <a:solidFill>
                  <a:srgbClr val="000000"/>
                </a:solidFill>
              </a:rPr>
              <a:t>What are the new or prioritized set of </a:t>
            </a:r>
            <a:r>
              <a:rPr lang="en-US" sz="4000" cap="small" dirty="0">
                <a:solidFill>
                  <a:srgbClr val="FF0000"/>
                </a:solidFill>
              </a:rPr>
              <a:t>metrics and indicators </a:t>
            </a:r>
            <a:r>
              <a:rPr lang="en-US" sz="4000" cap="small" dirty="0">
                <a:solidFill>
                  <a:srgbClr val="000000"/>
                </a:solidFill>
              </a:rPr>
              <a:t>needed for tracking our progress towards a healthier and more prosperous planet? </a:t>
            </a:r>
          </a:p>
          <a:p>
            <a:pPr marL="947738" indent="-933450">
              <a:buSzPct val="75000"/>
              <a:buFont typeface="Wingdings" pitchFamily="2" charset="2"/>
              <a:buChar char="q"/>
            </a:pPr>
            <a:endParaRPr lang="en-US" sz="4000" cap="small" dirty="0">
              <a:solidFill>
                <a:srgbClr val="000000"/>
              </a:solidFill>
            </a:endParaRPr>
          </a:p>
          <a:p>
            <a:endParaRPr lang="en-US" sz="1800" cap="small" dirty="0"/>
          </a:p>
          <a:p>
            <a:endParaRPr lang="en-US" sz="2000" cap="small" dirty="0"/>
          </a:p>
          <a:p>
            <a:endParaRPr lang="en-US" sz="1000" b="1" cap="small" dirty="0"/>
          </a:p>
          <a:p>
            <a:pPr lvl="0"/>
            <a:endParaRPr lang="en-US" sz="9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2854" y="192405"/>
            <a:ext cx="9782821" cy="803275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1 - Reflecting on the urgent need for actions to achieve a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healthy planet</a:t>
            </a:r>
            <a:r>
              <a:rPr lang="en-US" sz="2800" dirty="0">
                <a:latin typeface="Impact" panose="020B0806030902050204" pitchFamily="34" charset="0"/>
              </a:rPr>
              <a:t> and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prosperity of all</a:t>
            </a:r>
            <a:endParaRPr lang="en-US" sz="24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412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76317-973C-4BDF-8384-F67F24AB22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5520"/>
            <a:ext cx="11338560" cy="519144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How can we restore and regenerate a positive relationship with nature? List 2 or 3 </a:t>
            </a:r>
            <a:r>
              <a:rPr lang="en-US" dirty="0">
                <a:solidFill>
                  <a:srgbClr val="FF0000"/>
                </a:solidFill>
              </a:rPr>
              <a:t>good practices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pathways</a:t>
            </a:r>
            <a:r>
              <a:rPr lang="en-US" dirty="0"/>
              <a:t> that you would like to see scaled up to enable a move to a healthy planet?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are the </a:t>
            </a:r>
            <a:r>
              <a:rPr lang="en-US" dirty="0">
                <a:solidFill>
                  <a:srgbClr val="FF0000"/>
                </a:solidFill>
              </a:rPr>
              <a:t>actions</a:t>
            </a:r>
            <a:r>
              <a:rPr lang="en-US" dirty="0"/>
              <a:t> that you (your group) would take to scale up the change towards a healthy planet? What </a:t>
            </a:r>
            <a:r>
              <a:rPr lang="en-US" dirty="0">
                <a:solidFill>
                  <a:srgbClr val="FF0000"/>
                </a:solidFill>
              </a:rPr>
              <a:t>policies/structures</a:t>
            </a:r>
            <a:r>
              <a:rPr lang="en-US" dirty="0"/>
              <a:t> need to be in place for you to take such action?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could </a:t>
            </a:r>
            <a:r>
              <a:rPr lang="en-US" dirty="0">
                <a:solidFill>
                  <a:srgbClr val="FF0000"/>
                </a:solidFill>
              </a:rPr>
              <a:t>marginalized and vulnerable groups </a:t>
            </a:r>
            <a:r>
              <a:rPr lang="en-US" dirty="0"/>
              <a:t>benefit from policies and initiatives designed to restore a more sustainable and resilient relationship with nature (that mitigates nature risks)?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can we </a:t>
            </a:r>
            <a:r>
              <a:rPr lang="en-US" dirty="0">
                <a:solidFill>
                  <a:srgbClr val="FF0000"/>
                </a:solidFill>
              </a:rPr>
              <a:t>safeguard the rights of people and nature</a:t>
            </a:r>
            <a:r>
              <a:rPr lang="en-US" dirty="0"/>
              <a:t>, including among others, indigenous peoples and local communities, environmental defenders, women, youth, future generations?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are the new or prioritized set of </a:t>
            </a:r>
            <a:r>
              <a:rPr lang="en-US" dirty="0">
                <a:solidFill>
                  <a:srgbClr val="FF0000"/>
                </a:solidFill>
              </a:rPr>
              <a:t>metrics and indicators </a:t>
            </a:r>
            <a:r>
              <a:rPr lang="en-US" dirty="0"/>
              <a:t>needed for tracking our progress towards a healthier and more prosperous planet?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5686F14-2E21-451B-8D37-E50392EB1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125"/>
            <a:ext cx="10515600" cy="762635"/>
          </a:xfrm>
        </p:spPr>
        <p:txBody>
          <a:bodyPr>
            <a:noAutofit/>
          </a:bodyPr>
          <a:lstStyle/>
          <a:p>
            <a:pPr algn="ctr"/>
            <a:r>
              <a:rPr lang="en-US" sz="2400" dirty="0">
                <a:latin typeface="Impact" panose="020B0806030902050204" pitchFamily="34" charset="0"/>
              </a:rPr>
              <a:t>LD 1 - Reflecting on the urgent need for actions to achieve a </a:t>
            </a:r>
            <a:r>
              <a:rPr lang="en-US" sz="2400" dirty="0">
                <a:solidFill>
                  <a:srgbClr val="FF0000"/>
                </a:solidFill>
                <a:latin typeface="Impact" panose="020B0806030902050204" pitchFamily="34" charset="0"/>
              </a:rPr>
              <a:t>healthy planet</a:t>
            </a:r>
            <a:r>
              <a:rPr lang="en-US" sz="2400" dirty="0">
                <a:latin typeface="Impact" panose="020B0806030902050204" pitchFamily="34" charset="0"/>
              </a:rPr>
              <a:t> and </a:t>
            </a:r>
            <a:r>
              <a:rPr lang="en-US" sz="2400" dirty="0">
                <a:solidFill>
                  <a:srgbClr val="FF0000"/>
                </a:solidFill>
                <a:latin typeface="Impact" panose="020B0806030902050204" pitchFamily="34" charset="0"/>
              </a:rPr>
              <a:t>prosperity of all</a:t>
            </a:r>
            <a:endParaRPr lang="en-US" sz="20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92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DF575D-B764-854B-8594-ED4AFD2C3D3A}"/>
              </a:ext>
            </a:extLst>
          </p:cNvPr>
          <p:cNvSpPr/>
          <p:nvPr/>
        </p:nvSpPr>
        <p:spPr>
          <a:xfrm>
            <a:off x="416560" y="822960"/>
            <a:ext cx="11602720" cy="11125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6560" y="822960"/>
            <a:ext cx="10683240" cy="5442508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/>
            </a:pPr>
            <a:r>
              <a:rPr lang="en-US" sz="2000" cap="small" dirty="0">
                <a:solidFill>
                  <a:srgbClr val="000000"/>
                </a:solidFill>
              </a:rPr>
              <a:t>How can we restore and regenerate a positive relationship with nature? List 2 or 3 </a:t>
            </a:r>
            <a:r>
              <a:rPr lang="en-US" sz="2000" cap="small" dirty="0">
                <a:solidFill>
                  <a:srgbClr val="FF0000"/>
                </a:solidFill>
              </a:rPr>
              <a:t>good practices </a:t>
            </a:r>
            <a:r>
              <a:rPr lang="en-US" sz="2000" cap="small" dirty="0">
                <a:solidFill>
                  <a:srgbClr val="000000"/>
                </a:solidFill>
              </a:rPr>
              <a:t>and </a:t>
            </a:r>
            <a:r>
              <a:rPr lang="en-US" sz="2000" cap="small" dirty="0">
                <a:solidFill>
                  <a:srgbClr val="FF0000"/>
                </a:solidFill>
              </a:rPr>
              <a:t>pathways</a:t>
            </a:r>
            <a:r>
              <a:rPr lang="en-US" sz="2000" cap="small" dirty="0">
                <a:solidFill>
                  <a:srgbClr val="000000"/>
                </a:solidFill>
              </a:rPr>
              <a:t> that you would like to see scaled up to enable a move to a healthy planet?</a:t>
            </a:r>
            <a:endParaRPr lang="en-US" sz="1600" cap="small" dirty="0"/>
          </a:p>
          <a:p>
            <a:endParaRPr lang="en-US" sz="1800" cap="small" dirty="0"/>
          </a:p>
          <a:p>
            <a:endParaRPr lang="en-US" sz="900" b="1" cap="small" dirty="0"/>
          </a:p>
          <a:p>
            <a:pPr lvl="0"/>
            <a:endParaRPr lang="en-US" sz="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2720" y="85173"/>
            <a:ext cx="11602720" cy="737787"/>
          </a:xfrm>
        </p:spPr>
        <p:txBody>
          <a:bodyPr>
            <a:noAutofit/>
          </a:bodyPr>
          <a:lstStyle/>
          <a:p>
            <a:pPr algn="ctr"/>
            <a:r>
              <a:rPr lang="en-US" sz="2000" dirty="0">
                <a:latin typeface="Impact" panose="020B0806030902050204" pitchFamily="34" charset="0"/>
              </a:rPr>
              <a:t>LD 1 - Reflecting on the urgent need for actions to achieve a </a:t>
            </a:r>
            <a:r>
              <a:rPr lang="en-US" sz="2000" dirty="0">
                <a:solidFill>
                  <a:srgbClr val="FF0000"/>
                </a:solidFill>
                <a:latin typeface="Impact" panose="020B0806030902050204" pitchFamily="34" charset="0"/>
              </a:rPr>
              <a:t>healthy planet</a:t>
            </a:r>
            <a:r>
              <a:rPr lang="en-US" sz="2000" dirty="0">
                <a:latin typeface="Impact" panose="020B0806030902050204" pitchFamily="34" charset="0"/>
              </a:rPr>
              <a:t> and </a:t>
            </a:r>
            <a:r>
              <a:rPr lang="en-US" sz="2000" dirty="0">
                <a:solidFill>
                  <a:srgbClr val="FF0000"/>
                </a:solidFill>
                <a:latin typeface="Impact" panose="020B0806030902050204" pitchFamily="34" charset="0"/>
              </a:rPr>
              <a:t>prosperity of all</a:t>
            </a:r>
            <a:endParaRPr lang="en-US" sz="18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A9E781B-2BFB-5E4A-AAC8-45932B766F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6727"/>
              </p:ext>
            </p:extLst>
          </p:nvPr>
        </p:nvGraphicFramePr>
        <p:xfrm>
          <a:off x="416560" y="1560747"/>
          <a:ext cx="1160272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268">
                  <a:extLst>
                    <a:ext uri="{9D8B030D-6E8A-4147-A177-3AD203B41FA5}">
                      <a16:colId xmlns:a16="http://schemas.microsoft.com/office/drawing/2014/main" val="696394831"/>
                    </a:ext>
                  </a:extLst>
                </a:gridCol>
                <a:gridCol w="3305540">
                  <a:extLst>
                    <a:ext uri="{9D8B030D-6E8A-4147-A177-3AD203B41FA5}">
                      <a16:colId xmlns:a16="http://schemas.microsoft.com/office/drawing/2014/main" val="152649271"/>
                    </a:ext>
                  </a:extLst>
                </a:gridCol>
                <a:gridCol w="7931912">
                  <a:extLst>
                    <a:ext uri="{9D8B030D-6E8A-4147-A177-3AD203B41FA5}">
                      <a16:colId xmlns:a16="http://schemas.microsoft.com/office/drawing/2014/main" val="3004322456"/>
                    </a:ext>
                  </a:extLst>
                </a:gridCol>
              </a:tblGrid>
              <a:tr h="305121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Good Practices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Pathways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400644"/>
                  </a:ext>
                </a:extLst>
              </a:tr>
              <a:tr h="1222689">
                <a:tc>
                  <a:txBody>
                    <a:bodyPr/>
                    <a:lstStyle/>
                    <a:p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Home gardening (HG) for producing some of the own food and reducing food waste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Technical and other support to initiation and maintaining at home gardening at household level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07056"/>
                  </a:ext>
                </a:extLst>
              </a:tr>
              <a:tr h="1019004">
                <a:tc>
                  <a:txBody>
                    <a:bodyPr/>
                    <a:lstStyle/>
                    <a:p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Use of sustainable / renewable energy sources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Awareness raising on SDGs,  technical and financial support, R&amp;D to addresses issues such as inhibition by ammonia in biogas generation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643480"/>
                  </a:ext>
                </a:extLst>
              </a:tr>
              <a:tr h="883435">
                <a:tc>
                  <a:txBody>
                    <a:bodyPr/>
                    <a:lstStyle/>
                    <a:p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Localization of SDGs </a:t>
                      </a:r>
                    </a:p>
                    <a:p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Good attitude towards nature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Research and innovation,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Development of practical sustainability framework specified for each industry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Good mental health of youth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90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5527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BC68E2B-D23F-4CE9-AB95-1772131D4B25}"/>
              </a:ext>
            </a:extLst>
          </p:cNvPr>
          <p:cNvSpPr/>
          <p:nvPr/>
        </p:nvSpPr>
        <p:spPr>
          <a:xfrm>
            <a:off x="300990" y="975361"/>
            <a:ext cx="11602720" cy="11125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4961" y="990599"/>
            <a:ext cx="11049000" cy="4876801"/>
          </a:xfrm>
        </p:spPr>
        <p:txBody>
          <a:bodyPr>
            <a:normAutofit/>
          </a:bodyPr>
          <a:lstStyle/>
          <a:p>
            <a:pPr marL="742950" indent="-742950">
              <a:buSzPct val="75000"/>
              <a:buFont typeface="+mj-lt"/>
              <a:buAutoNum type="arabicParenR" startAt="2"/>
            </a:pPr>
            <a:r>
              <a:rPr lang="en-US" sz="2400" cap="small" dirty="0">
                <a:solidFill>
                  <a:srgbClr val="000000"/>
                </a:solidFill>
              </a:rPr>
              <a:t>What are the </a:t>
            </a:r>
            <a:r>
              <a:rPr lang="en-US" sz="2400" cap="small" dirty="0">
                <a:solidFill>
                  <a:srgbClr val="FF0000"/>
                </a:solidFill>
              </a:rPr>
              <a:t>actions</a:t>
            </a:r>
            <a:r>
              <a:rPr lang="en-US" sz="2400" cap="small" dirty="0">
                <a:solidFill>
                  <a:srgbClr val="000000"/>
                </a:solidFill>
              </a:rPr>
              <a:t> that you (your group) would take to scale up the change towards a healthy planet? What </a:t>
            </a:r>
            <a:r>
              <a:rPr lang="en-US" sz="2400" cap="small" dirty="0">
                <a:solidFill>
                  <a:srgbClr val="FF0000"/>
                </a:solidFill>
              </a:rPr>
              <a:t>policies</a:t>
            </a:r>
            <a:r>
              <a:rPr lang="en-US" sz="2400" cap="small" dirty="0">
                <a:solidFill>
                  <a:srgbClr val="000000"/>
                </a:solidFill>
              </a:rPr>
              <a:t>/</a:t>
            </a:r>
            <a:r>
              <a:rPr lang="en-US" sz="2400" cap="small" dirty="0">
                <a:solidFill>
                  <a:srgbClr val="FF0000"/>
                </a:solidFill>
              </a:rPr>
              <a:t>structures</a:t>
            </a:r>
            <a:r>
              <a:rPr lang="en-US" sz="2400" cap="small" dirty="0">
                <a:solidFill>
                  <a:srgbClr val="000000"/>
                </a:solidFill>
              </a:rPr>
              <a:t> need to be in place for you to take such action?</a:t>
            </a:r>
          </a:p>
          <a:p>
            <a:pPr marL="742950" indent="-742950">
              <a:buSzPct val="75000"/>
              <a:buFont typeface="+mj-lt"/>
              <a:buAutoNum type="arabicParenR" startAt="2"/>
            </a:pPr>
            <a:endParaRPr lang="en-US" sz="2200" cap="small" dirty="0">
              <a:solidFill>
                <a:srgbClr val="000000"/>
              </a:solidFill>
            </a:endParaRPr>
          </a:p>
          <a:p>
            <a:pPr marL="0" indent="0">
              <a:buSzPct val="75000"/>
              <a:buNone/>
            </a:pPr>
            <a:endParaRPr lang="en-US" sz="4000" cap="small" dirty="0">
              <a:solidFill>
                <a:srgbClr val="000000"/>
              </a:solidFill>
            </a:endParaRPr>
          </a:p>
          <a:p>
            <a:pPr marL="947738" indent="-933450">
              <a:buSzPct val="75000"/>
              <a:buFont typeface="Wingdings" pitchFamily="2" charset="2"/>
              <a:buChar char="q"/>
            </a:pPr>
            <a:endParaRPr lang="en-US" sz="4000" cap="small" dirty="0">
              <a:solidFill>
                <a:srgbClr val="000000"/>
              </a:solidFill>
            </a:endParaRPr>
          </a:p>
          <a:p>
            <a:endParaRPr lang="en-US" sz="1800" cap="small" dirty="0"/>
          </a:p>
          <a:p>
            <a:endParaRPr lang="en-US" sz="2000" cap="small" dirty="0"/>
          </a:p>
          <a:p>
            <a:endParaRPr lang="en-US" sz="1000" b="1" cap="small" dirty="0"/>
          </a:p>
          <a:p>
            <a:pPr lvl="0"/>
            <a:endParaRPr lang="en-US" sz="9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59816" y="81281"/>
            <a:ext cx="10617835" cy="945515"/>
          </a:xfrm>
        </p:spPr>
        <p:txBody>
          <a:bodyPr>
            <a:noAutofit/>
          </a:bodyPr>
          <a:lstStyle/>
          <a:p>
            <a:pPr algn="ctr"/>
            <a:r>
              <a:rPr lang="en-US" sz="2400" dirty="0">
                <a:latin typeface="Impact" panose="020B0806030902050204" pitchFamily="34" charset="0"/>
              </a:rPr>
              <a:t>LD 1 - Reflecting on the urgent need for actions to achieve a </a:t>
            </a:r>
            <a:r>
              <a:rPr lang="en-US" sz="2400" dirty="0">
                <a:solidFill>
                  <a:srgbClr val="FF0000"/>
                </a:solidFill>
                <a:latin typeface="Impact" panose="020B0806030902050204" pitchFamily="34" charset="0"/>
              </a:rPr>
              <a:t>healthy planet</a:t>
            </a:r>
            <a:r>
              <a:rPr lang="en-US" sz="2400" dirty="0">
                <a:latin typeface="Impact" panose="020B0806030902050204" pitchFamily="34" charset="0"/>
              </a:rPr>
              <a:t> and </a:t>
            </a:r>
            <a:r>
              <a:rPr lang="en-US" sz="2400" dirty="0">
                <a:solidFill>
                  <a:srgbClr val="FF0000"/>
                </a:solidFill>
                <a:latin typeface="Impact" panose="020B0806030902050204" pitchFamily="34" charset="0"/>
              </a:rPr>
              <a:t>prosperity of all</a:t>
            </a:r>
            <a:endParaRPr lang="en-US" sz="20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1BBD06B-A4D2-AF41-B09F-5809E56B23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742586"/>
              </p:ext>
            </p:extLst>
          </p:nvPr>
        </p:nvGraphicFramePr>
        <p:xfrm>
          <a:off x="149863" y="2087880"/>
          <a:ext cx="12062458" cy="467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3497">
                  <a:extLst>
                    <a:ext uri="{9D8B030D-6E8A-4147-A177-3AD203B41FA5}">
                      <a16:colId xmlns:a16="http://schemas.microsoft.com/office/drawing/2014/main" val="1787201998"/>
                    </a:ext>
                  </a:extLst>
                </a:gridCol>
                <a:gridCol w="3779520">
                  <a:extLst>
                    <a:ext uri="{9D8B030D-6E8A-4147-A177-3AD203B41FA5}">
                      <a16:colId xmlns:a16="http://schemas.microsoft.com/office/drawing/2014/main" val="2433288115"/>
                    </a:ext>
                  </a:extLst>
                </a:gridCol>
                <a:gridCol w="5679441">
                  <a:extLst>
                    <a:ext uri="{9D8B030D-6E8A-4147-A177-3AD203B41FA5}">
                      <a16:colId xmlns:a16="http://schemas.microsoft.com/office/drawing/2014/main" val="25862793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Policies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Structures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147166"/>
                  </a:ext>
                </a:extLst>
              </a:tr>
              <a:tr h="261459">
                <a:tc>
                  <a:txBody>
                    <a:bodyPr/>
                    <a:lstStyle/>
                    <a:p>
                      <a:r>
                        <a:rPr lang="en-US" sz="1800" dirty="0"/>
                        <a:t>Promotion of home gardening for producing some food and reducing food waste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Incentive scheme to motivate taking up and continue in home gardening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Awareness raising on ways to use leftover food and food preservation techniques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Promote appropriate waste management practices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Making available guidelines for HG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Web base sessions on how to do and addressing issues, minimize use of harmful chemicals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Apps to select areas for HG and appropriate varieties of plants and practices including duration 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Communication on amount of food waste generated at localities to those who are responsible (university canteen) for attitudinal change towards waste generation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90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Promote the use of sustainable / renewable energy sources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Engage the technology and financial institutions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Energy storage facilities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err="1"/>
                        <a:t>Favourable</a:t>
                      </a:r>
                      <a:r>
                        <a:rPr lang="en-US" sz="1600" dirty="0"/>
                        <a:t> policies to encourage RE by the government agencies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Regulatory bodies – infrastructure upgrading, off grid renewable sources, decentralized power systems, </a:t>
                      </a:r>
                      <a:r>
                        <a:rPr lang="en-US" sz="1600" dirty="0" err="1"/>
                        <a:t>dendro</a:t>
                      </a:r>
                      <a:r>
                        <a:rPr lang="en-US" sz="1600" dirty="0"/>
                        <a:t> power – with sustainable sources ensured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Incentive schemes for RE producers </a:t>
                      </a:r>
                    </a:p>
                    <a:p>
                      <a:r>
                        <a:rPr lang="en-US" sz="1600" dirty="0"/>
                        <a:t>Mechanism to quantify biogas generated for inputs supplied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360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Localization of SDGs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Mechanism for tracking the progression towards achieving SDGs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Institutional framework developed for each industry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Framework to measure mental health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99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662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0320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460EC17-8E5F-491B-8F4D-7004E99EDB1C}"/>
              </a:ext>
            </a:extLst>
          </p:cNvPr>
          <p:cNvSpPr/>
          <p:nvPr/>
        </p:nvSpPr>
        <p:spPr>
          <a:xfrm>
            <a:off x="289560" y="1259585"/>
            <a:ext cx="11588496" cy="11125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09448" y="1324774"/>
            <a:ext cx="10937240" cy="5928683"/>
          </a:xfrm>
        </p:spPr>
        <p:txBody>
          <a:bodyPr>
            <a:normAutofit/>
          </a:bodyPr>
          <a:lstStyle/>
          <a:p>
            <a:pPr marL="742950" indent="-742950">
              <a:buSzPct val="75000"/>
              <a:buFont typeface="+mj-lt"/>
              <a:buAutoNum type="arabicParenR" startAt="3"/>
            </a:pPr>
            <a:r>
              <a:rPr lang="en-US" sz="2400" cap="small" dirty="0">
                <a:solidFill>
                  <a:srgbClr val="000000"/>
                </a:solidFill>
              </a:rPr>
              <a:t>How could </a:t>
            </a:r>
            <a:r>
              <a:rPr lang="en-US" sz="2400" cap="small" dirty="0">
                <a:solidFill>
                  <a:srgbClr val="FF0000"/>
                </a:solidFill>
              </a:rPr>
              <a:t>marginalized and vulnerable groups </a:t>
            </a:r>
            <a:r>
              <a:rPr lang="en-US" sz="2400" cap="small" dirty="0">
                <a:solidFill>
                  <a:srgbClr val="000000"/>
                </a:solidFill>
              </a:rPr>
              <a:t>benefit from policies and initiatives designed to restore a more sustainable and resilient relationship with nature (that mitigates nature risks)?</a:t>
            </a:r>
          </a:p>
          <a:p>
            <a:pPr marL="742950" indent="-742950">
              <a:buSzPct val="75000"/>
              <a:buFont typeface="+mj-lt"/>
              <a:buAutoNum type="arabicParenR" startAt="3"/>
            </a:pPr>
            <a:endParaRPr lang="en-US" sz="2200" cap="small" dirty="0">
              <a:solidFill>
                <a:srgbClr val="000000"/>
              </a:solidFill>
            </a:endParaRPr>
          </a:p>
          <a:p>
            <a:pPr marL="742950" indent="-742950">
              <a:buSzPct val="75000"/>
              <a:buFont typeface="+mj-lt"/>
              <a:buAutoNum type="arabicParenR" startAt="3"/>
            </a:pPr>
            <a:endParaRPr lang="en-US" sz="4000" cap="small" dirty="0">
              <a:solidFill>
                <a:srgbClr val="000000"/>
              </a:solidFill>
            </a:endParaRPr>
          </a:p>
          <a:p>
            <a:pPr marL="947738" indent="-933450">
              <a:buSzPct val="75000"/>
              <a:buFont typeface="Wingdings" pitchFamily="2" charset="2"/>
              <a:buChar char="q"/>
            </a:pPr>
            <a:endParaRPr lang="en-US" sz="4000" cap="small" dirty="0">
              <a:solidFill>
                <a:srgbClr val="000000"/>
              </a:solidFill>
            </a:endParaRPr>
          </a:p>
          <a:p>
            <a:endParaRPr lang="en-US" sz="1800" cap="small" dirty="0"/>
          </a:p>
          <a:p>
            <a:endParaRPr lang="en-US" sz="2000" cap="small" dirty="0"/>
          </a:p>
          <a:p>
            <a:endParaRPr lang="en-US" sz="1000" b="1" cap="small" dirty="0"/>
          </a:p>
          <a:p>
            <a:pPr lvl="0"/>
            <a:endParaRPr lang="en-US" sz="9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1920" y="415670"/>
            <a:ext cx="11948160" cy="843915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1 - Reflecting on the urgent need for actions to achieve a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healthy planet</a:t>
            </a:r>
            <a:r>
              <a:rPr lang="en-US" sz="2800" dirty="0">
                <a:latin typeface="Impact" panose="020B0806030902050204" pitchFamily="34" charset="0"/>
              </a:rPr>
              <a:t> and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prosperity of all</a:t>
            </a:r>
            <a:endParaRPr lang="en-US" sz="24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7F5590B-55C4-3546-A5CB-E5C3CFB48A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88786"/>
              </p:ext>
            </p:extLst>
          </p:nvPr>
        </p:nvGraphicFramePr>
        <p:xfrm>
          <a:off x="275336" y="2437293"/>
          <a:ext cx="1160272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422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11045298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How could marginalized and vulnerable groups benefit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Incentive schemes for vulnerable groups to engage in RE (reinstate support scheme for biogas)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Provide market places for excess home grown produce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Mechanisms for ensure sustainable sources for </a:t>
                      </a:r>
                      <a:r>
                        <a:rPr lang="en-US" sz="2400" dirty="0" err="1"/>
                        <a:t>dendro</a:t>
                      </a:r>
                      <a:r>
                        <a:rPr lang="en-US" sz="2400" dirty="0"/>
                        <a:t> power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Safe disposal methods for solar sells and batteries used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014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740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4432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CCD9019-3ED2-4F88-95E5-0B6061A1CDA8}"/>
              </a:ext>
            </a:extLst>
          </p:cNvPr>
          <p:cNvSpPr/>
          <p:nvPr/>
        </p:nvSpPr>
        <p:spPr>
          <a:xfrm>
            <a:off x="438912" y="1206661"/>
            <a:ext cx="11602720" cy="11582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8912" y="1292005"/>
            <a:ext cx="11417946" cy="4719643"/>
          </a:xfrm>
        </p:spPr>
        <p:txBody>
          <a:bodyPr>
            <a:normAutofit/>
          </a:bodyPr>
          <a:lstStyle/>
          <a:p>
            <a:pPr marL="742950" indent="-742950">
              <a:buSzPct val="75000"/>
              <a:buFont typeface="+mj-lt"/>
              <a:buAutoNum type="arabicParenR" startAt="4"/>
            </a:pPr>
            <a:r>
              <a:rPr lang="en-US" sz="2400" cap="small" dirty="0">
                <a:solidFill>
                  <a:srgbClr val="000000"/>
                </a:solidFill>
              </a:rPr>
              <a:t>How can we </a:t>
            </a:r>
            <a:r>
              <a:rPr lang="en-US" sz="2400" cap="small" dirty="0">
                <a:solidFill>
                  <a:srgbClr val="FF0000"/>
                </a:solidFill>
              </a:rPr>
              <a:t>safeguard the rights of people and nature</a:t>
            </a:r>
            <a:r>
              <a:rPr lang="en-US" sz="2400" cap="small" dirty="0">
                <a:solidFill>
                  <a:srgbClr val="000000"/>
                </a:solidFill>
              </a:rPr>
              <a:t>, including among others, indigenous peoples and local communities, environmental defenders, women, youth, future generations? </a:t>
            </a:r>
          </a:p>
          <a:p>
            <a:pPr marL="755650" indent="0">
              <a:buSzPct val="75000"/>
              <a:buNone/>
            </a:pPr>
            <a:endParaRPr lang="en-US" sz="900" cap="small" dirty="0">
              <a:solidFill>
                <a:srgbClr val="000000"/>
              </a:solidFill>
            </a:endParaRPr>
          </a:p>
          <a:p>
            <a:pPr marL="742950" indent="-742950">
              <a:buSzPct val="75000"/>
              <a:buFont typeface="+mj-lt"/>
              <a:buAutoNum type="arabicParenR" startAt="4"/>
            </a:pPr>
            <a:endParaRPr lang="en-US" sz="2200" cap="small" dirty="0">
              <a:solidFill>
                <a:srgbClr val="000000"/>
              </a:solidFill>
            </a:endParaRPr>
          </a:p>
          <a:p>
            <a:pPr marL="742950" indent="-742950">
              <a:buSzPct val="75000"/>
              <a:buFont typeface="+mj-lt"/>
              <a:buAutoNum type="arabicParenR" startAt="4"/>
            </a:pPr>
            <a:endParaRPr lang="en-US" sz="4000" cap="small" dirty="0">
              <a:solidFill>
                <a:srgbClr val="000000"/>
              </a:solidFill>
            </a:endParaRPr>
          </a:p>
          <a:p>
            <a:endParaRPr lang="en-US" sz="1800" cap="small" dirty="0"/>
          </a:p>
          <a:p>
            <a:endParaRPr lang="en-US" sz="2000" cap="small" dirty="0"/>
          </a:p>
          <a:p>
            <a:endParaRPr lang="en-US" sz="1000" b="1" cap="small" dirty="0"/>
          </a:p>
          <a:p>
            <a:pPr lvl="0"/>
            <a:endParaRPr lang="en-US" sz="9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2080" y="301455"/>
            <a:ext cx="11866880" cy="853439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Impact" panose="020B0806030902050204" pitchFamily="34" charset="0"/>
              </a:rPr>
              <a:t>LD 1 - Reflecting on the urgent need for actions to achieve a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healthy planet</a:t>
            </a:r>
            <a:r>
              <a:rPr lang="en-US" sz="2800" dirty="0">
                <a:latin typeface="Impact" panose="020B0806030902050204" pitchFamily="34" charset="0"/>
              </a:rPr>
              <a:t> and </a:t>
            </a:r>
            <a:r>
              <a:rPr lang="en-US" sz="2800" dirty="0">
                <a:solidFill>
                  <a:srgbClr val="FF0000"/>
                </a:solidFill>
                <a:latin typeface="Impact" panose="020B0806030902050204" pitchFamily="34" charset="0"/>
              </a:rPr>
              <a:t>prosperity of all</a:t>
            </a:r>
            <a:endParaRPr lang="en-US" sz="24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753FDA7-E8DC-E648-B54C-109EDD5675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927316"/>
              </p:ext>
            </p:extLst>
          </p:nvPr>
        </p:nvGraphicFramePr>
        <p:xfrm>
          <a:off x="438912" y="2416668"/>
          <a:ext cx="11570208" cy="3452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860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11014348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444799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How can we safeguard the rights of people and nature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80063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Soil erosion control in HG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44479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Reform education to encourage learning from nature / practical ways to inculcate positive attitudes towards nature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44479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Enforcement of rules and regulations to safeguard nature and peoples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  <a:tr h="44479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R&amp;D to solve the issue of odor of digestate enabling to use them as fertilizer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014421"/>
                  </a:ext>
                </a:extLst>
              </a:tr>
              <a:tr h="444799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740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394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A4CC246-37C4-4B45-BF34-B852897B53E2}"/>
              </a:ext>
            </a:extLst>
          </p:cNvPr>
          <p:cNvSpPr/>
          <p:nvPr/>
        </p:nvSpPr>
        <p:spPr>
          <a:xfrm>
            <a:off x="154294" y="660079"/>
            <a:ext cx="11915786" cy="11125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4294" y="664371"/>
            <a:ext cx="11915786" cy="4876800"/>
          </a:xfrm>
        </p:spPr>
        <p:txBody>
          <a:bodyPr>
            <a:normAutofit/>
          </a:bodyPr>
          <a:lstStyle/>
          <a:p>
            <a:pPr marL="742950" indent="-742950">
              <a:buSzPct val="75000"/>
              <a:buFont typeface="+mj-lt"/>
              <a:buAutoNum type="arabicParenR" startAt="5"/>
            </a:pPr>
            <a:r>
              <a:rPr lang="en-US" sz="2400" cap="small" dirty="0">
                <a:solidFill>
                  <a:srgbClr val="000000"/>
                </a:solidFill>
              </a:rPr>
              <a:t>What are the new or prioritized set of </a:t>
            </a:r>
            <a:r>
              <a:rPr lang="en-US" sz="2400" cap="small" dirty="0">
                <a:solidFill>
                  <a:srgbClr val="FF0000"/>
                </a:solidFill>
              </a:rPr>
              <a:t>metrics and indicators </a:t>
            </a:r>
            <a:r>
              <a:rPr lang="en-US" sz="2400" cap="small" dirty="0">
                <a:solidFill>
                  <a:srgbClr val="000000"/>
                </a:solidFill>
              </a:rPr>
              <a:t>needed for tracking our progress towards a healthier and more prosperous planet? </a:t>
            </a:r>
          </a:p>
          <a:p>
            <a:pPr marL="812800" indent="0">
              <a:buSzPct val="75000"/>
              <a:buNone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742950" indent="-742950">
              <a:buSzPct val="75000"/>
              <a:buFont typeface="+mj-lt"/>
              <a:buAutoNum type="arabicParenR" startAt="5"/>
            </a:pPr>
            <a:endParaRPr lang="en-US" sz="2000" cap="small" dirty="0"/>
          </a:p>
          <a:p>
            <a:pPr marL="742950" indent="-742950">
              <a:buSzPct val="75000"/>
              <a:buFont typeface="+mj-lt"/>
              <a:buAutoNum type="arabicParenR" startAt="5"/>
            </a:pPr>
            <a:endParaRPr lang="en-US" sz="4000" cap="small" dirty="0">
              <a:solidFill>
                <a:srgbClr val="000000"/>
              </a:solidFill>
            </a:endParaRPr>
          </a:p>
          <a:p>
            <a:pPr marL="947738" indent="-933450">
              <a:buSzPct val="75000"/>
              <a:buFont typeface="Wingdings" pitchFamily="2" charset="2"/>
              <a:buChar char="q"/>
            </a:pPr>
            <a:endParaRPr lang="en-US" sz="4000" cap="small" dirty="0">
              <a:solidFill>
                <a:srgbClr val="000000"/>
              </a:solidFill>
            </a:endParaRPr>
          </a:p>
          <a:p>
            <a:endParaRPr lang="en-US" sz="1800" cap="small" dirty="0"/>
          </a:p>
          <a:p>
            <a:endParaRPr lang="en-US" sz="2000" cap="small" dirty="0"/>
          </a:p>
          <a:p>
            <a:endParaRPr lang="en-US" sz="1000" b="1" cap="small" dirty="0"/>
          </a:p>
          <a:p>
            <a:pPr lvl="0"/>
            <a:endParaRPr lang="en-US" sz="9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"/>
            <a:ext cx="12070080" cy="779258"/>
          </a:xfrm>
        </p:spPr>
        <p:txBody>
          <a:bodyPr>
            <a:noAutofit/>
          </a:bodyPr>
          <a:lstStyle/>
          <a:p>
            <a:pPr algn="ctr"/>
            <a:r>
              <a:rPr lang="en-US" sz="2400" dirty="0">
                <a:latin typeface="Impact" panose="020B0806030902050204" pitchFamily="34" charset="0"/>
              </a:rPr>
              <a:t>LD 1 - Reflecting on the urgent need for actions to achieve a </a:t>
            </a:r>
            <a:r>
              <a:rPr lang="en-US" sz="2400" dirty="0">
                <a:solidFill>
                  <a:srgbClr val="FF0000"/>
                </a:solidFill>
                <a:latin typeface="Impact" panose="020B0806030902050204" pitchFamily="34" charset="0"/>
              </a:rPr>
              <a:t>healthy planet</a:t>
            </a:r>
            <a:r>
              <a:rPr lang="en-US" sz="2400" dirty="0">
                <a:latin typeface="Impact" panose="020B0806030902050204" pitchFamily="34" charset="0"/>
              </a:rPr>
              <a:t> and </a:t>
            </a:r>
            <a:r>
              <a:rPr lang="en-US" sz="2400" dirty="0">
                <a:solidFill>
                  <a:srgbClr val="FF0000"/>
                </a:solidFill>
                <a:latin typeface="Impact" panose="020B0806030902050204" pitchFamily="34" charset="0"/>
              </a:rPr>
              <a:t>prosperity of all</a:t>
            </a:r>
            <a:endParaRPr lang="en-US" sz="20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8DD31E6-EA9A-3948-94A7-E11173D23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182167"/>
              </p:ext>
            </p:extLst>
          </p:nvPr>
        </p:nvGraphicFramePr>
        <p:xfrm>
          <a:off x="168242" y="1854200"/>
          <a:ext cx="11915786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8666">
                  <a:extLst>
                    <a:ext uri="{9D8B030D-6E8A-4147-A177-3AD203B41FA5}">
                      <a16:colId xmlns:a16="http://schemas.microsoft.com/office/drawing/2014/main" val="1787201998"/>
                    </a:ext>
                  </a:extLst>
                </a:gridCol>
                <a:gridCol w="7437120">
                  <a:extLst>
                    <a:ext uri="{9D8B030D-6E8A-4147-A177-3AD203B41FA5}">
                      <a16:colId xmlns:a16="http://schemas.microsoft.com/office/drawing/2014/main" val="2433288115"/>
                    </a:ext>
                  </a:extLst>
                </a:gridCol>
              </a:tblGrid>
              <a:tr h="7823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Metrics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147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Product recycling % of the country, % of renewable energy production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90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Change in food waste generation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09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Acidity level of the rain water in selected locations over time.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360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999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8294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14BB524-B80B-1848-8C8F-7DCEB753524B}"/>
              </a:ext>
            </a:extLst>
          </p:cNvPr>
          <p:cNvSpPr/>
          <p:nvPr/>
        </p:nvSpPr>
        <p:spPr>
          <a:xfrm>
            <a:off x="193040" y="1800225"/>
            <a:ext cx="11795760" cy="18716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3040" y="1933578"/>
            <a:ext cx="11785600" cy="3952872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/>
            </a:pPr>
            <a:r>
              <a:rPr lang="en-US" cap="small" dirty="0">
                <a:solidFill>
                  <a:srgbClr val="000000"/>
                </a:solidFill>
              </a:rPr>
              <a:t>What kind of </a:t>
            </a:r>
            <a:r>
              <a:rPr lang="en-US" cap="small" dirty="0">
                <a:solidFill>
                  <a:srgbClr val="FF0000"/>
                </a:solidFill>
              </a:rPr>
              <a:t>follow-up activities </a:t>
            </a:r>
            <a:r>
              <a:rPr lang="en-US" cap="small" dirty="0">
                <a:solidFill>
                  <a:srgbClr val="000000"/>
                </a:solidFill>
              </a:rPr>
              <a:t>would you like to see from Stockholm+50?</a:t>
            </a: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17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40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1800" cap="small" dirty="0"/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4000" cap="small" dirty="0">
              <a:solidFill>
                <a:srgbClr val="000000"/>
              </a:solidFill>
            </a:endParaRPr>
          </a:p>
          <a:p>
            <a:endParaRPr lang="en-US" sz="1800" cap="small" dirty="0"/>
          </a:p>
          <a:p>
            <a:endParaRPr lang="en-US" sz="2000" cap="small" dirty="0"/>
          </a:p>
          <a:p>
            <a:endParaRPr lang="en-US" sz="1050" b="1" cap="small" dirty="0"/>
          </a:p>
          <a:p>
            <a:pPr lvl="0"/>
            <a:endParaRPr lang="en-US" sz="10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latin typeface="Impact" panose="020B0806030902050204" pitchFamily="34" charset="0"/>
              </a:rPr>
              <a:t>Meeting-specific questions for all</a:t>
            </a:r>
            <a:endParaRPr lang="en-US" sz="40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4953A22-3BA3-C944-ADB7-B97E1809A0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302250"/>
              </p:ext>
            </p:extLst>
          </p:nvPr>
        </p:nvGraphicFramePr>
        <p:xfrm>
          <a:off x="213360" y="2788446"/>
          <a:ext cx="11785600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209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11219391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What kind of follow-up activities would you like to see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Platform for sharing best practices and technologies in solving main issues relating to SD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Promotion of organic farming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Balanced resource use between countries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014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740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630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6102</TotalTime>
  <Words>1102</Words>
  <Application>Microsoft Office PowerPoint</Application>
  <PresentationFormat>Widescreen</PresentationFormat>
  <Paragraphs>124</Paragraphs>
  <Slides>9</Slides>
  <Notes>1</Notes>
  <HiddenSlides>2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Impact</vt:lpstr>
      <vt:lpstr>Wingdings</vt:lpstr>
      <vt:lpstr>Office Theme</vt:lpstr>
      <vt:lpstr>Leadership Dialogue LD 1 Answers Youth, 02 May 2022 – virtual </vt:lpstr>
      <vt:lpstr>LD 1 - Reflecting on the urgent need for actions to achieve a healthy planet and prosperity of all</vt:lpstr>
      <vt:lpstr>LD 1 - Reflecting on the urgent need for actions to achieve a healthy planet and prosperity of all</vt:lpstr>
      <vt:lpstr>LD 1 - Reflecting on the urgent need for actions to achieve a healthy planet and prosperity of all</vt:lpstr>
      <vt:lpstr>LD 1 - Reflecting on the urgent need for actions to achieve a healthy planet and prosperity of all</vt:lpstr>
      <vt:lpstr>LD 1 - Reflecting on the urgent need for actions to achieve a healthy planet and prosperity of all</vt:lpstr>
      <vt:lpstr>LD 1 - Reflecting on the urgent need for actions to achieve a healthy planet and prosperity of all</vt:lpstr>
      <vt:lpstr>LD 1 - Reflecting on the urgent need for actions to achieve a healthy planet and prosperity of all</vt:lpstr>
      <vt:lpstr>Meeting-specific questions for all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dell</cp:lastModifiedBy>
  <cp:revision>175</cp:revision>
  <cp:lastPrinted>2022-04-19T02:38:20Z</cp:lastPrinted>
  <dcterms:created xsi:type="dcterms:W3CDTF">2022-03-04T13:56:22Z</dcterms:created>
  <dcterms:modified xsi:type="dcterms:W3CDTF">2022-05-02T08:58:20Z</dcterms:modified>
</cp:coreProperties>
</file>