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8" r:id="rId2"/>
  </p:sldMasterIdLst>
  <p:notesMasterIdLst>
    <p:notesMasterId r:id="rId32"/>
  </p:notesMasterIdLst>
  <p:sldIdLst>
    <p:sldId id="2168" r:id="rId3"/>
    <p:sldId id="258" r:id="rId4"/>
    <p:sldId id="9278" r:id="rId5"/>
    <p:sldId id="9279" r:id="rId6"/>
    <p:sldId id="9280" r:id="rId7"/>
    <p:sldId id="9282" r:id="rId8"/>
    <p:sldId id="9300" r:id="rId9"/>
    <p:sldId id="9302" r:id="rId10"/>
    <p:sldId id="9301" r:id="rId11"/>
    <p:sldId id="9299" r:id="rId12"/>
    <p:sldId id="9293" r:id="rId13"/>
    <p:sldId id="9292" r:id="rId14"/>
    <p:sldId id="9291" r:id="rId15"/>
    <p:sldId id="9287" r:id="rId16"/>
    <p:sldId id="9288" r:id="rId17"/>
    <p:sldId id="9289" r:id="rId18"/>
    <p:sldId id="9290" r:id="rId19"/>
    <p:sldId id="9281" r:id="rId20"/>
    <p:sldId id="9303" r:id="rId21"/>
    <p:sldId id="9284" r:id="rId22"/>
    <p:sldId id="9285" r:id="rId23"/>
    <p:sldId id="9286" r:id="rId24"/>
    <p:sldId id="9283" r:id="rId25"/>
    <p:sldId id="9304" r:id="rId26"/>
    <p:sldId id="9295" r:id="rId27"/>
    <p:sldId id="9298" r:id="rId28"/>
    <p:sldId id="9294" r:id="rId29"/>
    <p:sldId id="9305" r:id="rId30"/>
    <p:sldId id="216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ir Raouf" initials="SR" lastIdx="2" clrIdx="0">
    <p:extLst>
      <p:ext uri="{19B8F6BF-5375-455C-9EA6-DF929625EA0E}">
        <p15:presenceInfo xmlns:p15="http://schemas.microsoft.com/office/powerpoint/2012/main" userId="a35b69cb4079ccc4" providerId="Windows Live"/>
      </p:ext>
    </p:extLst>
  </p:cmAuthor>
  <p:cmAuthor id="2" name="Ali Al-Muwali" initials="AA" lastIdx="11" clrIdx="1">
    <p:extLst>
      <p:ext uri="{19B8F6BF-5375-455C-9EA6-DF929625EA0E}">
        <p15:presenceInfo xmlns:p15="http://schemas.microsoft.com/office/powerpoint/2012/main" userId="S::ali.al-muwali@undp.org::4a351d10-5ead-4903-9378-842b3a67a50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79FFB9-007A-4699-8C65-857679BA6F72}" v="3" dt="2022-01-16T10:12:59.1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3537" autoAdjust="0"/>
  </p:normalViewPr>
  <p:slideViewPr>
    <p:cSldViewPr snapToGrid="0">
      <p:cViewPr>
        <p:scale>
          <a:sx n="117" d="100"/>
          <a:sy n="117" d="100"/>
        </p:scale>
        <p:origin x="7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stafa Abdulmohsin Ali" userId="5bf860ad-dbbb-4d90-9ae9-cde02275213d" providerId="ADAL" clId="{7679FFB9-007A-4699-8C65-857679BA6F72}"/>
    <pc:docChg chg="custSel modSld">
      <pc:chgData name="Mustafa Abdulmohsin Ali" userId="5bf860ad-dbbb-4d90-9ae9-cde02275213d" providerId="ADAL" clId="{7679FFB9-007A-4699-8C65-857679BA6F72}" dt="2022-01-16T10:13:02.200" v="4" actId="1076"/>
      <pc:docMkLst>
        <pc:docMk/>
      </pc:docMkLst>
      <pc:sldChg chg="modSp mod">
        <pc:chgData name="Mustafa Abdulmohsin Ali" userId="5bf860ad-dbbb-4d90-9ae9-cde02275213d" providerId="ADAL" clId="{7679FFB9-007A-4699-8C65-857679BA6F72}" dt="2022-01-16T09:21:57.240" v="0" actId="313"/>
        <pc:sldMkLst>
          <pc:docMk/>
          <pc:sldMk cId="596579058" sldId="256"/>
        </pc:sldMkLst>
        <pc:spChg chg="mod">
          <ac:chgData name="Mustafa Abdulmohsin Ali" userId="5bf860ad-dbbb-4d90-9ae9-cde02275213d" providerId="ADAL" clId="{7679FFB9-007A-4699-8C65-857679BA6F72}" dt="2022-01-16T09:21:57.240" v="0" actId="313"/>
          <ac:spMkLst>
            <pc:docMk/>
            <pc:sldMk cId="596579058" sldId="256"/>
            <ac:spMk id="13" creationId="{FCB238D5-C144-486D-A248-8DC62998FA97}"/>
          </ac:spMkLst>
        </pc:spChg>
      </pc:sldChg>
      <pc:sldChg chg="modSp mod">
        <pc:chgData name="Mustafa Abdulmohsin Ali" userId="5bf860ad-dbbb-4d90-9ae9-cde02275213d" providerId="ADAL" clId="{7679FFB9-007A-4699-8C65-857679BA6F72}" dt="2022-01-16T10:13:02.200" v="4" actId="1076"/>
        <pc:sldMkLst>
          <pc:docMk/>
          <pc:sldMk cId="3480404208" sldId="276"/>
        </pc:sldMkLst>
        <pc:graphicFrameChg chg="mod">
          <ac:chgData name="Mustafa Abdulmohsin Ali" userId="5bf860ad-dbbb-4d90-9ae9-cde02275213d" providerId="ADAL" clId="{7679FFB9-007A-4699-8C65-857679BA6F72}" dt="2022-01-16T10:13:02.200" v="4" actId="1076"/>
          <ac:graphicFrameMkLst>
            <pc:docMk/>
            <pc:sldMk cId="3480404208" sldId="276"/>
            <ac:graphicFrameMk id="5" creationId="{D5132DB8-E2EA-4FE1-B701-3D921DE8827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333A9-542C-4812-BD52-60F83B99CB26}" type="datetimeFigureOut">
              <a:rPr lang="en-GB" smtClean="0"/>
              <a:t>05/05/2022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7C30E-DB7D-4AE6-BD95-99EA2F872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784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CA5B008-0300-494D-8CC7-50F4AE8D4D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35618AC-FCE5-9545-A06C-F73B94FCF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5082" y="3031435"/>
            <a:ext cx="10831144" cy="1022224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972E17F-73DC-4E47-B357-39CB55DCC1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15082" y="4053659"/>
            <a:ext cx="7825947" cy="625474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EF2F31D-0BDC-F549-9C33-1362DE75CE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5308" y="456106"/>
            <a:ext cx="639857" cy="1295711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5B8061AE-186E-F505-7333-F5FAE3FFE22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48" y="236414"/>
            <a:ext cx="2342470" cy="15226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1E7A7F-E150-E2B9-4BEA-51B62F0191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43" y="387030"/>
            <a:ext cx="1839312" cy="122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99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4537C3-8C67-D940-A567-1C8EDCF826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5ED03D8C-1934-6041-89AB-D85CD623D8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898" y="2190236"/>
            <a:ext cx="1218203" cy="246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86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09CEF-258E-4902-91D7-953DFD7ED53E}" type="datetimeFigureOut">
              <a:rPr lang="en-GB" smtClean="0"/>
              <a:t>05/05/2022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E1E8-8531-4BF3-9E2F-78AF80918F9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69A6D9-B340-AD41-E7FC-D15E3FB9F3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0" y="1"/>
            <a:ext cx="1485627" cy="1123121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5E7343B-E9C4-82B4-DDA9-49044569EE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83" y="-42625"/>
            <a:ext cx="1754547" cy="128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9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CA5B008-0300-494D-8CC7-50F4AE8D4D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35618AC-FCE5-9545-A06C-F73B94FCF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5082" y="3031435"/>
            <a:ext cx="10831144" cy="1022224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972E17F-73DC-4E47-B357-39CB55DCC1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15082" y="4053659"/>
            <a:ext cx="7825947" cy="625474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EF2F31D-0BDC-F549-9C33-1362DE75CE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5308" y="456106"/>
            <a:ext cx="639857" cy="129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31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DEB64-C0C7-6C43-B1A2-51C21FE16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65FCF-499D-6E45-B3AF-F414ABF50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7836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621F9-4398-B14F-B02F-EFA3BCAC7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7F5E4-EAD3-8B42-9885-D7319185C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5834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09CEA-A734-4A44-92E3-56758F5C5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A4D1F-F0BD-8B43-9624-DE52BC95A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26995-C0D3-1C4D-B316-C55A678E7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407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3F0D6-21E2-AD40-ADB2-86E6C0E8D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4DB3F4-A41E-B74E-81FF-2CE011381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B1B4E-770D-634E-8CC9-C8F7CDB0E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1D713-21DD-7344-87D9-DD08DE310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333EC3E-0F82-FA49-928B-1093BF6AB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07851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0183A-87FA-904B-B8FC-31D5F4DD7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7382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847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F9904-060E-9243-9D0A-72C1077A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52638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42856-C495-1740-834F-9EEB4CA77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26381"/>
            <a:ext cx="3932237" cy="43426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735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65FCF-499D-6E45-B3AF-F414ABF50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5BE7D4C0-0643-085E-36A1-928B6A17B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83" y="-42625"/>
            <a:ext cx="1754547" cy="1284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BACE72-0CEC-171F-210E-3A1446B869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0" y="1"/>
            <a:ext cx="1485627" cy="112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650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4DC307-33D6-2F4C-BE6C-9B3D37B57E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580322"/>
            <a:ext cx="6172200" cy="42807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DAB67-A291-1945-B3C2-A6150D8EC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80322"/>
            <a:ext cx="3932237" cy="4288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9003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4537C3-8C67-D940-A567-1C8EDCF826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5ED03D8C-1934-6041-89AB-D85CD623D8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898" y="2190236"/>
            <a:ext cx="1218203" cy="246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97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621F9-4398-B14F-B02F-EFA3BCAC7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7F5E4-EAD3-8B42-9885-D7319185C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483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09CEA-A734-4A44-92E3-56758F5C5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A4D1F-F0BD-8B43-9624-DE52BC95A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26995-C0D3-1C4D-B316-C55A678E7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392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3F0D6-21E2-AD40-ADB2-86E6C0E8D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4DB3F4-A41E-B74E-81FF-2CE011381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B1B4E-770D-634E-8CC9-C8F7CDB0E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1D713-21DD-7344-87D9-DD08DE310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333EC3E-0F82-FA49-928B-1093BF6AB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234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0183A-87FA-904B-B8FC-31D5F4DD7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88279"/>
            <a:ext cx="10515600" cy="10050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167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55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F9904-060E-9243-9D0A-72C1077A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52638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42856-C495-1740-834F-9EEB4CA77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26381"/>
            <a:ext cx="3932237" cy="43426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92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4DC307-33D6-2F4C-BE6C-9B3D37B57E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580322"/>
            <a:ext cx="6172200" cy="42807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DAB67-A291-1945-B3C2-A6150D8EC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80322"/>
            <a:ext cx="3932237" cy="4288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84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B126BB-C052-2B43-864C-1221AD1D486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1684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5A9E4-E614-D84D-9314-C67550366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D6AA1CD7-E794-3B4E-9D32-982B035D3E8C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96870" y="92933"/>
            <a:ext cx="494011" cy="1000372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1958FA5-E4DB-B34C-9943-858EA1512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696" y="248478"/>
            <a:ext cx="10515600" cy="8105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070596-D987-644D-87F0-1FF9E4EF055A}"/>
              </a:ext>
            </a:extLst>
          </p:cNvPr>
          <p:cNvSpPr txBox="1"/>
          <p:nvPr userDrawn="1"/>
        </p:nvSpPr>
        <p:spPr>
          <a:xfrm>
            <a:off x="7820687" y="6513183"/>
            <a:ext cx="39458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tx1">
                    <a:alpha val="75000"/>
                  </a:schemeClr>
                </a:solidFill>
              </a:rPr>
              <a:t>UNITED NATIONS DEVELOPMENT PROGRAMME</a:t>
            </a:r>
          </a:p>
        </p:txBody>
      </p:sp>
    </p:spTree>
    <p:extLst>
      <p:ext uri="{BB962C8B-B14F-4D97-AF65-F5344CB8AC3E}">
        <p14:creationId xmlns:p14="http://schemas.microsoft.com/office/powerpoint/2010/main" val="280075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B126BB-C052-2B43-864C-1221AD1D486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1684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5A9E4-E614-D84D-9314-C67550366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D6AA1CD7-E794-3B4E-9D32-982B035D3E8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96870" y="92933"/>
            <a:ext cx="494011" cy="1000372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1958FA5-E4DB-B34C-9943-858EA1512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696" y="248478"/>
            <a:ext cx="10515600" cy="8105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070596-D987-644D-87F0-1FF9E4EF055A}"/>
              </a:ext>
            </a:extLst>
          </p:cNvPr>
          <p:cNvSpPr txBox="1"/>
          <p:nvPr userDrawn="1"/>
        </p:nvSpPr>
        <p:spPr>
          <a:xfrm>
            <a:off x="7820687" y="6513183"/>
            <a:ext cx="39458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tx1">
                    <a:alpha val="75000"/>
                  </a:schemeClr>
                </a:solidFill>
              </a:rPr>
              <a:t>UNITED NATIONS DEVELOPMENT PROGRAMME</a:t>
            </a:r>
          </a:p>
        </p:txBody>
      </p:sp>
    </p:spTree>
    <p:extLst>
      <p:ext uri="{BB962C8B-B14F-4D97-AF65-F5344CB8AC3E}">
        <p14:creationId xmlns:p14="http://schemas.microsoft.com/office/powerpoint/2010/main" val="314735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ultilateralfund.org/default.aspx" TargetMode="External"/><Relationship Id="rId3" Type="http://schemas.openxmlformats.org/officeDocument/2006/relationships/hyperlink" Target="https://cites.org/eng" TargetMode="External"/><Relationship Id="rId7" Type="http://schemas.openxmlformats.org/officeDocument/2006/relationships/hyperlink" Target="https://ozone.unep.org/treaties/vienna-convention" TargetMode="External"/><Relationship Id="rId2" Type="http://schemas.openxmlformats.org/officeDocument/2006/relationships/hyperlink" Target="https://www.cbd.int/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www.mercuryconvention.org/" TargetMode="External"/><Relationship Id="rId5" Type="http://schemas.openxmlformats.org/officeDocument/2006/relationships/hyperlink" Target="http://www.brsmeas.org/" TargetMode="External"/><Relationship Id="rId4" Type="http://schemas.openxmlformats.org/officeDocument/2006/relationships/hyperlink" Target="https://www.cms.in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7F167-5E1B-48B8-A5E9-BC57A363A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26" y="1260770"/>
            <a:ext cx="11531401" cy="3096077"/>
          </a:xfrm>
        </p:spPr>
        <p:txBody>
          <a:bodyPr numCol="1" anchor="ctr">
            <a:normAutofit/>
          </a:bodyPr>
          <a:lstStyle/>
          <a:p>
            <a:pPr algn="ctr"/>
            <a:r>
              <a:rPr lang="en-US" dirty="0"/>
              <a:t>Iraq’s environmental and climate change commitments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44A5F-2312-448C-9C59-73E4B48FF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3026" y="5601675"/>
            <a:ext cx="7825947" cy="625474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May 2022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D00D69-A62A-AE21-AED7-6FFEC7C1FCDC}"/>
              </a:ext>
            </a:extLst>
          </p:cNvPr>
          <p:cNvSpPr txBox="1">
            <a:spLocks/>
          </p:cNvSpPr>
          <p:nvPr/>
        </p:nvSpPr>
        <p:spPr>
          <a:xfrm>
            <a:off x="1807285" y="3964365"/>
            <a:ext cx="8201688" cy="1014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Stockholm +50 consultations  </a:t>
            </a:r>
          </a:p>
        </p:txBody>
      </p:sp>
    </p:spTree>
    <p:extLst>
      <p:ext uri="{BB962C8B-B14F-4D97-AF65-F5344CB8AC3E}">
        <p14:creationId xmlns:p14="http://schemas.microsoft.com/office/powerpoint/2010/main" val="2768119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107909"/>
            <a:ext cx="10907771" cy="5232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4000" b="1" dirty="0">
              <a:solidFill>
                <a:srgbClr val="0070C0"/>
              </a:solidFill>
            </a:endParaRPr>
          </a:p>
          <a:p>
            <a:endParaRPr lang="en-GB" sz="4000" b="1" dirty="0">
              <a:solidFill>
                <a:srgbClr val="0070C0"/>
              </a:solidFill>
            </a:endParaRPr>
          </a:p>
          <a:p>
            <a:pPr algn="ctr"/>
            <a:r>
              <a:rPr lang="en-GB" sz="4000" b="1" dirty="0">
                <a:solidFill>
                  <a:srgbClr val="0070C0"/>
                </a:solidFill>
              </a:rPr>
              <a:t>2. Iraq’s vision for sustainable development 2019-2030 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en-GB" sz="4000" dirty="0">
              <a:solidFill>
                <a:srgbClr val="0070C0"/>
              </a:solidFill>
            </a:endParaRPr>
          </a:p>
          <a:p>
            <a:endParaRPr lang="en-US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495165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F92179-837E-5824-5D1A-7BBBDFC2E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89" y="1140310"/>
            <a:ext cx="10510221" cy="5717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86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118795"/>
            <a:ext cx="10907771" cy="55617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b="1" dirty="0"/>
          </a:p>
          <a:p>
            <a:r>
              <a:rPr lang="en-US" sz="2800" b="1" dirty="0"/>
              <a:t>FOUNDATIONS</a:t>
            </a:r>
            <a:r>
              <a:rPr lang="en-US" sz="1800" dirty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2400" b="1" dirty="0"/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Growth</a:t>
            </a:r>
            <a:r>
              <a:rPr lang="en-US" sz="2400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Empowerment</a:t>
            </a:r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Justice and fairness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Good governance</a:t>
            </a:r>
            <a:r>
              <a:rPr lang="en-US" sz="2400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Compatibility between national and local development priorities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Diversified economy</a:t>
            </a:r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National and international partnerships</a:t>
            </a:r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Societal peace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Environmental sustainability </a:t>
            </a:r>
            <a:r>
              <a:rPr lang="en-US" sz="2400" dirty="0"/>
              <a:t>which enhances a green economy. </a:t>
            </a:r>
          </a:p>
          <a:p>
            <a:endParaRPr lang="en-US" sz="2400" dirty="0"/>
          </a:p>
          <a:p>
            <a:endParaRPr lang="en-GB" sz="1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37728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270975" y="1290918"/>
            <a:ext cx="11650049" cy="5567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3. National Priorities </a:t>
            </a:r>
          </a:p>
          <a:p>
            <a:endParaRPr lang="en-US" sz="2400" dirty="0"/>
          </a:p>
          <a:p>
            <a:r>
              <a:rPr lang="en-US" sz="2800" b="1" dirty="0"/>
              <a:t>3.1 Man Building </a:t>
            </a:r>
          </a:p>
          <a:p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Goal (1-1): Alleviate poverty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(1-2): Create decent and protected job opportunities for all unemployed people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(1-3): High quality and inclusive education system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(1-4): Efficient and inclusive healthcare system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(1-5): Provide decent housing and end informal settlements</a:t>
            </a:r>
          </a:p>
          <a:p>
            <a:endParaRPr lang="en-US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54022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151068"/>
            <a:ext cx="11703837" cy="54433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600" b="1" dirty="0"/>
              <a:t>3. National Priorities 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 3.2 GOOD GOVERNANCE 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(2-1): Uphold rule of law, access to justice and enhance the good governance foundations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(2-2): Improve administrative decentralization and public participation in decision-making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(2-3): Integrity, transparency, and fighting corruption 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(2-4): Reform public financial administration and achieve financial sustainability 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GB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68875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244600"/>
            <a:ext cx="11825757" cy="546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b="1" dirty="0"/>
              <a:t>3. National Priorities 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3.3 DIVERSIFIED ECONOMY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(3-1): High and sustainable economic growth rate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(3-2): Increase the oil sector efficiency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(3-3): Strong private sector which contributes to the development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(3-4): Develop the agricultural sector and achieve food security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(3-5): Developed infrastructure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(3-6): Active and well-governed financial sector </a:t>
            </a:r>
          </a:p>
          <a:p>
            <a:endParaRPr lang="en-US" dirty="0"/>
          </a:p>
          <a:p>
            <a:pPr>
              <a:lnSpc>
                <a:spcPct val="200000"/>
              </a:lnSpc>
            </a:pP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99551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237129"/>
            <a:ext cx="11585503" cy="5400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3. National Priorities </a:t>
            </a:r>
          </a:p>
          <a:p>
            <a:endParaRPr lang="en-US" sz="2400" b="1" dirty="0"/>
          </a:p>
          <a:p>
            <a:pPr>
              <a:lnSpc>
                <a:spcPct val="150000"/>
              </a:lnSpc>
            </a:pPr>
            <a:r>
              <a:rPr lang="en-US" sz="2400" b="1" dirty="0"/>
              <a:t>3.4 SAFE SOCIETY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(4-1): Enhance the culture of tolerance, dialogue, and community peace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(4-2): Appropriate development of families, women and vulnerable groups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(4-3): Enhance the values of citizenship and reduce the aspects of inequality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(4-4): Establish the values of achievement, initiative and voluntary work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(4-5): Sustainable solutions for displacement and internal and external emigration </a:t>
            </a:r>
          </a:p>
          <a:p>
            <a:pPr>
              <a:lnSpc>
                <a:spcPct val="200000"/>
              </a:lnSpc>
            </a:pPr>
            <a:endParaRPr lang="en-GB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60169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1445653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3. National Priorities 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3.5 SUSTAINABLE ENVIRONMENT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(5-1): Reduce environment pollution and greenhouse emissions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(5-2): Efficient use of water resources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(5-3): Environmental conservation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(5-4): Develop the consumption and production patterns to achieve environmental sustainability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Goal (5-5): Protect biodiversity and revive the Mesopotamian marshes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23832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b="1" dirty="0">
              <a:solidFill>
                <a:srgbClr val="0070C0"/>
              </a:solidFill>
            </a:endParaRPr>
          </a:p>
          <a:p>
            <a:endParaRPr lang="en-GB" sz="3600" b="1" dirty="0">
              <a:solidFill>
                <a:srgbClr val="0070C0"/>
              </a:solidFill>
            </a:endParaRPr>
          </a:p>
          <a:p>
            <a:r>
              <a:rPr lang="en-GB" sz="3600" b="1" dirty="0">
                <a:solidFill>
                  <a:srgbClr val="0070C0"/>
                </a:solidFill>
              </a:rPr>
              <a:t>3. Nationally Determined Contributions (NDC) 2021-2030</a:t>
            </a:r>
          </a:p>
          <a:p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852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rgbClr val="0070C0"/>
                </a:solidFill>
              </a:rPr>
              <a:t>Emission targets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0070C0"/>
                </a:solidFill>
              </a:rPr>
              <a:t> 1-2 % emissions reduction in 10 years with national fund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0070C0"/>
                </a:solidFill>
              </a:rPr>
              <a:t>15 % with international support </a:t>
            </a: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2055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rgbClr val="0070C0"/>
                </a:solidFill>
              </a:rPr>
              <a:t>Global Environmental and Climate Change targets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800" dirty="0">
              <a:solidFill>
                <a:srgbClr val="0070C0"/>
              </a:solidFill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Sustainable Development Goals (SDGs)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Paris Climate Agreement 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Sendai Framework for Disaster Risk Reduction (SFDRR)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9914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44472" y="1254291"/>
            <a:ext cx="11847528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rgbClr val="0070C0"/>
                </a:solidFill>
              </a:rPr>
              <a:t>Adaptation Sectors</a:t>
            </a:r>
          </a:p>
          <a:p>
            <a:pPr marL="514350" indent="-514350">
              <a:buFont typeface="+mj-lt"/>
              <a:buAutoNum type="arabicPeriod"/>
            </a:pPr>
            <a:endParaRPr lang="en-GB" sz="2800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Water resources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Agriculture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Health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Natural eco-systems and forests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Coastal areas and sea level rise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Sanitation and waste sectors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Climate, reoccurring and slow onset events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Energy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Tourism and world heritage site </a:t>
            </a:r>
          </a:p>
        </p:txBody>
      </p:sp>
    </p:spTree>
    <p:extLst>
      <p:ext uri="{BB962C8B-B14F-4D97-AF65-F5344CB8AC3E}">
        <p14:creationId xmlns:p14="http://schemas.microsoft.com/office/powerpoint/2010/main" val="3834026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186543"/>
            <a:ext cx="10907771" cy="5165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rgbClr val="0070C0"/>
                </a:solidFill>
              </a:rPr>
              <a:t>Mitigation Sectors</a:t>
            </a:r>
          </a:p>
          <a:p>
            <a:pPr marL="514350" indent="-514350">
              <a:buFont typeface="+mj-lt"/>
              <a:buAutoNum type="arabicPeriod"/>
            </a:pPr>
            <a:endParaRPr lang="en-GB" sz="2800" dirty="0">
              <a:solidFill>
                <a:srgbClr val="0070C0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Energy (oil, gas, electricity, transportation)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Industry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Agriculture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Waste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solidFill>
                  <a:srgbClr val="0070C0"/>
                </a:solidFill>
              </a:rPr>
              <a:t>Housing sector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862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400" b="1" dirty="0"/>
              <a:t>Priority mitigation measures for the energy sector: 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Reducing flaring at oil and gas facilities,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Improving monitoring to reduce methane venting,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Conducting leak detection and repair campaigns at oil and gas facilities,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Fuel switching from liquid fuels to natural gas,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Improving energy efficiency,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Expanding renewable energy technology, and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/>
              <a:t>Deploying sustainable public transportation technologies.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42183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b="1" dirty="0">
              <a:solidFill>
                <a:srgbClr val="0070C0"/>
              </a:solidFill>
            </a:endParaRPr>
          </a:p>
          <a:p>
            <a:endParaRPr lang="en-GB" sz="3600" b="1" dirty="0">
              <a:solidFill>
                <a:srgbClr val="0070C0"/>
              </a:solidFill>
            </a:endParaRPr>
          </a:p>
          <a:p>
            <a:r>
              <a:rPr lang="en-GB" sz="3600" b="1" dirty="0">
                <a:solidFill>
                  <a:srgbClr val="0070C0"/>
                </a:solidFill>
              </a:rPr>
              <a:t>4. National Environmental Strategy and Action Plan (2013-2017)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9873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Iraqi Environment Status Quo </a:t>
            </a:r>
          </a:p>
          <a:p>
            <a:endParaRPr lang="en-US" sz="2400" dirty="0"/>
          </a:p>
          <a:p>
            <a:r>
              <a:rPr lang="en-US" sz="2400" dirty="0"/>
              <a:t>Reasons of environmental deterioration in Iraqi </a:t>
            </a:r>
          </a:p>
          <a:p>
            <a:r>
              <a:rPr lang="en-US" sz="2400" dirty="0"/>
              <a:t>1. Population increase (pressure)</a:t>
            </a:r>
          </a:p>
          <a:p>
            <a:r>
              <a:rPr lang="en-US" sz="2400" dirty="0"/>
              <a:t>2. Urbanization (urban growth) </a:t>
            </a:r>
          </a:p>
          <a:p>
            <a:r>
              <a:rPr lang="en-US" sz="2400" dirty="0"/>
              <a:t>3. Desertification and land degradation </a:t>
            </a:r>
          </a:p>
          <a:p>
            <a:r>
              <a:rPr lang="en-US" sz="2400" dirty="0"/>
              <a:t>4. Lack of environmental awareness </a:t>
            </a:r>
          </a:p>
          <a:p>
            <a:r>
              <a:rPr lang="en-US" sz="2400" dirty="0"/>
              <a:t>5. Inadequate environmental monitoring systems </a:t>
            </a:r>
          </a:p>
          <a:p>
            <a:r>
              <a:rPr lang="en-US" sz="2400" dirty="0"/>
              <a:t>6. Wars and political situation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75951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237129"/>
            <a:ext cx="10907771" cy="55294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Impact of environmental deterioration in Iraq </a:t>
            </a:r>
          </a:p>
          <a:p>
            <a:endParaRPr lang="en-US" sz="2400" dirty="0"/>
          </a:p>
          <a:p>
            <a:pPr marL="228600" indent="-228600">
              <a:buAutoNum type="arabicPeriod"/>
            </a:pPr>
            <a:r>
              <a:rPr lang="en-US" sz="2400" dirty="0"/>
              <a:t>Scarcity and pollution of water resources </a:t>
            </a:r>
          </a:p>
          <a:p>
            <a:r>
              <a:rPr lang="en-US" sz="2400" dirty="0"/>
              <a:t>2. Air pollution </a:t>
            </a:r>
          </a:p>
          <a:p>
            <a:r>
              <a:rPr lang="en-US" sz="2400" dirty="0"/>
              <a:t>3. Deterioration of biodiversity .</a:t>
            </a:r>
          </a:p>
          <a:p>
            <a:r>
              <a:rPr lang="en-US" sz="2400" dirty="0"/>
              <a:t>4. Pollution of marine waters</a:t>
            </a:r>
          </a:p>
          <a:p>
            <a:endParaRPr lang="en-US" sz="2400" dirty="0"/>
          </a:p>
          <a:p>
            <a:r>
              <a:rPr lang="en-US" sz="2400" dirty="0"/>
              <a:t>Cost of environmental degradation </a:t>
            </a:r>
          </a:p>
          <a:p>
            <a:r>
              <a:rPr lang="en-US" sz="2400" dirty="0"/>
              <a:t>Green economy </a:t>
            </a:r>
          </a:p>
          <a:p>
            <a:r>
              <a:rPr lang="en-US" sz="2400" dirty="0"/>
              <a:t>Responses at the level of environmental policies, legislations and information</a:t>
            </a:r>
          </a:p>
          <a:p>
            <a:r>
              <a:rPr lang="en-US" sz="2400" dirty="0"/>
              <a:t>Institutional performance and EPI policies  </a:t>
            </a:r>
          </a:p>
          <a:p>
            <a:r>
              <a:rPr lang="en-US" sz="2400" dirty="0"/>
              <a:t>International agreements and conventions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61715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</p:spPr>
        <p:txBody>
          <a:bodyPr/>
          <a:lstStyle/>
          <a:p>
            <a:fld id="{BCE73942-EA22-4A92-A909-94D5004BFAED}" type="slidenum">
              <a:rPr lang="en-US" sz="500" smtClean="0"/>
              <a:pPr/>
              <a:t>26</a:t>
            </a:fld>
            <a:endParaRPr lang="en-US" sz="50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DD049F4-5B3E-49B9-BE77-99E8D41C8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046"/>
            <a:ext cx="10515600" cy="472291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Protect and improve air quality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Protect and improve water quality 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Control land degradation and combat desertification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Maintain marine and coastal environment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Protection and sustainable use of biodiversity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Develop and improve waste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Reduction of oil pollution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Reduction of radio-active contamination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Integrated management of hazardous chemicals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Developed institutional and legal frameworks for environmental sector </a:t>
            </a:r>
          </a:p>
        </p:txBody>
      </p:sp>
    </p:spTree>
    <p:extLst>
      <p:ext uri="{BB962C8B-B14F-4D97-AF65-F5344CB8AC3E}">
        <p14:creationId xmlns:p14="http://schemas.microsoft.com/office/powerpoint/2010/main" val="1981881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4" y="1624406"/>
            <a:ext cx="10018728" cy="3339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b="1" dirty="0">
              <a:solidFill>
                <a:srgbClr val="0070C0"/>
              </a:solidFill>
            </a:endParaRPr>
          </a:p>
          <a:p>
            <a:r>
              <a:rPr lang="en-GB" sz="3600" b="1" dirty="0">
                <a:solidFill>
                  <a:srgbClr val="0070C0"/>
                </a:solidFill>
              </a:rPr>
              <a:t>5. National Biodiversity Strategy and Action Plan (2015-2020)</a:t>
            </a:r>
          </a:p>
          <a:p>
            <a:endParaRPr lang="en-GB" sz="3600" dirty="0">
              <a:solidFill>
                <a:srgbClr val="0070C0"/>
              </a:solidFill>
            </a:endParaRPr>
          </a:p>
          <a:p>
            <a:pPr>
              <a:lnSpc>
                <a:spcPct val="200000"/>
              </a:lnSpc>
            </a:pPr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00737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VISION 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By 2050 Iraq has spread the knowledge and the awareness about biodiversity importance and uses its natural resources sustainably, for A better life for present and future generations </a:t>
            </a:r>
          </a:p>
          <a:p>
            <a:endParaRPr lang="en-U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MISSION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country strives to achieve A better living condition for its population, by using and valuing biodiversity in A sustainable way and following A widespread increase of knowledge and awareness about biodiversity values. </a:t>
            </a:r>
            <a:endParaRPr lang="en-GB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800" dirty="0">
              <a:solidFill>
                <a:srgbClr val="0070C0"/>
              </a:solidFill>
            </a:endParaRPr>
          </a:p>
          <a:p>
            <a:pPr>
              <a:lnSpc>
                <a:spcPct val="200000"/>
              </a:lnSpc>
            </a:pP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851559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9A940F-8855-4F2D-8BF5-4529071E1EDE}"/>
              </a:ext>
            </a:extLst>
          </p:cNvPr>
          <p:cNvSpPr/>
          <p:nvPr/>
        </p:nvSpPr>
        <p:spPr>
          <a:xfrm>
            <a:off x="4817465" y="3044279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22496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E43C5B-1A01-E3C8-F504-0BF980901BE8}"/>
              </a:ext>
            </a:extLst>
          </p:cNvPr>
          <p:cNvSpPr/>
          <p:nvPr/>
        </p:nvSpPr>
        <p:spPr>
          <a:xfrm>
            <a:off x="1011219" y="1447933"/>
            <a:ext cx="106177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1E1E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Environmental Conventions</a:t>
            </a:r>
          </a:p>
          <a:p>
            <a:endParaRPr lang="en-US" sz="2400" b="1" dirty="0">
              <a:solidFill>
                <a:srgbClr val="1E1E1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2"/>
              </a:rPr>
              <a:t>Convention on Biological Diversity</a:t>
            </a:r>
            <a:r>
              <a:rPr lang="en-US" dirty="0"/>
              <a:t> (CBD) 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3"/>
              </a:rPr>
              <a:t>Convention on International Trade in Endangered Species of Wild Fauna and Flora</a:t>
            </a:r>
            <a:r>
              <a:rPr lang="en-US" dirty="0"/>
              <a:t> (CITES)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4"/>
              </a:rPr>
              <a:t>Convention on the Conservation of Migratory Species of Wild Animals</a:t>
            </a:r>
            <a:r>
              <a:rPr lang="en-US" dirty="0"/>
              <a:t> (CMS)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5"/>
              </a:rPr>
              <a:t>Basel Convention on the Control of Transboundary Movements of Hazardous Wastes and their Disposal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5"/>
              </a:rPr>
              <a:t>Rotterdam Convention on the Prior Informed Consent Procedure for Certain Hazardous Chemicals and Pesticides in International Trade  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5"/>
              </a:rPr>
              <a:t>Stockholm Convention on Persistent Organic Pollutants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6"/>
              </a:rPr>
              <a:t>Minamata Convention on Mercury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7"/>
              </a:rPr>
              <a:t>Vienna Convention for the Protection of the Ozone Layer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8"/>
              </a:rPr>
              <a:t>Multilateral Fund for the Implementation of the Montreal Protocol</a:t>
            </a:r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761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624406"/>
            <a:ext cx="10907771" cy="4727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4800" b="1" dirty="0">
              <a:solidFill>
                <a:srgbClr val="0070C0"/>
              </a:solidFill>
            </a:endParaRPr>
          </a:p>
          <a:p>
            <a:pPr algn="ctr"/>
            <a:endParaRPr lang="en-GB" sz="4800" b="1" dirty="0">
              <a:solidFill>
                <a:srgbClr val="0070C0"/>
              </a:solidFill>
            </a:endParaRPr>
          </a:p>
          <a:p>
            <a:pPr algn="ctr"/>
            <a:r>
              <a:rPr lang="en-GB" sz="4800" b="1" dirty="0">
                <a:solidFill>
                  <a:srgbClr val="0070C0"/>
                </a:solidFill>
              </a:rPr>
              <a:t>Iraq policies, strategies, targets </a:t>
            </a:r>
            <a:endParaRPr lang="en-GB" sz="4800" dirty="0"/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79417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F665A9-C370-A6CA-23C9-D8040109B8E4}"/>
              </a:ext>
            </a:extLst>
          </p:cNvPr>
          <p:cNvSpPr/>
          <p:nvPr/>
        </p:nvSpPr>
        <p:spPr>
          <a:xfrm>
            <a:off x="163158" y="1398073"/>
            <a:ext cx="11865684" cy="4863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200000"/>
              </a:lnSpc>
              <a:buFontTx/>
              <a:buAutoNum type="arabicPeriod"/>
            </a:pPr>
            <a:r>
              <a:rPr lang="en-US" sz="3200" dirty="0"/>
              <a:t>National Development Plan (2018-2022)</a:t>
            </a:r>
          </a:p>
          <a:p>
            <a:pPr marL="514350" indent="-514350">
              <a:lnSpc>
                <a:spcPct val="200000"/>
              </a:lnSpc>
              <a:buFontTx/>
              <a:buAutoNum type="arabicPeriod"/>
            </a:pPr>
            <a:r>
              <a:rPr lang="en-US" sz="3200" dirty="0"/>
              <a:t>Iraq Vision for Sustainable Development (2019-2030)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Nationally Determined Contributions (2021-2025)</a:t>
            </a:r>
          </a:p>
          <a:p>
            <a:pPr marL="514350" indent="-514350">
              <a:lnSpc>
                <a:spcPct val="200000"/>
              </a:lnSpc>
              <a:buFontTx/>
              <a:buAutoNum type="arabicPeriod"/>
            </a:pPr>
            <a:r>
              <a:rPr lang="en-US" sz="3200" dirty="0"/>
              <a:t>National Environmental Strategy and Action Plan (2013-2017)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dirty="0"/>
              <a:t>National Biodiversity Strategy and Action Plan (2015-2022)</a:t>
            </a:r>
          </a:p>
        </p:txBody>
      </p:sp>
    </p:spTree>
    <p:extLst>
      <p:ext uri="{BB962C8B-B14F-4D97-AF65-F5344CB8AC3E}">
        <p14:creationId xmlns:p14="http://schemas.microsoft.com/office/powerpoint/2010/main" val="2859382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EC4BC6D-5738-4BE9-8276-9553F419DD08}"/>
              </a:ext>
            </a:extLst>
          </p:cNvPr>
          <p:cNvSpPr txBox="1">
            <a:spLocks/>
          </p:cNvSpPr>
          <p:nvPr/>
        </p:nvSpPr>
        <p:spPr>
          <a:xfrm>
            <a:off x="366243" y="1118795"/>
            <a:ext cx="10907771" cy="5232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4000" b="1" dirty="0">
              <a:solidFill>
                <a:srgbClr val="0070C0"/>
              </a:solidFill>
            </a:endParaRPr>
          </a:p>
          <a:p>
            <a:endParaRPr lang="en-GB" sz="4000" b="1" dirty="0">
              <a:solidFill>
                <a:srgbClr val="0070C0"/>
              </a:solidFill>
            </a:endParaRPr>
          </a:p>
          <a:p>
            <a:pPr algn="ctr"/>
            <a:r>
              <a:rPr lang="en-GB" sz="4000" b="1" dirty="0">
                <a:solidFill>
                  <a:srgbClr val="0070C0"/>
                </a:solidFill>
              </a:rPr>
              <a:t>1. National Development Plan 2018-2022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en-GB" sz="4000" dirty="0">
              <a:solidFill>
                <a:srgbClr val="0070C0"/>
              </a:solidFill>
            </a:endParaRPr>
          </a:p>
          <a:p>
            <a:endParaRPr lang="en-US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834977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F665A9-C370-A6CA-23C9-D8040109B8E4}"/>
              </a:ext>
            </a:extLst>
          </p:cNvPr>
          <p:cNvSpPr/>
          <p:nvPr/>
        </p:nvSpPr>
        <p:spPr>
          <a:xfrm>
            <a:off x="163158" y="1398073"/>
            <a:ext cx="11865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Strategic Objectives of the Plan </a:t>
            </a:r>
          </a:p>
          <a:p>
            <a:endParaRPr lang="en-US" sz="2400" b="1" dirty="0"/>
          </a:p>
          <a:p>
            <a:r>
              <a:rPr lang="en-US" dirty="0"/>
              <a:t>1.  </a:t>
            </a:r>
            <a:r>
              <a:rPr lang="en-US" sz="2000" dirty="0"/>
              <a:t>Establishing the foundations of good governance. </a:t>
            </a:r>
          </a:p>
          <a:p>
            <a:r>
              <a:rPr lang="en-US" sz="2000" dirty="0"/>
              <a:t>2.  Achieving economic reform in all its financial, monetary, banking and commercial dimensions. </a:t>
            </a:r>
          </a:p>
          <a:p>
            <a:r>
              <a:rPr lang="en-US" sz="2000" dirty="0"/>
              <a:t>3.  Recovery of communities affected by the displacement crisis and the loss of human security. </a:t>
            </a:r>
          </a:p>
          <a:p>
            <a:r>
              <a:rPr lang="en-US" sz="2000" dirty="0"/>
              <a:t>4.  Providing the requirements of an enabling environment for investment  in all its forms and enhancing the role of the private sector. </a:t>
            </a:r>
          </a:p>
          <a:p>
            <a:r>
              <a:rPr lang="en-US" sz="2000" dirty="0"/>
              <a:t>5.  Raising the economic growth rate in line with the Iraqi economy’s potentials and requirements. </a:t>
            </a:r>
          </a:p>
          <a:p>
            <a:r>
              <a:rPr lang="en-US" sz="2000" dirty="0"/>
              <a:t>6.  Increasing the real per capita income. </a:t>
            </a:r>
          </a:p>
          <a:p>
            <a:r>
              <a:rPr lang="en-US" sz="2000" dirty="0"/>
              <a:t>7.  Reducing unemployment and underemployment. </a:t>
            </a:r>
          </a:p>
          <a:p>
            <a:r>
              <a:rPr lang="en-US" sz="2000" dirty="0"/>
              <a:t>8.  Human security possible for the poorest and vulnerable groups. </a:t>
            </a:r>
          </a:p>
          <a:p>
            <a:r>
              <a:rPr lang="en-US" sz="2000" dirty="0"/>
              <a:t>9.  Upgrading sustainable human development indicators. </a:t>
            </a:r>
          </a:p>
          <a:p>
            <a:r>
              <a:rPr lang="en-US" sz="2000" dirty="0"/>
              <a:t>10.  Laying the foundations for decentralized spatial development. </a:t>
            </a:r>
          </a:p>
          <a:p>
            <a:r>
              <a:rPr lang="en-US" sz="2000" dirty="0"/>
              <a:t>11.  The alignment between the general development framework and urban  structures based on the foundations of urban planning and spatial comparative advantages.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7124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F665A9-C370-A6CA-23C9-D8040109B8E4}"/>
              </a:ext>
            </a:extLst>
          </p:cNvPr>
          <p:cNvSpPr/>
          <p:nvPr/>
        </p:nvSpPr>
        <p:spPr>
          <a:xfrm>
            <a:off x="163158" y="1398073"/>
            <a:ext cx="1186568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Pillars</a:t>
            </a: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Population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Workforce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Macro-economic Framework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Good governance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Private sector and the business and investment environment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Post conflict reconstruction and development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Poverty alleviation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Sectoral development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Special development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Human and social development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Environmental Sustainability  </a:t>
            </a:r>
          </a:p>
        </p:txBody>
      </p:sp>
    </p:spTree>
    <p:extLst>
      <p:ext uri="{BB962C8B-B14F-4D97-AF65-F5344CB8AC3E}">
        <p14:creationId xmlns:p14="http://schemas.microsoft.com/office/powerpoint/2010/main" val="159338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F665A9-C370-A6CA-23C9-D8040109B8E4}"/>
              </a:ext>
            </a:extLst>
          </p:cNvPr>
          <p:cNvSpPr/>
          <p:nvPr/>
        </p:nvSpPr>
        <p:spPr>
          <a:xfrm>
            <a:off x="163158" y="1398073"/>
            <a:ext cx="11865684" cy="4332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Pillar: Environmental sustainability</a:t>
            </a:r>
          </a:p>
          <a:p>
            <a:pPr>
              <a:lnSpc>
                <a:spcPct val="150000"/>
              </a:lnSpc>
            </a:pPr>
            <a:endParaRPr lang="en-US" sz="2400" b="1" dirty="0"/>
          </a:p>
          <a:p>
            <a:pPr>
              <a:lnSpc>
                <a:spcPct val="150000"/>
              </a:lnSpc>
            </a:pPr>
            <a:r>
              <a:rPr lang="en-US" sz="2400" b="1" dirty="0"/>
              <a:t>Objectives: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Ensure availability and sustainable management of water and sanitation services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Reduce air pollution and its impacts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Protect, restore and increase the sustainable use of ecological systems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Address climate change and its effects</a:t>
            </a:r>
          </a:p>
        </p:txBody>
      </p:sp>
    </p:spTree>
    <p:extLst>
      <p:ext uri="{BB962C8B-B14F-4D97-AF65-F5344CB8AC3E}">
        <p14:creationId xmlns:p14="http://schemas.microsoft.com/office/powerpoint/2010/main" val="129449569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NDP">
      <a:dk1>
        <a:srgbClr val="0468B1"/>
      </a:dk1>
      <a:lt1>
        <a:srgbClr val="FFFFFF"/>
      </a:lt1>
      <a:dk2>
        <a:srgbClr val="44546A"/>
      </a:dk2>
      <a:lt2>
        <a:srgbClr val="E7E6E6"/>
      </a:lt2>
      <a:accent1>
        <a:srgbClr val="0468B1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UNDP">
      <a:dk1>
        <a:srgbClr val="0468B1"/>
      </a:dk1>
      <a:lt1>
        <a:srgbClr val="FFFFFF"/>
      </a:lt1>
      <a:dk2>
        <a:srgbClr val="44546A"/>
      </a:dk2>
      <a:lt2>
        <a:srgbClr val="E7E6E6"/>
      </a:lt2>
      <a:accent1>
        <a:srgbClr val="0468B1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15002</TotalTime>
  <Words>1154</Words>
  <Application>Microsoft Macintosh PowerPoint</Application>
  <PresentationFormat>Widescreen</PresentationFormat>
  <Paragraphs>205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Trebuchet MS</vt:lpstr>
      <vt:lpstr>Wingdings</vt:lpstr>
      <vt:lpstr>Custom Design</vt:lpstr>
      <vt:lpstr>1_Custom Design</vt:lpstr>
      <vt:lpstr>Iraq’s environmental and climate change commitments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of the First Leady in Iraq</dc:title>
  <dc:creator>Nadheer Fazaa</dc:creator>
  <cp:lastModifiedBy>Zubair Murshed</cp:lastModifiedBy>
  <cp:revision>637</cp:revision>
  <dcterms:created xsi:type="dcterms:W3CDTF">2019-10-12T15:37:08Z</dcterms:created>
  <dcterms:modified xsi:type="dcterms:W3CDTF">2022-05-05T11:43:12Z</dcterms:modified>
</cp:coreProperties>
</file>