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5.xml" ContentType="application/vnd.openxmlformats-officedocument.presentationml.slideLayout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8"/>
  </p:notesMasterIdLst>
  <p:sldIdLst>
    <p:sldId id="257" r:id="rId2"/>
    <p:sldId id="262" r:id="rId3"/>
    <p:sldId id="263" r:id="rId4"/>
    <p:sldId id="272" r:id="rId5"/>
    <p:sldId id="264" r:id="rId6"/>
    <p:sldId id="271" r:id="rId7"/>
    <p:sldId id="260" r:id="rId8"/>
    <p:sldId id="265" r:id="rId9"/>
    <p:sldId id="267" r:id="rId10"/>
    <p:sldId id="270" r:id="rId11"/>
    <p:sldId id="261" r:id="rId12"/>
    <p:sldId id="266" r:id="rId13"/>
    <p:sldId id="268" r:id="rId14"/>
    <p:sldId id="269" r:id="rId15"/>
    <p:sldId id="259" r:id="rId16"/>
    <p:sldId id="258" r:id="rId17"/>
  </p:sldIdLst>
  <p:sldSz cx="12192000" cy="6858000"/>
  <p:notesSz cx="6858000" cy="9144000"/>
  <p:defaultTextStyle>
    <a:defPPr>
      <a:defRPr lang="th-TH"/>
    </a:defPPr>
    <a:lvl1pPr marL="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3" d="100"/>
          <a:sy n="83" d="100"/>
        </p:scale>
        <p:origin x="614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customXml" Target="../customXml/item3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customXml" Target="../customXml/item2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customXml" Target="../customXml/item1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h-TH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6FDC76E-82DB-4074-B51C-403292B3920F}" type="datetimeFigureOut">
              <a:rPr lang="th-TH" smtClean="0"/>
              <a:t>22/05/65</a:t>
            </a:fld>
            <a:endParaRPr lang="th-TH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h-TH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2F0775E-7A5F-4087-965F-C529A77EFBEF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9526608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9E73B4-80DB-4521-9AB8-61EE4D1C78C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DA707F4-0D13-4CF9-B1C8-E9654F76066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th-TH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B82DC6-BAE3-4F25-9137-18272F2B1E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th-TH"/>
              <a:t>12/05/65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243A5E9-BCD8-4645-9086-815B1DB022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7AC337-1706-43B8-9CFA-100AD40C2D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004102-E1B8-4D22-BA47-0E62C9B4F36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8071760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FE1A05-5CEF-4BA7-A607-43ADAE3A21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F24A538-4FE3-49D2-8214-6EF487AB70F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8B5032C-8A4A-41B8-BA1A-99796E7A25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th-TH"/>
              <a:t>12/05/65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39DC9A4-48C2-4059-BD8A-C390978B2F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51EDD5-27CE-45C0-BD34-6FA06C65A6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004102-E1B8-4D22-BA47-0E62C9B4F36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6965117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4CD3A8C-60A0-483C-937A-966FEA7F57A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63745D7-C555-4433-861C-0C9AE432321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081D386-34CD-4B5C-B1F8-659FE858EA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th-TH"/>
              <a:t>12/05/65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6B10520-D168-44CE-AE6C-9F84A4223C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A211B24-B817-4144-B750-C1EC501263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004102-E1B8-4D22-BA47-0E62C9B4F36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2507940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DABF76-910D-4B00-A67D-F95F71647C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7BAF77-ACA5-4449-ABE3-D2D237B27B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EE2F4DE-F3F2-4EC1-9B76-1D36C53840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th-TH"/>
              <a:t>12/05/65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B623DFA-7413-4908-8792-7D906E7544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FDD7BA9-48DE-4803-BF2A-06328A7227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004102-E1B8-4D22-BA47-0E62C9B4F36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9510667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44DA23-B655-49FA-A12F-FD50B0D2C3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1BB4CD1-8C1B-4224-B892-D9E33780AD3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84882D-CEFF-47EA-888F-579EB7DCAE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th-TH"/>
              <a:t>12/05/65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B0FA172-4B70-49CA-A4E2-ED86B977C1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2AF327-F582-43DF-A2EF-66476B9192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004102-E1B8-4D22-BA47-0E62C9B4F36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1382734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ABF1AE-56A0-42A7-B66E-97BB00E70C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9EAD28-633E-4093-9D20-FCB0ABE8F0A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537C229-5F46-4E35-91EF-FAA9DAD3498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1AE38CE-9348-47A2-8DC1-BC794BE20F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th-TH"/>
              <a:t>12/05/65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5EBB2AF-5E98-4B67-A114-01C7D56775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D19DC94-29AE-45CE-8F1D-315C86EF6C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004102-E1B8-4D22-BA47-0E62C9B4F36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430680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508004-93E1-4F2B-BDE4-821A9766A3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45C1656-5E69-462B-8059-588FCA73195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C386FB4-E75B-45F7-9724-65915E60ACA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0A2BAA5-BB37-4748-9CC8-64E331200DB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5768439-665C-4534-AC04-97CE12528CA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D40924C-F4A4-4E34-B4A7-304D12DE91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th-TH"/>
              <a:t>12/05/65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3EC4798-D298-42DD-A85C-D4E17E24F4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FCC436E-B325-4752-9E86-935799C9D7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004102-E1B8-4D22-BA47-0E62C9B4F36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0958175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0C07A8-7C83-427B-850E-E38A37BE01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9FE491B-7ECD-4FC6-895C-B2A22F63A0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th-TH"/>
              <a:t>12/05/65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E27A252-90AC-4838-A62F-18E641D693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5EBCC1B-63BC-4BB1-866B-F03EF65084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004102-E1B8-4D22-BA47-0E62C9B4F36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4750351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8EC3305-8736-4B2E-AC4B-5C260FDE49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th-TH"/>
              <a:t>12/05/65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3B41963-4863-46EB-8C99-12D1B50BB3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FC9C75D-315D-4C46-A659-FAA6A5E4A7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004102-E1B8-4D22-BA47-0E62C9B4F36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0018371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D30940-8955-4463-924F-06CFF6CB07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360EC3-BFB0-4D2F-8DF5-6B1AA38789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82B2270-450F-4812-B1CA-D9F67EC0A9C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FF2A977-1D27-4679-A35F-EB2C7C00CE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th-TH"/>
              <a:t>12/05/65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FC712B7-3265-4AE1-A0F3-49ECC3322A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4B7AC6D-20C6-4856-8B88-626E9C6660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004102-E1B8-4D22-BA47-0E62C9B4F36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157138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74AA66-C749-4BD2-BB45-8D209EFA73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D2D5C02-7CE4-4071-83EE-3DD6C641760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h-TH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17576B8-266A-4B12-B274-A5252172F9A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3CA5F7B-6697-438D-AB3B-B658DDC518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th-TH"/>
              <a:t>12/05/65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9EB5E9C-A243-4F45-B47E-0F58ABDD32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C935216-874F-4ACC-98F2-E5FD0E318D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004102-E1B8-4D22-BA47-0E62C9B4F36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2592799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8641EAA-BA7D-40FF-9A97-1C4EB7F2D4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318B913-282D-4D55-A236-D0F9E9A6A31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9A2375A-32E5-48A2-B448-4C35A38733B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th-TH"/>
              <a:t>12/05/65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0F2C9E5-B268-4230-899B-45B446A5409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h-T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39FB557-F2F9-47CF-B923-7F52DBD8122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004102-E1B8-4D22-BA47-0E62C9B4F36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6290986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h-TH"/>
      </a:defPPr>
      <a:lvl1pPr marL="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hyperlink" Target="mailto:undp.thailand@undp.org" TargetMode="External"/><Relationship Id="rId4" Type="http://schemas.openxmlformats.org/officeDocument/2006/relationships/image" Target="../media/image3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forms.gle/dNzZ2FoGqTfKC2PQ7" TargetMode="Externa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>
            <a:extLst>
              <a:ext uri="{FF2B5EF4-FFF2-40B4-BE49-F238E27FC236}">
                <a16:creationId xmlns:a16="http://schemas.microsoft.com/office/drawing/2014/main" id="{ECAA1D63-1DB0-4DB5-9EBA-24484BF9FB7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98232" y="19805"/>
            <a:ext cx="3948898" cy="1134236"/>
          </a:xfrm>
          <a:prstGeom prst="rect">
            <a:avLst/>
          </a:prstGeom>
        </p:spPr>
      </p:pic>
      <p:pic>
        <p:nvPicPr>
          <p:cNvPr id="15" name="Picture 14" descr="UNDP Logo | PAGE">
            <a:extLst>
              <a:ext uri="{FF2B5EF4-FFF2-40B4-BE49-F238E27FC236}">
                <a16:creationId xmlns:a16="http://schemas.microsoft.com/office/drawing/2014/main" id="{924D6C59-7520-4C88-B5D7-42D4111E2AB7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590" t="9493" r="26346" b="23302"/>
          <a:stretch/>
        </p:blipFill>
        <p:spPr bwMode="auto">
          <a:xfrm>
            <a:off x="8502446" y="86589"/>
            <a:ext cx="595371" cy="120251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FD3E17BA-6A91-4659-9497-7C8C55EC7B1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99879" y="350483"/>
            <a:ext cx="1950889" cy="603556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05AF17B6-237E-416E-BE49-959DBCEE0921}"/>
              </a:ext>
            </a:extLst>
          </p:cNvPr>
          <p:cNvSpPr txBox="1"/>
          <p:nvPr/>
        </p:nvSpPr>
        <p:spPr>
          <a:xfrm>
            <a:off x="1219201" y="1389195"/>
            <a:ext cx="9578110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การเสวนาเรื่อง</a:t>
            </a:r>
          </a:p>
          <a:p>
            <a:pPr algn="ctr"/>
            <a:r>
              <a:rPr lang="th-TH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“ร่วมสานพลัง รับผิดชอบ และเร่งรัดดำเนินการด้านความหลากหลายทางชีวภาพ</a:t>
            </a:r>
          </a:p>
          <a:p>
            <a:pPr algn="ctr"/>
            <a:r>
              <a:rPr lang="th-TH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สู่โลกที่อุดมสมบูรณ์เพื่อความเจริญมั่งคั่งอย่างทั่วถึง”</a:t>
            </a:r>
          </a:p>
          <a:p>
            <a:pPr algn="ctr"/>
            <a:r>
              <a:rPr lang="th-TH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เนื่องในวาระการประชุมนานาชาติครบรอบ 50 ปี ของการประชุมสหประชาชาติว่าด้วยสิ่งแวดล้อมของมนุษย์ที่กรุงสตอกโฮล์ม</a:t>
            </a:r>
          </a:p>
          <a:p>
            <a:pPr algn="ctr"/>
            <a:r>
              <a:rPr lang="th-TH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วันพฤหัสบดีที่ 12 พฤษภาคม พ.ศ. 2565 จังหวัดพังงา</a:t>
            </a:r>
          </a:p>
          <a:p>
            <a:pPr algn="ctr"/>
            <a:endParaRPr lang="en-US" b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algn="ctr"/>
            <a:r>
              <a:rPr lang="en-US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Stockholm+50 Thailand National Consultations</a:t>
            </a:r>
          </a:p>
          <a:p>
            <a:pPr algn="ctr"/>
            <a:r>
              <a:rPr lang="en-US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A Roundtable Discussion on Accelerating Biodiversity Action: Our Opportunity, Our Responsibility Towards a Healthy Planet for the Prosperity of All</a:t>
            </a:r>
          </a:p>
          <a:p>
            <a:pPr algn="ctr"/>
            <a:r>
              <a:rPr lang="en-US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Thursday 12 May 2022, </a:t>
            </a:r>
            <a:r>
              <a:rPr lang="en-US" b="1" dirty="0" err="1">
                <a:latin typeface="TH SarabunPSK" panose="020B0500040200020003" pitchFamily="34" charset="-34"/>
                <a:cs typeface="TH SarabunPSK" panose="020B0500040200020003" pitchFamily="34" charset="-34"/>
              </a:rPr>
              <a:t>Phang-nga</a:t>
            </a:r>
            <a:r>
              <a:rPr lang="en-US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 Province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4CBFB86-A965-D2F2-1B72-2FFF020E24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th-TH"/>
              <a:t>12/05/65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08A95FE-0752-DDB6-EDD7-C74BCCDC74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004102-E1B8-4D22-BA47-0E62C9B4F368}" type="slidenum">
              <a:rPr lang="th-TH" smtClean="0"/>
              <a:t>1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56795378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>
            <a:extLst>
              <a:ext uri="{FF2B5EF4-FFF2-40B4-BE49-F238E27FC236}">
                <a16:creationId xmlns:a16="http://schemas.microsoft.com/office/drawing/2014/main" id="{ECAA1D63-1DB0-4DB5-9EBA-24484BF9FB7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98232" y="19805"/>
            <a:ext cx="3948898" cy="1134236"/>
          </a:xfrm>
          <a:prstGeom prst="rect">
            <a:avLst/>
          </a:prstGeom>
        </p:spPr>
      </p:pic>
      <p:pic>
        <p:nvPicPr>
          <p:cNvPr id="15" name="Picture 14" descr="UNDP Logo | PAGE">
            <a:extLst>
              <a:ext uri="{FF2B5EF4-FFF2-40B4-BE49-F238E27FC236}">
                <a16:creationId xmlns:a16="http://schemas.microsoft.com/office/drawing/2014/main" id="{924D6C59-7520-4C88-B5D7-42D4111E2AB7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590" t="9493" r="26346" b="23302"/>
          <a:stretch/>
        </p:blipFill>
        <p:spPr bwMode="auto">
          <a:xfrm>
            <a:off x="8502446" y="86589"/>
            <a:ext cx="595371" cy="120251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FD3E17BA-6A91-4659-9497-7C8C55EC7B1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99879" y="350483"/>
            <a:ext cx="1950889" cy="603556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05AF17B6-237E-416E-BE49-959DBCEE0921}"/>
              </a:ext>
            </a:extLst>
          </p:cNvPr>
          <p:cNvSpPr txBox="1"/>
          <p:nvPr/>
        </p:nvSpPr>
        <p:spPr>
          <a:xfrm>
            <a:off x="838200" y="1619782"/>
            <a:ext cx="10651836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u="sng" dirty="0">
                <a:latin typeface="TH SarabunPSK" panose="020B0500040200020003" pitchFamily="34" charset="-34"/>
                <a:cs typeface="TH SarabunPSK" panose="020B0500040200020003" pitchFamily="34" charset="-34"/>
              </a:rPr>
              <a:t>Roundtable Discussion Topics</a:t>
            </a:r>
            <a:endParaRPr lang="th-TH" sz="3200" b="1" u="sng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2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How has conserving biological diversity contributed to creating decent green jobs?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2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What are the decent green jobs of the future? 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2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What are the new skills needed from business, government, and academic? 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2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How do we ensure that all communities can benefit from opportunities stemming from a sustainable and just transition?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2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What kind of follow-up activities would you like to see from Stockholm+50?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4CBFB86-A965-D2F2-1B72-2FFF020E24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th-TH"/>
              <a:t>12/05/65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08A95FE-0752-DDB6-EDD7-C74BCCDC74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004102-E1B8-4D22-BA47-0E62C9B4F368}" type="slidenum">
              <a:rPr lang="th-TH" smtClean="0"/>
              <a:t>10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98867268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>
            <a:extLst>
              <a:ext uri="{FF2B5EF4-FFF2-40B4-BE49-F238E27FC236}">
                <a16:creationId xmlns:a16="http://schemas.microsoft.com/office/drawing/2014/main" id="{ECAA1D63-1DB0-4DB5-9EBA-24484BF9FB7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98232" y="19805"/>
            <a:ext cx="3948898" cy="1134236"/>
          </a:xfrm>
          <a:prstGeom prst="rect">
            <a:avLst/>
          </a:prstGeom>
        </p:spPr>
      </p:pic>
      <p:pic>
        <p:nvPicPr>
          <p:cNvPr id="15" name="Picture 14" descr="UNDP Logo | PAGE">
            <a:extLst>
              <a:ext uri="{FF2B5EF4-FFF2-40B4-BE49-F238E27FC236}">
                <a16:creationId xmlns:a16="http://schemas.microsoft.com/office/drawing/2014/main" id="{924D6C59-7520-4C88-B5D7-42D4111E2AB7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590" t="9493" r="26346" b="23302"/>
          <a:stretch/>
        </p:blipFill>
        <p:spPr bwMode="auto">
          <a:xfrm>
            <a:off x="8502446" y="86589"/>
            <a:ext cx="595371" cy="120251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FD3E17BA-6A91-4659-9497-7C8C55EC7B1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99879" y="350483"/>
            <a:ext cx="1950889" cy="603556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05AF17B6-237E-416E-BE49-959DBCEE0921}"/>
              </a:ext>
            </a:extLst>
          </p:cNvPr>
          <p:cNvSpPr txBox="1"/>
          <p:nvPr/>
        </p:nvSpPr>
        <p:spPr>
          <a:xfrm>
            <a:off x="1306945" y="1515846"/>
            <a:ext cx="9578110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sz="3600" b="1" u="sng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การเสวนาหัวข้อที่ 3</a:t>
            </a:r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 การเร่งปฏิบัติตามพันธกรณีด้านสิ่งแวดล้อมในระดับสากล เพื่อบรรลุเป้าหมายการพัฒนาที่ยั่งยืนภายในทศวรรษของการปฏิบัติ โดยเฉพาะประเด็นด้านความหลากหลายทางชีวภาพและแผนปฏิบัติการความหลากหลายทางชีวภาพแห่งชาติ (</a:t>
            </a:r>
            <a:r>
              <a:rPr lang="en-US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NBSAP)</a:t>
            </a:r>
          </a:p>
          <a:p>
            <a:pPr algn="ctr"/>
            <a:endParaRPr lang="en-US" sz="2400" b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algn="ctr"/>
            <a:r>
              <a:rPr lang="en-US" sz="3600" b="1" u="sng" dirty="0">
                <a:latin typeface="TH SarabunPSK" panose="020B0500040200020003" pitchFamily="34" charset="-34"/>
                <a:cs typeface="TH SarabunPSK" panose="020B0500040200020003" pitchFamily="34" charset="-34"/>
              </a:rPr>
              <a:t>Roundtable Discussion Session III</a:t>
            </a:r>
            <a:r>
              <a:rPr lang="en-US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: Accelerating the implementation of the environmental dimension of Sustainable Development in the context of the Decade of Action (2021-2030), focusing on biodiversity and NBSAP</a:t>
            </a:r>
            <a:endParaRPr lang="th-TH" sz="3600" b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FC6389A-6B27-F3AF-384B-94AEE0C562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th-TH"/>
              <a:t>12/05/65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295BF63-DE87-A4BD-17D1-09DFD3C6D3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004102-E1B8-4D22-BA47-0E62C9B4F368}" type="slidenum">
              <a:rPr lang="th-TH" smtClean="0"/>
              <a:t>11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40639399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>
            <a:extLst>
              <a:ext uri="{FF2B5EF4-FFF2-40B4-BE49-F238E27FC236}">
                <a16:creationId xmlns:a16="http://schemas.microsoft.com/office/drawing/2014/main" id="{ECAA1D63-1DB0-4DB5-9EBA-24484BF9FB7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98232" y="19805"/>
            <a:ext cx="3948898" cy="1134236"/>
          </a:xfrm>
          <a:prstGeom prst="rect">
            <a:avLst/>
          </a:prstGeom>
        </p:spPr>
      </p:pic>
      <p:pic>
        <p:nvPicPr>
          <p:cNvPr id="15" name="Picture 14" descr="UNDP Logo | PAGE">
            <a:extLst>
              <a:ext uri="{FF2B5EF4-FFF2-40B4-BE49-F238E27FC236}">
                <a16:creationId xmlns:a16="http://schemas.microsoft.com/office/drawing/2014/main" id="{924D6C59-7520-4C88-B5D7-42D4111E2AB7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590" t="9493" r="26346" b="23302"/>
          <a:stretch/>
        </p:blipFill>
        <p:spPr bwMode="auto">
          <a:xfrm>
            <a:off x="8502446" y="86589"/>
            <a:ext cx="595371" cy="120251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FD3E17BA-6A91-4659-9497-7C8C55EC7B1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99879" y="350483"/>
            <a:ext cx="1950889" cy="603556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05AF17B6-237E-416E-BE49-959DBCEE0921}"/>
              </a:ext>
            </a:extLst>
          </p:cNvPr>
          <p:cNvSpPr txBox="1"/>
          <p:nvPr/>
        </p:nvSpPr>
        <p:spPr>
          <a:xfrm>
            <a:off x="838200" y="1484719"/>
            <a:ext cx="10762673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sz="3200" b="1" u="sng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ประเด็นการเสวนา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th-TH" sz="32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ปัจจัยแวดล้อมที่จำเป็นต่อการอนุรักษ์สิ่งแวดล้อมและการพัฒนาที่ยั่งยืนให้เกิดผลอย่างเป็นรูปธรรมในระดับพื้นที่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th-TH" sz="32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ความเป็นหุ้นส่วนการพัฒนา เพื่อการเปลี่ยนผ่านสู่สังคมเศรษฐกิจสีเขียว ครอบคลุม (ไม่ทิ้งใครไว้ข้างหลัง) สมดุล และยั่งยืน</a:t>
            </a:r>
            <a:endParaRPr lang="en-US" sz="3200" b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algn="ctr"/>
            <a:endParaRPr lang="en-US" sz="3200" b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algn="ctr"/>
            <a:r>
              <a:rPr lang="en-US" sz="3200" b="1" u="sng" dirty="0">
                <a:latin typeface="TH SarabunPSK" panose="020B0500040200020003" pitchFamily="34" charset="-34"/>
                <a:cs typeface="TH SarabunPSK" panose="020B0500040200020003" pitchFamily="34" charset="-34"/>
              </a:rPr>
              <a:t>Roundtable Discussion Topics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An Enabling Environment for Delivery on the Ground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Partnership for a Green, Inclusive and Sustainable Economic Transformation</a:t>
            </a:r>
            <a:endParaRPr lang="th-TH" sz="3200" b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4CBFB86-A965-D2F2-1B72-2FFF020E24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th-TH"/>
              <a:t>12/05/65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08A95FE-0752-DDB6-EDD7-C74BCCDC74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004102-E1B8-4D22-BA47-0E62C9B4F368}" type="slidenum">
              <a:rPr lang="th-TH" smtClean="0"/>
              <a:t>12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18136609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>
            <a:extLst>
              <a:ext uri="{FF2B5EF4-FFF2-40B4-BE49-F238E27FC236}">
                <a16:creationId xmlns:a16="http://schemas.microsoft.com/office/drawing/2014/main" id="{ECAA1D63-1DB0-4DB5-9EBA-24484BF9FB7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98232" y="19805"/>
            <a:ext cx="3948898" cy="1134236"/>
          </a:xfrm>
          <a:prstGeom prst="rect">
            <a:avLst/>
          </a:prstGeom>
        </p:spPr>
      </p:pic>
      <p:pic>
        <p:nvPicPr>
          <p:cNvPr id="15" name="Picture 14" descr="UNDP Logo | PAGE">
            <a:extLst>
              <a:ext uri="{FF2B5EF4-FFF2-40B4-BE49-F238E27FC236}">
                <a16:creationId xmlns:a16="http://schemas.microsoft.com/office/drawing/2014/main" id="{924D6C59-7520-4C88-B5D7-42D4111E2AB7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590" t="9493" r="26346" b="23302"/>
          <a:stretch/>
        </p:blipFill>
        <p:spPr bwMode="auto">
          <a:xfrm>
            <a:off x="8502446" y="86589"/>
            <a:ext cx="595371" cy="120251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FD3E17BA-6A91-4659-9497-7C8C55EC7B1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99879" y="350483"/>
            <a:ext cx="1950889" cy="603556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05AF17B6-237E-416E-BE49-959DBCEE0921}"/>
              </a:ext>
            </a:extLst>
          </p:cNvPr>
          <p:cNvSpPr txBox="1"/>
          <p:nvPr/>
        </p:nvSpPr>
        <p:spPr>
          <a:xfrm>
            <a:off x="618836" y="1484719"/>
            <a:ext cx="11055928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sz="3200" b="1" u="sng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ประเด็นการเสวนา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th-TH" sz="32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จากมุมมองของความหลากหลายทางชีวภาพ สังคมไทยยังมีประเด็นท้าทายสำคัญที่สุดอะไรบ้าง ในการปฏิบัติตามพันธะข้อผูกพันที่กำหนดภายใต้วาระการพัฒนา 2030 (เป้าหมายการพัฒนาที่ยั่งยืน โดยเฉพาะมิติสิ่งแวดล้อม) และสนธิสัญญาด้านสิ่งแวดล้อมอื่นๆ?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th-TH" sz="32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การพัฒนาความเป็นอยู่ที่ดีของมนุษย์ให้สมดุลต่อธรรมชาติ ในบริบทของความหลากหลายทางชีวภาพ จำเป็นต้องใช้ปัจจัย (อาทิ เงินทุน ศักยภาพ นวัตกรรม และเทคโนโลยี) อะไรบ้าง?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th-TH" sz="32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หลังจากการประชุมนานาชาติ </a:t>
            </a:r>
            <a:r>
              <a:rPr lang="en-US" sz="32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Stockholm+50 </a:t>
            </a:r>
            <a:r>
              <a:rPr lang="th-TH" sz="32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ประเทศไทยควรมีการดำเนินงานด้านการพัฒนาและสร้างสรรค์ปัจจัยแวดล้อมเพื่อสนับสนุนการพัฒนาที่ยั่งยืน ในบริบทของความหลากหลายทางชีวภาพอย่างต่อเนื่อง อย่างไรบ้าง (จากภาครัฐ/ภาคเอกชน/ภาคประชาสังคม)?</a:t>
            </a:r>
            <a:endParaRPr lang="en-US" sz="3200" b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4CBFB86-A965-D2F2-1B72-2FFF020E24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th-TH"/>
              <a:t>12/05/65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08A95FE-0752-DDB6-EDD7-C74BCCDC74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004102-E1B8-4D22-BA47-0E62C9B4F368}" type="slidenum">
              <a:rPr lang="th-TH" smtClean="0"/>
              <a:t>13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427090137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>
            <a:extLst>
              <a:ext uri="{FF2B5EF4-FFF2-40B4-BE49-F238E27FC236}">
                <a16:creationId xmlns:a16="http://schemas.microsoft.com/office/drawing/2014/main" id="{ECAA1D63-1DB0-4DB5-9EBA-24484BF9FB7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98232" y="19805"/>
            <a:ext cx="3948898" cy="1134236"/>
          </a:xfrm>
          <a:prstGeom prst="rect">
            <a:avLst/>
          </a:prstGeom>
        </p:spPr>
      </p:pic>
      <p:pic>
        <p:nvPicPr>
          <p:cNvPr id="15" name="Picture 14" descr="UNDP Logo | PAGE">
            <a:extLst>
              <a:ext uri="{FF2B5EF4-FFF2-40B4-BE49-F238E27FC236}">
                <a16:creationId xmlns:a16="http://schemas.microsoft.com/office/drawing/2014/main" id="{924D6C59-7520-4C88-B5D7-42D4111E2AB7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590" t="9493" r="26346" b="23302"/>
          <a:stretch/>
        </p:blipFill>
        <p:spPr bwMode="auto">
          <a:xfrm>
            <a:off x="8502446" y="86589"/>
            <a:ext cx="595371" cy="120251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FD3E17BA-6A91-4659-9497-7C8C55EC7B1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99879" y="350483"/>
            <a:ext cx="1950889" cy="603556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05AF17B6-237E-416E-BE49-959DBCEE0921}"/>
              </a:ext>
            </a:extLst>
          </p:cNvPr>
          <p:cNvSpPr txBox="1"/>
          <p:nvPr/>
        </p:nvSpPr>
        <p:spPr>
          <a:xfrm>
            <a:off x="1233054" y="1619782"/>
            <a:ext cx="9725891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u="sng" dirty="0">
                <a:latin typeface="TH SarabunPSK" panose="020B0500040200020003" pitchFamily="34" charset="-34"/>
                <a:cs typeface="TH SarabunPSK" panose="020B0500040200020003" pitchFamily="34" charset="-34"/>
              </a:rPr>
              <a:t>Roundtable Discussion Topics</a:t>
            </a:r>
            <a:endParaRPr lang="th-TH" sz="3200" b="1" u="sng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2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What are the biggest challenges we are facing in implementing and achieving SDGs, biodiversity action, climate action, and other environment-related measures?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2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What capacities and resources (i.e., finance, technologies) are needed to improve human wellbeing in harmony with nature?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2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What kind of follow-up activities would you like to see from Stockholm+50?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4CBFB86-A965-D2F2-1B72-2FFF020E24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th-TH"/>
              <a:t>12/05/65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08A95FE-0752-DDB6-EDD7-C74BCCDC74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004102-E1B8-4D22-BA47-0E62C9B4F368}" type="slidenum">
              <a:rPr lang="th-TH" smtClean="0"/>
              <a:t>14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08530078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>
            <a:extLst>
              <a:ext uri="{FF2B5EF4-FFF2-40B4-BE49-F238E27FC236}">
                <a16:creationId xmlns:a16="http://schemas.microsoft.com/office/drawing/2014/main" id="{ECAA1D63-1DB0-4DB5-9EBA-24484BF9FB7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98232" y="19805"/>
            <a:ext cx="3948898" cy="1134236"/>
          </a:xfrm>
          <a:prstGeom prst="rect">
            <a:avLst/>
          </a:prstGeom>
        </p:spPr>
      </p:pic>
      <p:pic>
        <p:nvPicPr>
          <p:cNvPr id="15" name="Picture 14" descr="UNDP Logo | PAGE">
            <a:extLst>
              <a:ext uri="{FF2B5EF4-FFF2-40B4-BE49-F238E27FC236}">
                <a16:creationId xmlns:a16="http://schemas.microsoft.com/office/drawing/2014/main" id="{924D6C59-7520-4C88-B5D7-42D4111E2AB7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590" t="9493" r="26346" b="23302"/>
          <a:stretch/>
        </p:blipFill>
        <p:spPr bwMode="auto">
          <a:xfrm>
            <a:off x="8502446" y="86589"/>
            <a:ext cx="595371" cy="120251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FD3E17BA-6A91-4659-9497-7C8C55EC7B1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99879" y="350483"/>
            <a:ext cx="1950889" cy="603556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05AF17B6-237E-416E-BE49-959DBCEE0921}"/>
              </a:ext>
            </a:extLst>
          </p:cNvPr>
          <p:cNvSpPr txBox="1"/>
          <p:nvPr/>
        </p:nvSpPr>
        <p:spPr>
          <a:xfrm>
            <a:off x="905165" y="1590449"/>
            <a:ext cx="10668000" cy="46166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For learning and sharing more information on the Stockholm+50 Thailand National Consultations and related activities, we are on Facebook, Twitter, Instagram, and LinkedIn, or please send us an email at </a:t>
            </a:r>
            <a:r>
              <a:rPr lang="en-US" dirty="0">
                <a:hlinkClick r:id="rId5"/>
              </a:rPr>
              <a:t>undp.thailand@undp.org</a:t>
            </a:r>
            <a:r>
              <a:rPr lang="en-US" dirty="0"/>
              <a:t> as well as visit the Stockholm+50 websites at: Stockholm website or the </a:t>
            </a:r>
            <a:r>
              <a:rPr lang="en-US" b="1" dirty="0" err="1"/>
              <a:t>Sparkblue</a:t>
            </a:r>
            <a:r>
              <a:rPr lang="en-US" b="1" dirty="0"/>
              <a:t> </a:t>
            </a:r>
            <a:r>
              <a:rPr lang="en-US" dirty="0"/>
              <a:t>channel.</a:t>
            </a:r>
          </a:p>
          <a:p>
            <a:endParaRPr lang="en-US" sz="1000" dirty="0"/>
          </a:p>
          <a:p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หากท่านต้องการทราบข้อมูลเพิ่มเติมเกี่ยวกับการเสวนาเรื่อง </a:t>
            </a:r>
            <a:r>
              <a:rPr lang="en-US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Stockholm+50 </a:t>
            </a:r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ในประเทศไทยและทั่วโลก กรุณาเข้าชมได้ที่เว็บไซต์ </a:t>
            </a:r>
            <a:r>
              <a:rPr lang="en-US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Stockholm website </a:t>
            </a:r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หรือ </a:t>
            </a:r>
            <a:r>
              <a:rPr lang="en-US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the </a:t>
            </a:r>
            <a:r>
              <a:rPr lang="en-US" sz="3600" b="1" dirty="0" err="1">
                <a:latin typeface="TH SarabunPSK" panose="020B0500040200020003" pitchFamily="34" charset="-34"/>
                <a:cs typeface="TH SarabunPSK" panose="020B0500040200020003" pitchFamily="34" charset="-34"/>
              </a:rPr>
              <a:t>Sparkblue</a:t>
            </a:r>
            <a:r>
              <a:rPr lang="en-US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 channel </a:t>
            </a:r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หรือหากท่านประสงค์จะแลกเปลี่ยนข้อมูลที่เกี่ยวข้อง กรุณาส่งทางอีเมล์ที่ </a:t>
            </a:r>
            <a:r>
              <a:rPr lang="en-US" sz="3600" b="1" dirty="0">
                <a:latin typeface="TH SarabunPSK" panose="020B0500040200020003" pitchFamily="34" charset="-34"/>
                <a:cs typeface="TH SarabunPSK" panose="020B0500040200020003" pitchFamily="34" charset="-34"/>
                <a:hlinkClick r:id="rId5"/>
              </a:rPr>
              <a:t>undp.thailand@undp.org</a:t>
            </a:r>
            <a:r>
              <a:rPr lang="en-US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endParaRPr lang="th-TH" sz="3600" b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A592542-5E37-016F-E649-957C892A7A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th-TH"/>
              <a:t>12/05/65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E1AFE13-7F9C-256D-2BF9-3368813809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004102-E1B8-4D22-BA47-0E62C9B4F368}" type="slidenum">
              <a:rPr lang="th-TH" smtClean="0"/>
              <a:t>15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23990764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>
            <a:extLst>
              <a:ext uri="{FF2B5EF4-FFF2-40B4-BE49-F238E27FC236}">
                <a16:creationId xmlns:a16="http://schemas.microsoft.com/office/drawing/2014/main" id="{ECAA1D63-1DB0-4DB5-9EBA-24484BF9FB7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98232" y="19805"/>
            <a:ext cx="3948898" cy="1134236"/>
          </a:xfrm>
          <a:prstGeom prst="rect">
            <a:avLst/>
          </a:prstGeom>
        </p:spPr>
      </p:pic>
      <p:pic>
        <p:nvPicPr>
          <p:cNvPr id="15" name="Picture 14" descr="UNDP Logo | PAGE">
            <a:extLst>
              <a:ext uri="{FF2B5EF4-FFF2-40B4-BE49-F238E27FC236}">
                <a16:creationId xmlns:a16="http://schemas.microsoft.com/office/drawing/2014/main" id="{924D6C59-7520-4C88-B5D7-42D4111E2AB7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590" t="9493" r="26346" b="23302"/>
          <a:stretch/>
        </p:blipFill>
        <p:spPr bwMode="auto">
          <a:xfrm>
            <a:off x="8502446" y="86589"/>
            <a:ext cx="595371" cy="120251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FD3E17BA-6A91-4659-9497-7C8C55EC7B1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99879" y="350483"/>
            <a:ext cx="1950889" cy="603556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09FE7DA6-7941-414F-956C-C89F15E2345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355532" y="1339640"/>
            <a:ext cx="4383886" cy="5431771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E35206C7-832B-4FE8-BA4F-FA2A20CBD115}"/>
              </a:ext>
            </a:extLst>
          </p:cNvPr>
          <p:cNvSpPr txBox="1"/>
          <p:nvPr/>
        </p:nvSpPr>
        <p:spPr>
          <a:xfrm>
            <a:off x="636470" y="1339640"/>
            <a:ext cx="6484765" cy="49859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โครงการพัฒนาแห่งสหประชาชาติประจำประเทศไทย ขอความร่วมมือจากทุกท่าน ในการตอบแบบสอบถามออนไลน์ เพื่อนำข้อมูลไปใช้วิเคราะห์นำเสนอในรายงานการหารือของประเทศไทย โดยท่านสามารถสแกนคิวอาร์โค้ดด้านล่างนี้ หรือคลิกที่นี่ : </a:t>
            </a:r>
            <a:r>
              <a:rPr lang="en-US" b="1" dirty="0">
                <a:latin typeface="TH SarabunPSK" panose="020B0500040200020003" pitchFamily="34" charset="-34"/>
                <a:cs typeface="TH SarabunPSK" panose="020B0500040200020003" pitchFamily="34" charset="-34"/>
                <a:hlinkClick r:id="rId6"/>
              </a:rPr>
              <a:t>https://forms.gle/dNzZ2FoGqTfKC2PQ7</a:t>
            </a:r>
            <a:r>
              <a:rPr lang="en-US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</a:p>
          <a:p>
            <a:endParaRPr lang="th-TH" sz="1000" b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r>
              <a:rPr lang="th-TH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ขอขอบคุณทุกท่านที่กรุณาตอบแบบสอบถามภายในวันที่ 15 พฤษภาคม พ.ศ. 2565</a:t>
            </a:r>
          </a:p>
          <a:p>
            <a:r>
              <a:rPr lang="en-US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Please participate in an online survey (in Thai language) by scanning the QR code below, or clicking here: </a:t>
            </a:r>
            <a:r>
              <a:rPr lang="en-US" b="1" dirty="0">
                <a:latin typeface="TH SarabunPSK" panose="020B0500040200020003" pitchFamily="34" charset="-34"/>
                <a:cs typeface="TH SarabunPSK" panose="020B0500040200020003" pitchFamily="34" charset="-34"/>
                <a:hlinkClick r:id="rId6"/>
              </a:rPr>
              <a:t>https://forms.gle/dNzZ2FoGqTfKC2PQ7</a:t>
            </a:r>
            <a:r>
              <a:rPr lang="en-US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. Thank you for completing the survey by 15 May 2022.</a:t>
            </a:r>
            <a:endParaRPr lang="th-TH" b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50887D9-1779-3BBD-5C7C-5127808DCF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th-TH"/>
              <a:t>12/05/65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2543899-8E45-6E3B-250A-DFFFF6C66B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004102-E1B8-4D22-BA47-0E62C9B4F368}" type="slidenum">
              <a:rPr lang="th-TH" smtClean="0"/>
              <a:t>16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2076694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>
            <a:extLst>
              <a:ext uri="{FF2B5EF4-FFF2-40B4-BE49-F238E27FC236}">
                <a16:creationId xmlns:a16="http://schemas.microsoft.com/office/drawing/2014/main" id="{ECAA1D63-1DB0-4DB5-9EBA-24484BF9FB7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98232" y="19805"/>
            <a:ext cx="3948898" cy="1134236"/>
          </a:xfrm>
          <a:prstGeom prst="rect">
            <a:avLst/>
          </a:prstGeom>
        </p:spPr>
      </p:pic>
      <p:pic>
        <p:nvPicPr>
          <p:cNvPr id="15" name="Picture 14" descr="UNDP Logo | PAGE">
            <a:extLst>
              <a:ext uri="{FF2B5EF4-FFF2-40B4-BE49-F238E27FC236}">
                <a16:creationId xmlns:a16="http://schemas.microsoft.com/office/drawing/2014/main" id="{924D6C59-7520-4C88-B5D7-42D4111E2AB7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590" t="9493" r="26346" b="23302"/>
          <a:stretch/>
        </p:blipFill>
        <p:spPr bwMode="auto">
          <a:xfrm>
            <a:off x="8502446" y="86589"/>
            <a:ext cx="595371" cy="120251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FD3E17BA-6A91-4659-9497-7C8C55EC7B1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99879" y="350483"/>
            <a:ext cx="1950889" cy="603556"/>
          </a:xfrm>
          <a:prstGeom prst="rect">
            <a:avLst/>
          </a:prstGeom>
        </p:spPr>
      </p:pic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4CBFB86-A965-D2F2-1B72-2FFF020E24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th-TH"/>
              <a:t>12/05/65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08A95FE-0752-DDB6-EDD7-C74BCCDC74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004102-E1B8-4D22-BA47-0E62C9B4F368}" type="slidenum">
              <a:rPr lang="th-TH" smtClean="0"/>
              <a:t>2</a:t>
            </a:fld>
            <a:endParaRPr lang="th-TH"/>
          </a:p>
        </p:txBody>
      </p:sp>
      <p:graphicFrame>
        <p:nvGraphicFramePr>
          <p:cNvPr id="5" name="Table 5">
            <a:extLst>
              <a:ext uri="{FF2B5EF4-FFF2-40B4-BE49-F238E27FC236}">
                <a16:creationId xmlns:a16="http://schemas.microsoft.com/office/drawing/2014/main" id="{119844FA-9A53-CF90-B528-91B80B59225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41139223"/>
              </p:ext>
            </p:extLst>
          </p:nvPr>
        </p:nvGraphicFramePr>
        <p:xfrm>
          <a:off x="838200" y="1401556"/>
          <a:ext cx="10614891" cy="5212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63255">
                  <a:extLst>
                    <a:ext uri="{9D8B030D-6E8A-4147-A177-3AD203B41FA5}">
                      <a16:colId xmlns:a16="http://schemas.microsoft.com/office/drawing/2014/main" val="1232052485"/>
                    </a:ext>
                  </a:extLst>
                </a:gridCol>
                <a:gridCol w="9051636">
                  <a:extLst>
                    <a:ext uri="{9D8B030D-6E8A-4147-A177-3AD203B41FA5}">
                      <a16:colId xmlns:a16="http://schemas.microsoft.com/office/drawing/2014/main" val="326306848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Time</a:t>
                      </a:r>
                      <a:endParaRPr lang="th-TH" sz="2000" b="1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Agenda</a:t>
                      </a:r>
                      <a:endParaRPr lang="th-TH" sz="2000" b="1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7824987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th-TH" sz="2000" b="1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09:00-09:35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th-TH" sz="2000" b="1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กล่าวต้อนรับและปราศรัย</a:t>
                      </a:r>
                      <a:r>
                        <a:rPr lang="en-US" sz="2000" b="1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 </a:t>
                      </a:r>
                    </a:p>
                    <a:p>
                      <a:r>
                        <a:rPr lang="en-US" sz="2000" b="1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Keynote Session</a:t>
                      </a:r>
                      <a:endParaRPr lang="th-TH" sz="2000" b="1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4996624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th-TH" sz="2000" b="1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09:35-10:30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th-TH" sz="2000" b="1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การเสวนาหัวข้อที่ 1 การสร้างวิสัยทัศน์ร่วมกันเพื่อเร่งรัดดำเนินการอนุรักษ์สิ่งแวดล้อมโลก และสร้างความเจริญมั่งคั่งอย่างทั่วถึง</a:t>
                      </a:r>
                      <a:r>
                        <a:rPr lang="en-US" sz="2000" b="1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 </a:t>
                      </a:r>
                    </a:p>
                    <a:p>
                      <a:r>
                        <a:rPr lang="en-US" sz="2000" b="1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Session I: Reflecting on Actions to Achieve a Healthy Planet and Prosperity of All</a:t>
                      </a:r>
                      <a:endParaRPr lang="th-TH" sz="2000" b="1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2481356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th-TH" sz="2000" b="1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10:30-11:25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th-TH" sz="2000" b="1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การเสวนาหัวข้อที่ 2 การบรรลุผลสัมฤทธิ์ในการฟื้นตัวจากสถานการณ์โควิด-19 อย่างทั่วถึงและยั่งยืน</a:t>
                      </a:r>
                      <a:r>
                        <a:rPr lang="en-US" sz="2000" b="1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 </a:t>
                      </a:r>
                    </a:p>
                    <a:p>
                      <a:r>
                        <a:rPr lang="en-US" sz="2000" b="1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Session II: Achieving a sustainable and inclusive recovery from the COVID-19 pandemic</a:t>
                      </a:r>
                      <a:endParaRPr lang="th-TH" sz="2000" b="1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1943753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th-TH" sz="2000" b="1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11:25-11:55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th-TH" sz="2000" b="1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พักรับประทานอาหารว่าง - ทักทาย สานสัมพันธ์ </a:t>
                      </a:r>
                      <a:endParaRPr lang="en-US" sz="2000" b="1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  <a:p>
                      <a:r>
                        <a:rPr lang="en-US" sz="2000" b="1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Coffee/Tea Break - Networking</a:t>
                      </a:r>
                      <a:endParaRPr lang="th-TH" sz="2000" b="1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650607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th-TH" sz="2000" b="1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11:55-12:50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th-TH" sz="2000" b="1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การเสวนาหัวข้อที่ 3 การเร่งปฏิบัติตามพันธกรณีด้านสิ่งแวดล้อมในระดับสากล เพื่อบรรลุเป้าหมายการพัฒนาที่ยั่งยืนภายในทศวรรษของการปฏิบัติ </a:t>
                      </a:r>
                      <a:endParaRPr lang="en-US" sz="2000" b="1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  <a:p>
                      <a:r>
                        <a:rPr lang="en-US" sz="2000" b="1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Session III: Accelerating the implementation of the environmental dimension of Sustainable Development in the context of the Decade of Action</a:t>
                      </a:r>
                      <a:endParaRPr lang="th-TH" sz="2000" b="1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8101104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th-TH" sz="2000" b="1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12:50-13:00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th-TH" sz="2000" b="1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กล่าวปิด </a:t>
                      </a:r>
                      <a:endParaRPr lang="en-US" sz="2000" b="1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  <a:p>
                      <a:r>
                        <a:rPr lang="en-US" sz="2000" b="1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Closing Remarks</a:t>
                      </a:r>
                      <a:endParaRPr lang="th-TH" sz="2000" b="1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4854037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815088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>
            <a:extLst>
              <a:ext uri="{FF2B5EF4-FFF2-40B4-BE49-F238E27FC236}">
                <a16:creationId xmlns:a16="http://schemas.microsoft.com/office/drawing/2014/main" id="{ECAA1D63-1DB0-4DB5-9EBA-24484BF9FB7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98232" y="19805"/>
            <a:ext cx="3948898" cy="1134236"/>
          </a:xfrm>
          <a:prstGeom prst="rect">
            <a:avLst/>
          </a:prstGeom>
        </p:spPr>
      </p:pic>
      <p:pic>
        <p:nvPicPr>
          <p:cNvPr id="15" name="Picture 14" descr="UNDP Logo | PAGE">
            <a:extLst>
              <a:ext uri="{FF2B5EF4-FFF2-40B4-BE49-F238E27FC236}">
                <a16:creationId xmlns:a16="http://schemas.microsoft.com/office/drawing/2014/main" id="{924D6C59-7520-4C88-B5D7-42D4111E2AB7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590" t="9493" r="26346" b="23302"/>
          <a:stretch/>
        </p:blipFill>
        <p:spPr bwMode="auto">
          <a:xfrm>
            <a:off x="8502446" y="86589"/>
            <a:ext cx="595371" cy="120251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FD3E17BA-6A91-4659-9497-7C8C55EC7B1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99879" y="350483"/>
            <a:ext cx="1950889" cy="603556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05AF17B6-237E-416E-BE49-959DBCEE0921}"/>
              </a:ext>
            </a:extLst>
          </p:cNvPr>
          <p:cNvSpPr txBox="1"/>
          <p:nvPr/>
        </p:nvSpPr>
        <p:spPr>
          <a:xfrm>
            <a:off x="1330037" y="1843950"/>
            <a:ext cx="9578110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sz="40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การเสวนาหัวข้อที่ 1 การสร้างวิสัยทัศน์ร่วมกันเพื่อเร่งรัดดำเนินการอนุรักษ์สิ่งแวดล้อมโลก และสร้างความเจริญมั่งคั่งอย่างทั่วถึง</a:t>
            </a:r>
            <a:endParaRPr lang="en-US" sz="4000" b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algn="ctr"/>
            <a:endParaRPr lang="en-US" sz="4000" b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algn="ctr"/>
            <a:r>
              <a:rPr lang="en-US" sz="40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Roundtable Discussion Session I: Reflecting on Actions to Achieve a Healthy Planet and Prosperity of All</a:t>
            </a:r>
            <a:endParaRPr lang="th-TH" sz="4000" b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4CBFB86-A965-D2F2-1B72-2FFF020E24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th-TH"/>
              <a:t>12/05/65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08A95FE-0752-DDB6-EDD7-C74BCCDC74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004102-E1B8-4D22-BA47-0E62C9B4F368}" type="slidenum">
              <a:rPr lang="th-TH" smtClean="0"/>
              <a:t>3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4938423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>
            <a:extLst>
              <a:ext uri="{FF2B5EF4-FFF2-40B4-BE49-F238E27FC236}">
                <a16:creationId xmlns:a16="http://schemas.microsoft.com/office/drawing/2014/main" id="{ECAA1D63-1DB0-4DB5-9EBA-24484BF9FB7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98232" y="19805"/>
            <a:ext cx="3948898" cy="1134236"/>
          </a:xfrm>
          <a:prstGeom prst="rect">
            <a:avLst/>
          </a:prstGeom>
        </p:spPr>
      </p:pic>
      <p:pic>
        <p:nvPicPr>
          <p:cNvPr id="15" name="Picture 14" descr="UNDP Logo | PAGE">
            <a:extLst>
              <a:ext uri="{FF2B5EF4-FFF2-40B4-BE49-F238E27FC236}">
                <a16:creationId xmlns:a16="http://schemas.microsoft.com/office/drawing/2014/main" id="{924D6C59-7520-4C88-B5D7-42D4111E2AB7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590" t="9493" r="26346" b="23302"/>
          <a:stretch/>
        </p:blipFill>
        <p:spPr bwMode="auto">
          <a:xfrm>
            <a:off x="8502446" y="86589"/>
            <a:ext cx="595371" cy="120251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FD3E17BA-6A91-4659-9497-7C8C55EC7B1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99879" y="350483"/>
            <a:ext cx="1950889" cy="603556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05AF17B6-237E-416E-BE49-959DBCEE0921}"/>
              </a:ext>
            </a:extLst>
          </p:cNvPr>
          <p:cNvSpPr txBox="1"/>
          <p:nvPr/>
        </p:nvSpPr>
        <p:spPr>
          <a:xfrm>
            <a:off x="1306945" y="1484719"/>
            <a:ext cx="957811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sz="3200" b="1" u="sng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ประเด็นการเสวนา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th-TH" sz="32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การฟื้นฟูสัมพันธภาพที่ดีระหว่างมนุษย์กับธรรมชาติ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th-TH" sz="32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การพัฒนาศักยภาพในการฟื้นตัวได้เร็วและยั่งยืนของกลุ่มคนชายขอบและกลุ่มเปราะบาง</a:t>
            </a:r>
            <a:endParaRPr lang="en-US" sz="3200" b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algn="ctr"/>
            <a:endParaRPr lang="en-US" sz="3200" b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algn="ctr"/>
            <a:r>
              <a:rPr lang="en-US" sz="3200" b="1" u="sng" dirty="0">
                <a:latin typeface="TH SarabunPSK" panose="020B0500040200020003" pitchFamily="34" charset="-34"/>
                <a:cs typeface="TH SarabunPSK" panose="020B0500040200020003" pitchFamily="34" charset="-34"/>
              </a:rPr>
              <a:t>Roundtable Discussion Topics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Restoring and Regenerating a Positive Relationship with Nature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Building and Restoring Sustainable and Resilient Relationship with Nature for Marginalized and Vulnerable Groups</a:t>
            </a:r>
            <a:endParaRPr lang="th-TH" sz="3200" b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4CBFB86-A965-D2F2-1B72-2FFF020E24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th-TH"/>
              <a:t>12/05/65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08A95FE-0752-DDB6-EDD7-C74BCCDC74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004102-E1B8-4D22-BA47-0E62C9B4F368}" type="slidenum">
              <a:rPr lang="th-TH" smtClean="0"/>
              <a:t>4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6374951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>
            <a:extLst>
              <a:ext uri="{FF2B5EF4-FFF2-40B4-BE49-F238E27FC236}">
                <a16:creationId xmlns:a16="http://schemas.microsoft.com/office/drawing/2014/main" id="{ECAA1D63-1DB0-4DB5-9EBA-24484BF9FB7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98232" y="19805"/>
            <a:ext cx="3948898" cy="1134236"/>
          </a:xfrm>
          <a:prstGeom prst="rect">
            <a:avLst/>
          </a:prstGeom>
        </p:spPr>
      </p:pic>
      <p:pic>
        <p:nvPicPr>
          <p:cNvPr id="15" name="Picture 14" descr="UNDP Logo | PAGE">
            <a:extLst>
              <a:ext uri="{FF2B5EF4-FFF2-40B4-BE49-F238E27FC236}">
                <a16:creationId xmlns:a16="http://schemas.microsoft.com/office/drawing/2014/main" id="{924D6C59-7520-4C88-B5D7-42D4111E2AB7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590" t="9493" r="26346" b="23302"/>
          <a:stretch/>
        </p:blipFill>
        <p:spPr bwMode="auto">
          <a:xfrm>
            <a:off x="8502446" y="86589"/>
            <a:ext cx="595371" cy="120251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FD3E17BA-6A91-4659-9497-7C8C55EC7B1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99879" y="350483"/>
            <a:ext cx="1950889" cy="603556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05AF17B6-237E-416E-BE49-959DBCEE0921}"/>
              </a:ext>
            </a:extLst>
          </p:cNvPr>
          <p:cNvSpPr txBox="1"/>
          <p:nvPr/>
        </p:nvSpPr>
        <p:spPr>
          <a:xfrm>
            <a:off x="1306945" y="1484719"/>
            <a:ext cx="9647382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sz="3200" b="1" u="sng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ประเด็นการเสวนา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th-TH" sz="32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เราควรใช้มาตรวัดสถิติและตัวชี้วัดสำคัญอะไรบ้าง เพื่อวัดผลความก้าวหน้าในการอนุรักษ์และใช้ประโยชน์ความหลากหลายทางชีวภาพ สู่โลกที่สมดุลและยั่งยืน?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th-TH" sz="32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เราควรทำอย่างไร จึงจะสามารถสร้างความสมดุลระหว่างมนุษย์กับธรรมชาติ?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th-TH" sz="32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รัฐต้องกำหนดนโยบายและมาตรการอะไรบ้าง เพื่อคุ้มครองความหลากหลายทางชีวภาพและประชาชนที่ต้องพึ่งพาอาศัยทรัพยากรธรรมชาติ?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th-TH" sz="32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หลังจากการประชุมนานาชาติ </a:t>
            </a:r>
            <a:r>
              <a:rPr lang="en-US" sz="32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Stockholm+50 </a:t>
            </a:r>
            <a:r>
              <a:rPr lang="th-TH" sz="32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ประเทศไทยควรมีการดำเนินงานต่อเนื่องด้านความหลากหลายทางชีวภาพและสิ่งแวดล้อมในระดับพื้นที่อย่างไรบ้าง (จากภาครัฐ/ภาคเอกชน/ภาคประชาสังคม)?</a:t>
            </a:r>
            <a:endParaRPr lang="en-US" sz="3200" b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4CBFB86-A965-D2F2-1B72-2FFF020E24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th-TH"/>
              <a:t>12/05/65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08A95FE-0752-DDB6-EDD7-C74BCCDC74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004102-E1B8-4D22-BA47-0E62C9B4F368}" type="slidenum">
              <a:rPr lang="th-TH" smtClean="0"/>
              <a:t>5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41814545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>
            <a:extLst>
              <a:ext uri="{FF2B5EF4-FFF2-40B4-BE49-F238E27FC236}">
                <a16:creationId xmlns:a16="http://schemas.microsoft.com/office/drawing/2014/main" id="{ECAA1D63-1DB0-4DB5-9EBA-24484BF9FB7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98232" y="19805"/>
            <a:ext cx="3948898" cy="1134236"/>
          </a:xfrm>
          <a:prstGeom prst="rect">
            <a:avLst/>
          </a:prstGeom>
        </p:spPr>
      </p:pic>
      <p:pic>
        <p:nvPicPr>
          <p:cNvPr id="15" name="Picture 14" descr="UNDP Logo | PAGE">
            <a:extLst>
              <a:ext uri="{FF2B5EF4-FFF2-40B4-BE49-F238E27FC236}">
                <a16:creationId xmlns:a16="http://schemas.microsoft.com/office/drawing/2014/main" id="{924D6C59-7520-4C88-B5D7-42D4111E2AB7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590" t="9493" r="26346" b="23302"/>
          <a:stretch/>
        </p:blipFill>
        <p:spPr bwMode="auto">
          <a:xfrm>
            <a:off x="8502446" y="86589"/>
            <a:ext cx="595371" cy="120251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FD3E17BA-6A91-4659-9497-7C8C55EC7B1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99879" y="350483"/>
            <a:ext cx="1950889" cy="603556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05AF17B6-237E-416E-BE49-959DBCEE0921}"/>
              </a:ext>
            </a:extLst>
          </p:cNvPr>
          <p:cNvSpPr txBox="1"/>
          <p:nvPr/>
        </p:nvSpPr>
        <p:spPr>
          <a:xfrm>
            <a:off x="646545" y="1339592"/>
            <a:ext cx="11083637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u="sng" dirty="0">
                <a:latin typeface="TH SarabunPSK" panose="020B0500040200020003" pitchFamily="34" charset="-34"/>
                <a:cs typeface="TH SarabunPSK" panose="020B0500040200020003" pitchFamily="34" charset="-34"/>
              </a:rPr>
              <a:t>Roundtable Discussion Topics</a:t>
            </a:r>
            <a:endParaRPr lang="th-TH" sz="3200" b="1" u="sng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2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What are the indicators needed for evaluating the performance of biological diversity conservation and sustainable use towards a healthier and more prosperous planet? 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2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How can conserving biological diversity help safeguard or protect the rights of people and nature? 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2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What policies or measures are needed to be in place for applying and upscaling biodiversity initiatives to safeguard the nature and the people who depend on it? 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2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What kind of follow-up activities would you like to see from Stockholm+50?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4CBFB86-A965-D2F2-1B72-2FFF020E24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th-TH"/>
              <a:t>12/05/65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08A95FE-0752-DDB6-EDD7-C74BCCDC74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004102-E1B8-4D22-BA47-0E62C9B4F368}" type="slidenum">
              <a:rPr lang="th-TH" smtClean="0"/>
              <a:t>6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0895455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>
            <a:extLst>
              <a:ext uri="{FF2B5EF4-FFF2-40B4-BE49-F238E27FC236}">
                <a16:creationId xmlns:a16="http://schemas.microsoft.com/office/drawing/2014/main" id="{ECAA1D63-1DB0-4DB5-9EBA-24484BF9FB7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98232" y="19805"/>
            <a:ext cx="3948898" cy="1134236"/>
          </a:xfrm>
          <a:prstGeom prst="rect">
            <a:avLst/>
          </a:prstGeom>
        </p:spPr>
      </p:pic>
      <p:pic>
        <p:nvPicPr>
          <p:cNvPr id="15" name="Picture 14" descr="UNDP Logo | PAGE">
            <a:extLst>
              <a:ext uri="{FF2B5EF4-FFF2-40B4-BE49-F238E27FC236}">
                <a16:creationId xmlns:a16="http://schemas.microsoft.com/office/drawing/2014/main" id="{924D6C59-7520-4C88-B5D7-42D4111E2AB7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590" t="9493" r="26346" b="23302"/>
          <a:stretch/>
        </p:blipFill>
        <p:spPr bwMode="auto">
          <a:xfrm>
            <a:off x="8502446" y="86589"/>
            <a:ext cx="595371" cy="120251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FD3E17BA-6A91-4659-9497-7C8C55EC7B1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99879" y="350483"/>
            <a:ext cx="1950889" cy="603556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05AF17B6-237E-416E-BE49-959DBCEE0921}"/>
              </a:ext>
            </a:extLst>
          </p:cNvPr>
          <p:cNvSpPr txBox="1"/>
          <p:nvPr/>
        </p:nvSpPr>
        <p:spPr>
          <a:xfrm>
            <a:off x="1330037" y="1843950"/>
            <a:ext cx="9578110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sz="40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การเสวนาหัวข้อที่ 2 การบรรลุผลสัมฤทธิ์ในการฟื้นตัวจากสถานการณ์โควิด-19 อย่างทั่วถึงและยั่งยืน</a:t>
            </a:r>
            <a:endParaRPr lang="en-US" sz="4000" b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algn="ctr"/>
            <a:endParaRPr lang="en-US" sz="4000" b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algn="ctr"/>
            <a:r>
              <a:rPr lang="en-US" sz="40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Roundtable Discussion Session II: Achieving a sustainable and inclusive recovery from the COVID-19 pandemic</a:t>
            </a:r>
            <a:endParaRPr lang="th-TH" sz="4000" b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0ED8EA6-EB87-D97E-5610-7CD030C82C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th-TH"/>
              <a:t>12/05/65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D792229-E687-F0CB-24F2-82631BBB74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004102-E1B8-4D22-BA47-0E62C9B4F368}" type="slidenum">
              <a:rPr lang="th-TH" smtClean="0"/>
              <a:t>7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44979351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>
            <a:extLst>
              <a:ext uri="{FF2B5EF4-FFF2-40B4-BE49-F238E27FC236}">
                <a16:creationId xmlns:a16="http://schemas.microsoft.com/office/drawing/2014/main" id="{ECAA1D63-1DB0-4DB5-9EBA-24484BF9FB7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98232" y="19805"/>
            <a:ext cx="3948898" cy="1134236"/>
          </a:xfrm>
          <a:prstGeom prst="rect">
            <a:avLst/>
          </a:prstGeom>
        </p:spPr>
      </p:pic>
      <p:pic>
        <p:nvPicPr>
          <p:cNvPr id="15" name="Picture 14" descr="UNDP Logo | PAGE">
            <a:extLst>
              <a:ext uri="{FF2B5EF4-FFF2-40B4-BE49-F238E27FC236}">
                <a16:creationId xmlns:a16="http://schemas.microsoft.com/office/drawing/2014/main" id="{924D6C59-7520-4C88-B5D7-42D4111E2AB7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590" t="9493" r="26346" b="23302"/>
          <a:stretch/>
        </p:blipFill>
        <p:spPr bwMode="auto">
          <a:xfrm>
            <a:off x="8502446" y="86589"/>
            <a:ext cx="595371" cy="120251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FD3E17BA-6A91-4659-9497-7C8C55EC7B1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99879" y="350483"/>
            <a:ext cx="1950889" cy="603556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05AF17B6-237E-416E-BE49-959DBCEE0921}"/>
              </a:ext>
            </a:extLst>
          </p:cNvPr>
          <p:cNvSpPr txBox="1"/>
          <p:nvPr/>
        </p:nvSpPr>
        <p:spPr>
          <a:xfrm>
            <a:off x="1306945" y="1484719"/>
            <a:ext cx="9578110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sz="3200" b="1" u="sng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ประเด็นการเสวนา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th-TH" sz="32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การสร้างสรรค์สังคมที่ฟื้นตัวจากสถานการณ์โควิด-19 อย่างเท่าเทียม ทั่วถึง สมดุล และยั่งยืน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th-TH" sz="32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อุตสาหกรรมและธุรกิจโซ่อุปทานที่มีประสิทธิภาพเพื่อการฟื้นตัวอย่างเป็นธรรม</a:t>
            </a:r>
            <a:endParaRPr lang="en-US" sz="3200" b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algn="ctr"/>
            <a:endParaRPr lang="en-US" sz="3200" b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algn="ctr"/>
            <a:r>
              <a:rPr lang="en-US" sz="3200" b="1" u="sng" dirty="0">
                <a:latin typeface="TH SarabunPSK" panose="020B0500040200020003" pitchFamily="34" charset="-34"/>
                <a:cs typeface="TH SarabunPSK" panose="020B0500040200020003" pitchFamily="34" charset="-34"/>
              </a:rPr>
              <a:t>Roundtable Discussion Topics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Shaping an Equitable, Inclusive and Sustainable Recovery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Better Performing Industries and Supply Chains for a Just Transition</a:t>
            </a:r>
            <a:endParaRPr lang="th-TH" sz="3200" b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4CBFB86-A965-D2F2-1B72-2FFF020E24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th-TH"/>
              <a:t>12/05/65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08A95FE-0752-DDB6-EDD7-C74BCCDC74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004102-E1B8-4D22-BA47-0E62C9B4F368}" type="slidenum">
              <a:rPr lang="th-TH" smtClean="0"/>
              <a:t>8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91138957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>
            <a:extLst>
              <a:ext uri="{FF2B5EF4-FFF2-40B4-BE49-F238E27FC236}">
                <a16:creationId xmlns:a16="http://schemas.microsoft.com/office/drawing/2014/main" id="{ECAA1D63-1DB0-4DB5-9EBA-24484BF9FB7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98232" y="19805"/>
            <a:ext cx="3948898" cy="1134236"/>
          </a:xfrm>
          <a:prstGeom prst="rect">
            <a:avLst/>
          </a:prstGeom>
        </p:spPr>
      </p:pic>
      <p:pic>
        <p:nvPicPr>
          <p:cNvPr id="15" name="Picture 14" descr="UNDP Logo | PAGE">
            <a:extLst>
              <a:ext uri="{FF2B5EF4-FFF2-40B4-BE49-F238E27FC236}">
                <a16:creationId xmlns:a16="http://schemas.microsoft.com/office/drawing/2014/main" id="{924D6C59-7520-4C88-B5D7-42D4111E2AB7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590" t="9493" r="26346" b="23302"/>
          <a:stretch/>
        </p:blipFill>
        <p:spPr bwMode="auto">
          <a:xfrm>
            <a:off x="8502446" y="86589"/>
            <a:ext cx="595371" cy="120251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FD3E17BA-6A91-4659-9497-7C8C55EC7B1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99879" y="350483"/>
            <a:ext cx="1950889" cy="603556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05AF17B6-237E-416E-BE49-959DBCEE0921}"/>
              </a:ext>
            </a:extLst>
          </p:cNvPr>
          <p:cNvSpPr txBox="1"/>
          <p:nvPr/>
        </p:nvSpPr>
        <p:spPr>
          <a:xfrm>
            <a:off x="1306945" y="1484719"/>
            <a:ext cx="9647382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sz="3200" b="1" u="sng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ประเด็นการเสวนา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th-TH" sz="32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งานประเภทใดบ้างที่มีคุณค่า สังคมต้องการ เป็นมิตรต่อสิ่งแวดล้อม และอนุรักษ์ความหลากหลายทางชีวภาพ?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th-TH" sz="32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ทักษะใหม่ ๆ ประเภทใดบ้าง ที่คำนึงถึงความหลากหลายทางชีวภาพ ซึ่งเป็นที่ต้องการของภาคธุรกิจ ภาครัฐ และภาควิชาการในโลกอนาคต?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th-TH" sz="32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ทำอย่างไรจึงจะให้ทุก ๆ ชุมชนมีโอกาสได้รับประโยชน์จากการฟื้นตัวจากวิกฤติอย่างเป็นธรรม สมดุล และยั่งยืน?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th-TH" sz="32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หลังจากการประชุมนานาชาติ </a:t>
            </a:r>
            <a:r>
              <a:rPr lang="en-US" sz="32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Stockholm+50 </a:t>
            </a:r>
            <a:r>
              <a:rPr lang="th-TH" sz="32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ประเทศไทยควรมีการดำเนินงานอย่างต่อเนื่องอย่างไรบ้าง ในด้านการฟื้นตัวจากสถานการณ์โควิด-19 (จากภาครัฐ/ภาคเอกชน/ภาคประชาสังคม)?</a:t>
            </a:r>
            <a:endParaRPr lang="en-US" sz="3200" b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4CBFB86-A965-D2F2-1B72-2FFF020E24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th-TH"/>
              <a:t>12/05/65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08A95FE-0752-DDB6-EDD7-C74BCCDC74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004102-E1B8-4D22-BA47-0E62C9B4F368}" type="slidenum">
              <a:rPr lang="th-TH" smtClean="0"/>
              <a:t>9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0864921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06BD17783032742870D914CE3E65681" ma:contentTypeVersion="15" ma:contentTypeDescription="Create a new document." ma:contentTypeScope="" ma:versionID="233a902563cf71e1b6cb0e60371c5eaa">
  <xsd:schema xmlns:xsd="http://www.w3.org/2001/XMLSchema" xmlns:xs="http://www.w3.org/2001/XMLSchema" xmlns:p="http://schemas.microsoft.com/office/2006/metadata/properties" xmlns:ns2="782d9e2a-cfd2-40d4-bb04-5fc8d09bde2f" xmlns:ns3="4ad922ee-6d21-4963-bd5d-aaf04d22d210" targetNamespace="http://schemas.microsoft.com/office/2006/metadata/properties" ma:root="true" ma:fieldsID="86cffdfc296bc4d6b3810abb9bc6db83" ns2:_="" ns3:_="">
    <xsd:import namespace="782d9e2a-cfd2-40d4-bb04-5fc8d09bde2f"/>
    <xsd:import namespace="4ad922ee-6d21-4963-bd5d-aaf04d22d21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AutoTags" minOccurs="0"/>
                <xsd:element ref="ns2:MediaLengthInSecond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82d9e2a-cfd2-40d4-bb04-5fc8d09bde2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LengthInSeconds" ma:index="16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21" nillable="true" ma:taxonomy="true" ma:internalName="lcf76f155ced4ddcb4097134ff3c332f" ma:taxonomyFieldName="MediaServiceImageTags" ma:displayName="Image Tags" ma:readOnly="false" ma:fieldId="{5cf76f15-5ced-4ddc-b409-7134ff3c332f}" ma:taxonomyMulti="true" ma:sspId="f8ebb0a5-c57d-4c3a-bec7-8a38252dd05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ad922ee-6d21-4963-bd5d-aaf04d22d210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36cd703a-9105-4abb-9836-25df4a204bd0}" ma:internalName="TaxCatchAll" ma:showField="CatchAllData" ma:web="4ad922ee-6d21-4963-bd5d-aaf04d22d21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4ad922ee-6d21-4963-bd5d-aaf04d22d210" xsi:nil="true"/>
    <lcf76f155ced4ddcb4097134ff3c332f xmlns="782d9e2a-cfd2-40d4-bb04-5fc8d09bde2f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771A0BC6-85F8-4AB6-BE27-BD498EDE52D0}"/>
</file>

<file path=customXml/itemProps2.xml><?xml version="1.0" encoding="utf-8"?>
<ds:datastoreItem xmlns:ds="http://schemas.openxmlformats.org/officeDocument/2006/customXml" ds:itemID="{BF5EDF78-A189-4030-B354-DD8C393E8A88}"/>
</file>

<file path=customXml/itemProps3.xml><?xml version="1.0" encoding="utf-8"?>
<ds:datastoreItem xmlns:ds="http://schemas.openxmlformats.org/officeDocument/2006/customXml" ds:itemID="{173963D6-04C4-450F-88AF-6D5FE6A1CC9C}"/>
</file>

<file path=docProps/app.xml><?xml version="1.0" encoding="utf-8"?>
<Properties xmlns="http://schemas.openxmlformats.org/officeDocument/2006/extended-properties" xmlns:vt="http://schemas.openxmlformats.org/officeDocument/2006/docPropsVTypes">
  <TotalTime>545</TotalTime>
  <Words>1402</Words>
  <Application>Microsoft Office PowerPoint</Application>
  <PresentationFormat>Widescreen</PresentationFormat>
  <Paragraphs>127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1" baseType="lpstr">
      <vt:lpstr>Arial</vt:lpstr>
      <vt:lpstr>Calibri</vt:lpstr>
      <vt:lpstr>Calibri Light</vt:lpstr>
      <vt:lpstr>TH SarabunPSK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Ampai Harakunarak</dc:creator>
  <cp:lastModifiedBy>Ampai Harakunarak</cp:lastModifiedBy>
  <cp:revision>19</cp:revision>
  <dcterms:created xsi:type="dcterms:W3CDTF">2022-04-28T09:38:49Z</dcterms:created>
  <dcterms:modified xsi:type="dcterms:W3CDTF">2022-05-22T14:08:33Z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0x010100106BD17783032742870D914CE3E65681</vt:lpwstr>
  </property>
</Properties>
</file>