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8" r:id="rId4"/>
    <p:sldId id="279" r:id="rId5"/>
    <p:sldId id="270" r:id="rId6"/>
    <p:sldId id="259" r:id="rId7"/>
    <p:sldId id="267" r:id="rId8"/>
    <p:sldId id="275" r:id="rId9"/>
    <p:sldId id="266" r:id="rId10"/>
    <p:sldId id="271" r:id="rId11"/>
    <p:sldId id="272" r:id="rId12"/>
    <p:sldId id="274" r:id="rId13"/>
    <p:sldId id="273" r:id="rId14"/>
    <p:sldId id="265" r:id="rId15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935"/>
    <a:srgbClr val="E3DED1"/>
    <a:srgbClr val="94A0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B84E-99ED-46B5-B760-005ADC2A5922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ED16-5FBF-4997-AFC9-8E86B8D7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43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77E4-8070-4308-9315-4774E314D964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44550"/>
            <a:ext cx="4059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1"/>
            <a:ext cx="7954010" cy="266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2253-621F-4FBD-92B6-1A020433D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18154-7734-3F40-80EB-A48166DB1D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90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8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2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6371-07F7-2C42-9684-56575E8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2569-0F63-D945-8CBE-6025F9D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240E-2805-BB48-BD2E-D9E9F2E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809C5-EAA0-BC41-804F-8C0058248A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58EB729-3539-7F45-AC90-8AB83FC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1E59A1-7602-514E-91BD-3BB5EFCD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bg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164BDBC-5A63-C24C-91F0-EE38A5308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6371-07F7-2C42-9684-56575E8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2569-0F63-D945-8CBE-6025F9D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240E-2805-BB48-BD2E-D9E9F2E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7809C5-EAA0-BC41-804F-8C0058248A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CAA398-3EB2-3C42-88E2-4A956C0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2C8F2D-90A1-B84C-8572-31CC605D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bg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6C3F62-43F7-A944-BE52-73B39E34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3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8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5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5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6517-0565-4E67-AABB-E79A45A8A920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329E2-86AE-4A09-8FC8-7E5D03A4C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22.svg"/><Relationship Id="rId12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6.svg"/><Relationship Id="rId5" Type="http://schemas.openxmlformats.org/officeDocument/2006/relationships/image" Target="../media/image20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2.wdp"/><Relationship Id="rId18" Type="http://schemas.openxmlformats.org/officeDocument/2006/relationships/image" Target="../media/image24.svg"/><Relationship Id="rId26" Type="http://schemas.openxmlformats.org/officeDocument/2006/relationships/image" Target="../media/image72.svg"/><Relationship Id="rId3" Type="http://schemas.openxmlformats.org/officeDocument/2006/relationships/image" Target="../media/image44.png"/><Relationship Id="rId21" Type="http://schemas.openxmlformats.org/officeDocument/2006/relationships/image" Target="../media/image19.png"/><Relationship Id="rId7" Type="http://schemas.openxmlformats.org/officeDocument/2006/relationships/image" Target="../media/image44.sv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49.png"/><Relationship Id="rId2" Type="http://schemas.openxmlformats.org/officeDocument/2006/relationships/image" Target="../media/image7.png"/><Relationship Id="rId16" Type="http://schemas.openxmlformats.org/officeDocument/2006/relationships/image" Target="../media/image4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24" Type="http://schemas.openxmlformats.org/officeDocument/2006/relationships/image" Target="../media/image20.svg"/><Relationship Id="rId5" Type="http://schemas.openxmlformats.org/officeDocument/2006/relationships/image" Target="../media/image42.sv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28" Type="http://schemas.openxmlformats.org/officeDocument/2006/relationships/image" Target="../media/image64.svg"/><Relationship Id="rId10" Type="http://schemas.openxmlformats.org/officeDocument/2006/relationships/image" Target="../media/image43.png"/><Relationship Id="rId19" Type="http://schemas.openxmlformats.org/officeDocument/2006/relationships/image" Target="../media/image17.png"/><Relationship Id="rId4" Type="http://schemas.openxmlformats.org/officeDocument/2006/relationships/image" Target="../media/image40.png"/><Relationship Id="rId9" Type="http://schemas.openxmlformats.org/officeDocument/2006/relationships/image" Target="../media/image46.svg"/><Relationship Id="rId14" Type="http://schemas.openxmlformats.org/officeDocument/2006/relationships/image" Target="../media/image47.png"/><Relationship Id="rId22" Type="http://schemas.openxmlformats.org/officeDocument/2006/relationships/image" Target="../media/image66.svg"/><Relationship Id="rId27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26" Type="http://schemas.microsoft.com/office/2007/relationships/hdphoto" Target="../media/hdphoto2.wdp"/><Relationship Id="rId3" Type="http://schemas.openxmlformats.org/officeDocument/2006/relationships/image" Target="../media/image11.png"/><Relationship Id="rId21" Type="http://schemas.openxmlformats.org/officeDocument/2006/relationships/image" Target="../media/image42.svg"/><Relationship Id="rId12" Type="http://schemas.openxmlformats.org/officeDocument/2006/relationships/image" Target="../media/image56.png"/><Relationship Id="rId7" Type="http://schemas.openxmlformats.org/officeDocument/2006/relationships/image" Target="../media/image22.svg"/><Relationship Id="rId25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image" Target="../media/image5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3.svg"/><Relationship Id="rId24" Type="http://schemas.openxmlformats.org/officeDocument/2006/relationships/image" Target="../media/image17.png"/><Relationship Id="rId5" Type="http://schemas.openxmlformats.org/officeDocument/2006/relationships/image" Target="../media/image68.svg"/><Relationship Id="rId15" Type="http://schemas.openxmlformats.org/officeDocument/2006/relationships/image" Target="../media/image75.svg"/><Relationship Id="rId23" Type="http://schemas.openxmlformats.org/officeDocument/2006/relationships/image" Target="../media/image58.svg"/><Relationship Id="rId10" Type="http://schemas.openxmlformats.org/officeDocument/2006/relationships/image" Target="../media/image55.png"/><Relationship Id="rId19" Type="http://schemas.openxmlformats.org/officeDocument/2006/relationships/image" Target="../media/image79.svg"/><Relationship Id="rId4" Type="http://schemas.openxmlformats.org/officeDocument/2006/relationships/image" Target="../media/image54.png"/><Relationship Id="rId9" Type="http://schemas.openxmlformats.org/officeDocument/2006/relationships/image" Target="../media/image72.svg"/><Relationship Id="rId14" Type="http://schemas.openxmlformats.org/officeDocument/2006/relationships/image" Target="../media/image57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6.svg"/><Relationship Id="rId3" Type="http://schemas.openxmlformats.org/officeDocument/2006/relationships/image" Target="../media/image14.png"/><Relationship Id="rId7" Type="http://schemas.openxmlformats.org/officeDocument/2006/relationships/image" Target="../media/image20.svg"/><Relationship Id="rId12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4.svg"/><Relationship Id="rId5" Type="http://schemas.openxmlformats.org/officeDocument/2006/relationships/image" Target="../media/image15.png"/><Relationship Id="rId1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2.sv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12" Type="http://schemas.openxmlformats.org/officeDocument/2006/relationships/image" Target="../media/image60.svg"/><Relationship Id="rId2" Type="http://schemas.openxmlformats.org/officeDocument/2006/relationships/image" Target="../media/image7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8.png"/><Relationship Id="rId10" Type="http://schemas.openxmlformats.org/officeDocument/2006/relationships/image" Target="../media/image58.svg"/><Relationship Id="rId4" Type="http://schemas.openxmlformats.org/officeDocument/2006/relationships/image" Target="../media/image11.png"/><Relationship Id="rId9" Type="http://schemas.openxmlformats.org/officeDocument/2006/relationships/image" Target="../media/image41.png"/><Relationship Id="rId1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passionate Recovery Care - Hermitage, TN |  www.compassionaterecoverycare.com/ | 615-674-0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-419100" y="-215900"/>
            <a:ext cx="13436600" cy="7454900"/>
          </a:xfrm>
          <a:prstGeom prst="rect">
            <a:avLst/>
          </a:prstGeom>
          <a:solidFill>
            <a:schemeClr val="accent3">
              <a:lumMod val="75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4836" y="15287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38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GREEN HUB</a:t>
            </a:r>
            <a:endParaRPr lang="ru-RU" sz="13800" b="1" dirty="0">
              <a:solidFill>
                <a:schemeClr val="bg1"/>
              </a:solidFill>
              <a:latin typeface="+mn-lt"/>
              <a:cs typeface="Adobe Devanagari" panose="020405030502010202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5738" y="3990921"/>
            <a:ext cx="9144000" cy="675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cs typeface="Adobe Devanagari" panose="02040503050201020203" pitchFamily="18" charset="0"/>
              </a:rPr>
              <a:t>ВАШ ГИД ПО ЗЕЛЕНОЙ ЭКОНОМИКЕ</a:t>
            </a:r>
            <a:endParaRPr lang="ru-RU" sz="32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7B7AC9-43AC-4902-A15B-831EFA76E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" y="61896"/>
            <a:ext cx="2090145" cy="14668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8395415" y="198934"/>
            <a:ext cx="3466263" cy="12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DEFCD879-8F34-4B0A-AF87-B06863D9888F}"/>
              </a:ext>
            </a:extLst>
          </p:cNvPr>
          <p:cNvSpPr>
            <a:spLocks/>
          </p:cNvSpPr>
          <p:nvPr/>
        </p:nvSpPr>
        <p:spPr bwMode="auto">
          <a:xfrm rot="5400000">
            <a:off x="5688132" y="-2546307"/>
            <a:ext cx="809472" cy="12198263"/>
          </a:xfrm>
          <a:custGeom>
            <a:avLst/>
            <a:gdLst>
              <a:gd name="connsiteX0" fmla="*/ 587968 w 809472"/>
              <a:gd name="connsiteY0" fmla="*/ 0 h 6858000"/>
              <a:gd name="connsiteX1" fmla="*/ 809472 w 809472"/>
              <a:gd name="connsiteY1" fmla="*/ 0 h 6858000"/>
              <a:gd name="connsiteX2" fmla="*/ 788795 w 809472"/>
              <a:gd name="connsiteY2" fmla="*/ 33781 h 6858000"/>
              <a:gd name="connsiteX3" fmla="*/ 687456 w 809472"/>
              <a:gd name="connsiteY3" fmla="*/ 342334 h 6858000"/>
              <a:gd name="connsiteX4" fmla="*/ 636639 w 809472"/>
              <a:gd name="connsiteY4" fmla="*/ 1163268 h 6858000"/>
              <a:gd name="connsiteX5" fmla="*/ 760194 w 809472"/>
              <a:gd name="connsiteY5" fmla="*/ 2852133 h 6858000"/>
              <a:gd name="connsiteX6" fmla="*/ 281917 w 809472"/>
              <a:gd name="connsiteY6" fmla="*/ 4527998 h 6858000"/>
              <a:gd name="connsiteX7" fmla="*/ 347680 w 809472"/>
              <a:gd name="connsiteY7" fmla="*/ 6025878 h 6858000"/>
              <a:gd name="connsiteX8" fmla="*/ 730302 w 809472"/>
              <a:gd name="connsiteY8" fmla="*/ 6664827 h 6858000"/>
              <a:gd name="connsiteX9" fmla="*/ 783984 w 809472"/>
              <a:gd name="connsiteY9" fmla="*/ 6834688 h 6858000"/>
              <a:gd name="connsiteX10" fmla="*/ 780193 w 809472"/>
              <a:gd name="connsiteY10" fmla="*/ 6858000 h 6858000"/>
              <a:gd name="connsiteX11" fmla="*/ 338926 w 809472"/>
              <a:gd name="connsiteY11" fmla="*/ 6858000 h 6858000"/>
              <a:gd name="connsiteX12" fmla="*/ 312806 w 809472"/>
              <a:gd name="connsiteY12" fmla="*/ 6661827 h 6858000"/>
              <a:gd name="connsiteX13" fmla="*/ 112527 w 809472"/>
              <a:gd name="connsiteY13" fmla="*/ 5855892 h 6858000"/>
              <a:gd name="connsiteX14" fmla="*/ 23846 w 809472"/>
              <a:gd name="connsiteY14" fmla="*/ 4709984 h 6858000"/>
              <a:gd name="connsiteX15" fmla="*/ 530023 w 809472"/>
              <a:gd name="connsiteY15" fmla="*/ 2283178 h 6858000"/>
              <a:gd name="connsiteX16" fmla="*/ 386540 w 809472"/>
              <a:gd name="connsiteY16" fmla="*/ 729303 h 6858000"/>
              <a:gd name="connsiteX17" fmla="*/ 543226 w 809472"/>
              <a:gd name="connsiteY17" fmla="*/ 1076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472" h="6858000">
                <a:moveTo>
                  <a:pt x="587968" y="0"/>
                </a:moveTo>
                <a:lnTo>
                  <a:pt x="809472" y="0"/>
                </a:lnTo>
                <a:lnTo>
                  <a:pt x="788795" y="33781"/>
                </a:lnTo>
                <a:cubicBezTo>
                  <a:pt x="739208" y="125601"/>
                  <a:pt x="698666" y="229343"/>
                  <a:pt x="687456" y="342334"/>
                </a:cubicBezTo>
                <a:cubicBezTo>
                  <a:pt x="660553" y="604313"/>
                  <a:pt x="620697" y="892290"/>
                  <a:pt x="636639" y="1163268"/>
                </a:cubicBezTo>
                <a:cubicBezTo>
                  <a:pt x="671514" y="1737222"/>
                  <a:pt x="816990" y="2255180"/>
                  <a:pt x="760194" y="2852133"/>
                </a:cubicBezTo>
                <a:cubicBezTo>
                  <a:pt x="705392" y="3440085"/>
                  <a:pt x="366612" y="3950044"/>
                  <a:pt x="281917" y="4527998"/>
                </a:cubicBezTo>
                <a:cubicBezTo>
                  <a:pt x="211172" y="5001960"/>
                  <a:pt x="144412" y="5580914"/>
                  <a:pt x="347680" y="6025878"/>
                </a:cubicBezTo>
                <a:cubicBezTo>
                  <a:pt x="452303" y="6253860"/>
                  <a:pt x="635643" y="6436845"/>
                  <a:pt x="730302" y="6664827"/>
                </a:cubicBezTo>
                <a:cubicBezTo>
                  <a:pt x="758700" y="6733821"/>
                  <a:pt x="784109" y="6789317"/>
                  <a:pt x="783984" y="6834688"/>
                </a:cubicBezTo>
                <a:lnTo>
                  <a:pt x="780193" y="6858000"/>
                </a:lnTo>
                <a:lnTo>
                  <a:pt x="338926" y="6858000"/>
                </a:lnTo>
                <a:lnTo>
                  <a:pt x="312806" y="6661827"/>
                </a:lnTo>
                <a:cubicBezTo>
                  <a:pt x="324763" y="6415847"/>
                  <a:pt x="160355" y="6098872"/>
                  <a:pt x="112527" y="5855892"/>
                </a:cubicBezTo>
                <a:cubicBezTo>
                  <a:pt x="41782" y="5493921"/>
                  <a:pt x="-41917" y="5087953"/>
                  <a:pt x="23846" y="4709984"/>
                </a:cubicBezTo>
                <a:cubicBezTo>
                  <a:pt x="163344" y="3908048"/>
                  <a:pt x="644611" y="3106112"/>
                  <a:pt x="530023" y="2283178"/>
                </a:cubicBezTo>
                <a:cubicBezTo>
                  <a:pt x="457285" y="1763220"/>
                  <a:pt x="348677" y="1263260"/>
                  <a:pt x="386540" y="729303"/>
                </a:cubicBezTo>
                <a:cubicBezTo>
                  <a:pt x="393017" y="644810"/>
                  <a:pt x="448816" y="366582"/>
                  <a:pt x="543226" y="1076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88A6BC7B-D8D9-4A1D-9F9B-13B1E6C82AED}"/>
              </a:ext>
            </a:extLst>
          </p:cNvPr>
          <p:cNvSpPr>
            <a:spLocks/>
          </p:cNvSpPr>
          <p:nvPr/>
        </p:nvSpPr>
        <p:spPr bwMode="auto">
          <a:xfrm rot="5400000">
            <a:off x="1988722" y="1173400"/>
            <a:ext cx="788705" cy="4758849"/>
          </a:xfrm>
          <a:custGeom>
            <a:avLst/>
            <a:gdLst>
              <a:gd name="connsiteX0" fmla="*/ 353098 w 788705"/>
              <a:gd name="connsiteY0" fmla="*/ 0 h 2627352"/>
              <a:gd name="connsiteX1" fmla="*/ 283982 w 788705"/>
              <a:gd name="connsiteY1" fmla="*/ 311066 h 2627352"/>
              <a:gd name="connsiteX2" fmla="*/ 350093 w 788705"/>
              <a:gd name="connsiteY2" fmla="*/ 1809380 h 2627352"/>
              <a:gd name="connsiteX3" fmla="*/ 734740 w 788705"/>
              <a:gd name="connsiteY3" fmla="*/ 2449515 h 2627352"/>
              <a:gd name="connsiteX4" fmla="*/ 788705 w 788705"/>
              <a:gd name="connsiteY4" fmla="*/ 2619051 h 2627352"/>
              <a:gd name="connsiteX5" fmla="*/ 787346 w 788705"/>
              <a:gd name="connsiteY5" fmla="*/ 2627352 h 2627352"/>
              <a:gd name="connsiteX6" fmla="*/ 339263 w 788705"/>
              <a:gd name="connsiteY6" fmla="*/ 2627352 h 2627352"/>
              <a:gd name="connsiteX7" fmla="*/ 315034 w 788705"/>
              <a:gd name="connsiteY7" fmla="*/ 2445514 h 2627352"/>
              <a:gd name="connsiteX8" fmla="*/ 113696 w 788705"/>
              <a:gd name="connsiteY8" fmla="*/ 1640345 h 2627352"/>
              <a:gd name="connsiteX9" fmla="*/ 24546 w 788705"/>
              <a:gd name="connsiteY9" fmla="*/ 493104 h 2627352"/>
              <a:gd name="connsiteX10" fmla="*/ 110691 w 788705"/>
              <a:gd name="connsiteY10" fmla="*/ 120025 h 2627352"/>
              <a:gd name="connsiteX11" fmla="*/ 353098 w 788705"/>
              <a:gd name="connsiteY11" fmla="*/ 0 h 26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8705" h="2627352">
                <a:moveTo>
                  <a:pt x="353098" y="0"/>
                </a:moveTo>
                <a:cubicBezTo>
                  <a:pt x="324049" y="102022"/>
                  <a:pt x="299007" y="205043"/>
                  <a:pt x="283982" y="311066"/>
                </a:cubicBezTo>
                <a:cubicBezTo>
                  <a:pt x="212863" y="786165"/>
                  <a:pt x="144748" y="1364287"/>
                  <a:pt x="350093" y="1809380"/>
                </a:cubicBezTo>
                <a:cubicBezTo>
                  <a:pt x="454268" y="2038429"/>
                  <a:pt x="639580" y="2221467"/>
                  <a:pt x="734740" y="2449515"/>
                </a:cubicBezTo>
                <a:cubicBezTo>
                  <a:pt x="763288" y="2518530"/>
                  <a:pt x="788830" y="2573791"/>
                  <a:pt x="788705" y="2619051"/>
                </a:cubicBezTo>
                <a:lnTo>
                  <a:pt x="787346" y="2627352"/>
                </a:lnTo>
                <a:lnTo>
                  <a:pt x="339263" y="2627352"/>
                </a:lnTo>
                <a:lnTo>
                  <a:pt x="315034" y="2445514"/>
                </a:lnTo>
                <a:cubicBezTo>
                  <a:pt x="327054" y="2199462"/>
                  <a:pt x="161777" y="1883396"/>
                  <a:pt x="113696" y="1640345"/>
                </a:cubicBezTo>
                <a:cubicBezTo>
                  <a:pt x="41575" y="1277269"/>
                  <a:pt x="-42567" y="871183"/>
                  <a:pt x="24546" y="493104"/>
                </a:cubicBezTo>
                <a:cubicBezTo>
                  <a:pt x="45581" y="369078"/>
                  <a:pt x="75632" y="245052"/>
                  <a:pt x="110691" y="120025"/>
                </a:cubicBezTo>
                <a:cubicBezTo>
                  <a:pt x="188822" y="74016"/>
                  <a:pt x="269958" y="33007"/>
                  <a:pt x="35309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Направления деятельности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5290066" y="1822186"/>
            <a:ext cx="2002707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перечня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и предприятий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7796E98A-D61F-2144-A361-B55263C7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12189" y="3483706"/>
            <a:ext cx="2157032" cy="2890423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5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7552B9F-C14B-AA40-8D08-769786D2F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67910" y="607905"/>
            <a:ext cx="2195025" cy="2941334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6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D3BCE384-0138-D145-9564-5E54179A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2517" y="1018902"/>
            <a:ext cx="2157032" cy="2890423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7" name="Graphic 25" descr="Research">
            <a:extLst>
              <a:ext uri="{FF2B5EF4-FFF2-40B4-BE49-F238E27FC236}">
                <a16:creationId xmlns:a16="http://schemas.microsoft.com/office/drawing/2014/main" id="{5E2805E8-EE09-644B-8025-70FBC048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103">
            <a:off x="7980828" y="1568965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31" descr="Gears">
            <a:extLst>
              <a:ext uri="{FF2B5EF4-FFF2-40B4-BE49-F238E27FC236}">
                <a16:creationId xmlns:a16="http://schemas.microsoft.com/office/drawing/2014/main" id="{C210345F-C860-3D48-8E49-96138B888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6938313" y="4040633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33" descr="Good Idea">
            <a:extLst>
              <a:ext uri="{FF2B5EF4-FFF2-40B4-BE49-F238E27FC236}">
                <a16:creationId xmlns:a16="http://schemas.microsoft.com/office/drawing/2014/main" id="{6DD84FF6-D54B-DB42-94F6-C2E5C80CAD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40249" y="1417655"/>
            <a:ext cx="1436671" cy="143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8FA3E1E-AEF5-EB42-B1A7-ED9C54F49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06740" y="3318894"/>
            <a:ext cx="2453359" cy="3287502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31" name="Graphic 27" descr="Statistics">
            <a:extLst>
              <a:ext uri="{FF2B5EF4-FFF2-40B4-BE49-F238E27FC236}">
                <a16:creationId xmlns:a16="http://schemas.microsoft.com/office/drawing/2014/main" id="{E7B4942E-E6BF-E245-B82F-F061193B1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258371" y="4015181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416766" y="1417655"/>
            <a:ext cx="2002707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Проведение исследований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«зеленой» экономике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-13795" y="4759905"/>
            <a:ext cx="2002707" cy="1077218"/>
          </a:xfrm>
          <a:prstGeom prst="rect">
            <a:avLst/>
          </a:prstGeom>
          <a:noFill/>
          <a:effectLst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зарубежных и отечественных экспертов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4368357" y="4531142"/>
            <a:ext cx="2002707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проведение семинаров, круглых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столов и т.д.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8952448" y="4131648"/>
            <a:ext cx="2002707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и внедрение стандартов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9953802" y="1804016"/>
            <a:ext cx="1992681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концепций 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 по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декорбанизации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экономики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9617557" y="5623012"/>
            <a:ext cx="2002707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статистической базы данных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Направления </a:t>
            </a:r>
            <a:r>
              <a:rPr lang="ru-RU" sz="3200" b="1" dirty="0" smtClean="0"/>
              <a:t>исследований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8DB90CD-F054-A844-AB25-32376AA51084}"/>
              </a:ext>
            </a:extLst>
          </p:cNvPr>
          <p:cNvSpPr/>
          <p:nvPr/>
        </p:nvSpPr>
        <p:spPr>
          <a:xfrm>
            <a:off x="948699" y="1664812"/>
            <a:ext cx="4353561" cy="4353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6" y="21600"/>
                  <a:pt x="0" y="16754"/>
                  <a:pt x="0" y="10800"/>
                </a:cubicBezTo>
                <a:cubicBezTo>
                  <a:pt x="0" y="4846"/>
                  <a:pt x="4846" y="0"/>
                  <a:pt x="10800" y="0"/>
                </a:cubicBezTo>
                <a:cubicBezTo>
                  <a:pt x="16754" y="0"/>
                  <a:pt x="21600" y="4846"/>
                  <a:pt x="21600" y="10800"/>
                </a:cubicBezTo>
                <a:cubicBezTo>
                  <a:pt x="21600" y="16754"/>
                  <a:pt x="16754" y="21600"/>
                  <a:pt x="10800" y="21600"/>
                </a:cubicBezTo>
                <a:close/>
                <a:moveTo>
                  <a:pt x="10800" y="630"/>
                </a:moveTo>
                <a:cubicBezTo>
                  <a:pt x="5192" y="630"/>
                  <a:pt x="630" y="5192"/>
                  <a:pt x="630" y="10800"/>
                </a:cubicBezTo>
                <a:cubicBezTo>
                  <a:pt x="630" y="16408"/>
                  <a:pt x="5192" y="20970"/>
                  <a:pt x="10800" y="20970"/>
                </a:cubicBezTo>
                <a:cubicBezTo>
                  <a:pt x="16408" y="20970"/>
                  <a:pt x="20970" y="16408"/>
                  <a:pt x="20970" y="10800"/>
                </a:cubicBezTo>
                <a:cubicBezTo>
                  <a:pt x="20970" y="5192"/>
                  <a:pt x="16408" y="630"/>
                  <a:pt x="10800" y="630"/>
                </a:cubicBezTo>
                <a:close/>
              </a:path>
            </a:pathLst>
          </a:custGeom>
          <a:solidFill>
            <a:srgbClr val="E3DED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445D0243-7813-F848-80F7-71D1F895D492}"/>
              </a:ext>
            </a:extLst>
          </p:cNvPr>
          <p:cNvGrpSpPr/>
          <p:nvPr/>
        </p:nvGrpSpPr>
        <p:grpSpPr>
          <a:xfrm rot="340397">
            <a:off x="398162" y="1759402"/>
            <a:ext cx="5356827" cy="4021396"/>
            <a:chOff x="3750783" y="2104501"/>
            <a:chExt cx="5356827" cy="4021396"/>
          </a:xfrm>
        </p:grpSpPr>
        <p:pic>
          <p:nvPicPr>
            <p:cNvPr id="11" name="Picture 7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423F7FBB-A73E-0746-A993-276568D2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664559">
              <a:off x="6738053" y="3517208"/>
              <a:ext cx="1828009" cy="2911105"/>
            </a:xfrm>
            <a:prstGeom prst="rect">
              <a:avLst/>
            </a:prstGeom>
            <a:effectLst>
              <a:outerShdw blurRad="914400" sx="110000" sy="110000" algn="ctr" rotWithShape="0">
                <a:srgbClr val="000000">
                  <a:alpha val="69000"/>
                </a:srgbClr>
              </a:outerShdw>
            </a:effectLst>
          </p:spPr>
        </p:pic>
        <p:pic>
          <p:nvPicPr>
            <p:cNvPr id="12" name="Picture 8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2DC85E1F-9492-0D4C-B760-570F766F0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464559">
              <a:off x="4292331" y="1781631"/>
              <a:ext cx="1828009" cy="2911105"/>
            </a:xfrm>
            <a:prstGeom prst="rect">
              <a:avLst/>
            </a:prstGeom>
            <a:effectLst>
              <a:outerShdw blurRad="914400" sx="110000" sy="110000" algn="ctr" rotWithShape="0">
                <a:srgbClr val="000000">
                  <a:alpha val="69000"/>
                </a:srgbClr>
              </a:outerShdw>
            </a:effectLst>
          </p:spPr>
        </p:pic>
        <p:pic>
          <p:nvPicPr>
            <p:cNvPr id="13" name="Picture 9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04588017-44F6-AC4C-B658-C5E9F03F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410363" flipH="1">
              <a:off x="4490448" y="3756340"/>
              <a:ext cx="1828009" cy="2911105"/>
            </a:xfrm>
            <a:prstGeom prst="rect">
              <a:avLst/>
            </a:prstGeom>
            <a:effectLst>
              <a:outerShdw blurRad="914400" sx="110000" sy="110000" algn="ctr" rotWithShape="0">
                <a:srgbClr val="000000">
                  <a:alpha val="69000"/>
                </a:srgbClr>
              </a:outerShdw>
            </a:effectLst>
          </p:spPr>
        </p:pic>
        <p:pic>
          <p:nvPicPr>
            <p:cNvPr id="14" name="Picture 10" descr="A close up of a green leaf&#10;&#10;Description automatically generated">
              <a:extLst>
                <a:ext uri="{FF2B5EF4-FFF2-40B4-BE49-F238E27FC236}">
                  <a16:creationId xmlns:a16="http://schemas.microsoft.com/office/drawing/2014/main" id="{E9BF9722-156F-304B-AA76-BA335A75C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610363" flipH="1">
              <a:off x="6593764" y="1562953"/>
              <a:ext cx="1828009" cy="2911105"/>
            </a:xfrm>
            <a:prstGeom prst="rect">
              <a:avLst/>
            </a:prstGeom>
            <a:effectLst>
              <a:outerShdw blurRad="914400" sx="110000" sy="110000" algn="ctr" rotWithShape="0">
                <a:srgbClr val="000000">
                  <a:alpha val="69000"/>
                </a:srgbClr>
              </a:outerShdw>
            </a:effectLst>
          </p:spPr>
        </p:pic>
      </p:grpSp>
      <p:sp>
        <p:nvSpPr>
          <p:cNvPr id="15" name="Circle">
            <a:extLst>
              <a:ext uri="{FF2B5EF4-FFF2-40B4-BE49-F238E27FC236}">
                <a16:creationId xmlns:a16="http://schemas.microsoft.com/office/drawing/2014/main" id="{52FF0046-CA89-9241-8ADB-9CD9FD48B643}"/>
              </a:ext>
            </a:extLst>
          </p:cNvPr>
          <p:cNvSpPr/>
          <p:nvPr/>
        </p:nvSpPr>
        <p:spPr>
          <a:xfrm>
            <a:off x="2726700" y="3442813"/>
            <a:ext cx="797561" cy="797561"/>
          </a:xfrm>
          <a:prstGeom prst="ellipse">
            <a:avLst/>
          </a:prstGeom>
          <a:solidFill>
            <a:srgbClr val="94A0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380F35E7-8C9A-7B49-A304-FF644DB3DF67}"/>
              </a:ext>
            </a:extLst>
          </p:cNvPr>
          <p:cNvSpPr/>
          <p:nvPr/>
        </p:nvSpPr>
        <p:spPr>
          <a:xfrm>
            <a:off x="3018799" y="1423513"/>
            <a:ext cx="339409" cy="60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0759" extrusionOk="0">
                <a:moveTo>
                  <a:pt x="20720" y="9465"/>
                </a:moveTo>
                <a:lnTo>
                  <a:pt x="4000" y="364"/>
                </a:lnTo>
                <a:cubicBezTo>
                  <a:pt x="2560" y="-420"/>
                  <a:pt x="0" y="146"/>
                  <a:pt x="0" y="1278"/>
                </a:cubicBezTo>
                <a:lnTo>
                  <a:pt x="0" y="19482"/>
                </a:lnTo>
                <a:cubicBezTo>
                  <a:pt x="0" y="20614"/>
                  <a:pt x="2560" y="21180"/>
                  <a:pt x="4000" y="20396"/>
                </a:cubicBezTo>
                <a:lnTo>
                  <a:pt x="20720" y="11294"/>
                </a:lnTo>
                <a:cubicBezTo>
                  <a:pt x="21600" y="10772"/>
                  <a:pt x="21600" y="9945"/>
                  <a:pt x="20720" y="9465"/>
                </a:cubicBezTo>
                <a:close/>
              </a:path>
            </a:pathLst>
          </a:custGeom>
          <a:solidFill>
            <a:srgbClr val="94A0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85756CCF-B542-1043-BA14-04AD062F8C6E}"/>
              </a:ext>
            </a:extLst>
          </p:cNvPr>
          <p:cNvSpPr/>
          <p:nvPr/>
        </p:nvSpPr>
        <p:spPr>
          <a:xfrm>
            <a:off x="4923800" y="3671413"/>
            <a:ext cx="605400" cy="340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9" h="21361" extrusionOk="0">
                <a:moveTo>
                  <a:pt x="11295" y="20644"/>
                </a:moveTo>
                <a:lnTo>
                  <a:pt x="20396" y="3985"/>
                </a:lnTo>
                <a:cubicBezTo>
                  <a:pt x="21180" y="2551"/>
                  <a:pt x="20614" y="0"/>
                  <a:pt x="19482" y="0"/>
                </a:cubicBezTo>
                <a:lnTo>
                  <a:pt x="1278" y="0"/>
                </a:lnTo>
                <a:cubicBezTo>
                  <a:pt x="146" y="0"/>
                  <a:pt x="-420" y="2551"/>
                  <a:pt x="364" y="3985"/>
                </a:cubicBezTo>
                <a:lnTo>
                  <a:pt x="9466" y="20644"/>
                </a:lnTo>
                <a:cubicBezTo>
                  <a:pt x="9988" y="21600"/>
                  <a:pt x="10815" y="21600"/>
                  <a:pt x="11295" y="20644"/>
                </a:cubicBezTo>
                <a:close/>
              </a:path>
            </a:pathLst>
          </a:custGeom>
          <a:solidFill>
            <a:srgbClr val="94A0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D294A3A0-CFB8-1C44-97F5-9DF64445D79C}"/>
              </a:ext>
            </a:extLst>
          </p:cNvPr>
          <p:cNvSpPr/>
          <p:nvPr/>
        </p:nvSpPr>
        <p:spPr>
          <a:xfrm>
            <a:off x="694699" y="3671412"/>
            <a:ext cx="605402" cy="340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9" h="21361" extrusionOk="0">
                <a:moveTo>
                  <a:pt x="9465" y="717"/>
                </a:moveTo>
                <a:lnTo>
                  <a:pt x="364" y="17376"/>
                </a:lnTo>
                <a:cubicBezTo>
                  <a:pt x="-420" y="18810"/>
                  <a:pt x="146" y="21361"/>
                  <a:pt x="1278" y="21361"/>
                </a:cubicBezTo>
                <a:lnTo>
                  <a:pt x="19482" y="21361"/>
                </a:lnTo>
                <a:cubicBezTo>
                  <a:pt x="20614" y="21361"/>
                  <a:pt x="21180" y="18810"/>
                  <a:pt x="20396" y="17376"/>
                </a:cubicBezTo>
                <a:lnTo>
                  <a:pt x="11295" y="717"/>
                </a:lnTo>
                <a:cubicBezTo>
                  <a:pt x="10772" y="-239"/>
                  <a:pt x="9988" y="-239"/>
                  <a:pt x="9465" y="717"/>
                </a:cubicBezTo>
                <a:close/>
              </a:path>
            </a:pathLst>
          </a:custGeom>
          <a:solidFill>
            <a:srgbClr val="94A0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" name="Graphic 33" descr="Lightbulb">
            <a:extLst>
              <a:ext uri="{FF2B5EF4-FFF2-40B4-BE49-F238E27FC236}">
                <a16:creationId xmlns:a16="http://schemas.microsoft.com/office/drawing/2014/main" id="{795888D7-F9EA-2A46-B1DE-D45559872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63658" y="223513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5" descr="Single gear">
            <a:extLst>
              <a:ext uri="{FF2B5EF4-FFF2-40B4-BE49-F238E27FC236}">
                <a16:creationId xmlns:a16="http://schemas.microsoft.com/office/drawing/2014/main" id="{27509CD3-C0D2-7542-B851-B26FED601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35771" y="227317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7" descr="Stopwatch">
            <a:extLst>
              <a:ext uri="{FF2B5EF4-FFF2-40B4-BE49-F238E27FC236}">
                <a16:creationId xmlns:a16="http://schemas.microsoft.com/office/drawing/2014/main" id="{2F2AB581-8B2B-3847-8B19-89CFD8716C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88724" y="432308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9" descr="Bar graph with upward trend">
            <a:extLst>
              <a:ext uri="{FF2B5EF4-FFF2-40B4-BE49-F238E27FC236}">
                <a16:creationId xmlns:a16="http://schemas.microsoft.com/office/drawing/2014/main" id="{2CBCE554-CA9B-F74A-ACEE-003B84382B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01078" y="437516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Shape">
            <a:extLst>
              <a:ext uri="{FF2B5EF4-FFF2-40B4-BE49-F238E27FC236}">
                <a16:creationId xmlns:a16="http://schemas.microsoft.com/office/drawing/2014/main" id="{380FAAB4-E02F-CB4D-A4D8-D944D3DFF34D}"/>
              </a:ext>
            </a:extLst>
          </p:cNvPr>
          <p:cNvSpPr/>
          <p:nvPr/>
        </p:nvSpPr>
        <p:spPr>
          <a:xfrm>
            <a:off x="3018799" y="5639913"/>
            <a:ext cx="339409" cy="605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0759" extrusionOk="0">
                <a:moveTo>
                  <a:pt x="660" y="11295"/>
                </a:moveTo>
                <a:lnTo>
                  <a:pt x="17380" y="20396"/>
                </a:lnTo>
                <a:cubicBezTo>
                  <a:pt x="18820" y="21180"/>
                  <a:pt x="21380" y="20614"/>
                  <a:pt x="21380" y="19482"/>
                </a:cubicBezTo>
                <a:lnTo>
                  <a:pt x="21380" y="1278"/>
                </a:lnTo>
                <a:cubicBezTo>
                  <a:pt x="21380" y="146"/>
                  <a:pt x="18820" y="-420"/>
                  <a:pt x="17380" y="364"/>
                </a:cubicBezTo>
                <a:lnTo>
                  <a:pt x="660" y="9465"/>
                </a:lnTo>
                <a:cubicBezTo>
                  <a:pt x="-220" y="9988"/>
                  <a:pt x="-220" y="10815"/>
                  <a:pt x="660" y="11295"/>
                </a:cubicBezTo>
                <a:close/>
              </a:path>
            </a:pathLst>
          </a:custGeom>
          <a:solidFill>
            <a:srgbClr val="94A0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6427290" y="940363"/>
            <a:ext cx="2002707" cy="584775"/>
          </a:xfrm>
          <a:prstGeom prst="rect">
            <a:avLst/>
          </a:prstGeom>
          <a:noFill/>
          <a:effectLst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 текущей ситуации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7007238" y="1633654"/>
            <a:ext cx="3274812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видения по формированию политики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декорбанизации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7557865" y="2599496"/>
            <a:ext cx="2592239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модельного инструментария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8603857" y="4266530"/>
            <a:ext cx="2002707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Анализа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уровня углеродного следа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9124553" y="4969678"/>
            <a:ext cx="2469774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Изучение международного опыта и разработка стандартов ESG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9671142" y="5904161"/>
            <a:ext cx="1870843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Разработка учебных программ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258AE7-F70D-1C48-A0FF-866CFEC2C6ED}"/>
              </a:ext>
            </a:extLst>
          </p:cNvPr>
          <p:cNvSpPr txBox="1"/>
          <p:nvPr/>
        </p:nvSpPr>
        <p:spPr>
          <a:xfrm>
            <a:off x="8068113" y="3414737"/>
            <a:ext cx="2977299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цифровой экономики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основе «зеленых» принципов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6513538" y="2569009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7041621" y="3399494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7569704" y="4229979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8097787" y="5060465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8625869" y="5890952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pic>
        <p:nvPicPr>
          <p:cNvPr id="49" name="Graphic 39" descr="Bar graph with upward trend">
            <a:extLst>
              <a:ext uri="{FF2B5EF4-FFF2-40B4-BE49-F238E27FC236}">
                <a16:creationId xmlns:a16="http://schemas.microsoft.com/office/drawing/2014/main" id="{2CBCE554-CA9B-F74A-ACEE-003B84382B6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39675" y="850869"/>
            <a:ext cx="747539" cy="747539"/>
          </a:xfrm>
          <a:prstGeom prst="rect">
            <a:avLst/>
          </a:prstGeom>
          <a:effectLst/>
        </p:spPr>
      </p:pic>
      <p:pic>
        <p:nvPicPr>
          <p:cNvPr id="50" name="Graphic 54" descr="Target">
            <a:extLst>
              <a:ext uri="{FF2B5EF4-FFF2-40B4-BE49-F238E27FC236}">
                <a16:creationId xmlns:a16="http://schemas.microsoft.com/office/drawing/2014/main" id="{3D039C24-EC49-1844-839A-BEF750AE6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127488" y="1700867"/>
            <a:ext cx="698344" cy="698344"/>
          </a:xfrm>
          <a:prstGeom prst="rect">
            <a:avLst/>
          </a:prstGeom>
          <a:effectLst/>
        </p:spPr>
      </p:pic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5985455" y="1733981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5457372" y="908612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Graphic 31" descr="Gears">
            <a:extLst>
              <a:ext uri="{FF2B5EF4-FFF2-40B4-BE49-F238E27FC236}">
                <a16:creationId xmlns:a16="http://schemas.microsoft.com/office/drawing/2014/main" id="{C210345F-C860-3D48-8E49-96138B88819F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666106" y="2565170"/>
            <a:ext cx="642964" cy="642964"/>
          </a:xfrm>
          <a:prstGeom prst="rect">
            <a:avLst/>
          </a:prstGeom>
          <a:effectLst/>
        </p:spPr>
      </p:pic>
      <p:pic>
        <p:nvPicPr>
          <p:cNvPr id="54" name="Graphic 27" descr="Statistics">
            <a:extLst>
              <a:ext uri="{FF2B5EF4-FFF2-40B4-BE49-F238E27FC236}">
                <a16:creationId xmlns:a16="http://schemas.microsoft.com/office/drawing/2014/main" id="{E7B4942E-E6BF-E245-B82F-F061193B1F8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149344" y="3399493"/>
            <a:ext cx="708479" cy="708479"/>
          </a:xfrm>
          <a:prstGeom prst="rect">
            <a:avLst/>
          </a:prstGeom>
          <a:effectLst/>
        </p:spPr>
      </p:pic>
      <p:pic>
        <p:nvPicPr>
          <p:cNvPr id="55" name="Graphic 25" descr="Research">
            <a:extLst>
              <a:ext uri="{FF2B5EF4-FFF2-40B4-BE49-F238E27FC236}">
                <a16:creationId xmlns:a16="http://schemas.microsoft.com/office/drawing/2014/main" id="{5E2805E8-EE09-644B-8025-70FBC0488E9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8254938" y="5054857"/>
            <a:ext cx="648345" cy="648345"/>
          </a:xfrm>
          <a:prstGeom prst="rect">
            <a:avLst/>
          </a:prstGeom>
          <a:effectLst/>
        </p:spPr>
      </p:pic>
      <p:pic>
        <p:nvPicPr>
          <p:cNvPr id="56" name="Graphic 50" descr="Hourglass Full">
            <a:extLst>
              <a:ext uri="{FF2B5EF4-FFF2-40B4-BE49-F238E27FC236}">
                <a16:creationId xmlns:a16="http://schemas.microsoft.com/office/drawing/2014/main" id="{CA39C213-108F-CB44-AC87-DC0D5070653D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7812397" y="4261231"/>
            <a:ext cx="564167" cy="564167"/>
          </a:xfrm>
          <a:prstGeom prst="rect">
            <a:avLst/>
          </a:prstGeom>
          <a:effectLst/>
        </p:spPr>
      </p:pic>
      <p:pic>
        <p:nvPicPr>
          <p:cNvPr id="57" name="Graphic 33" descr="Good Idea">
            <a:extLst>
              <a:ext uri="{FF2B5EF4-FFF2-40B4-BE49-F238E27FC236}">
                <a16:creationId xmlns:a16="http://schemas.microsoft.com/office/drawing/2014/main" id="{6DD84FF6-D54B-DB42-94F6-C2E5C80CAD6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8807057" y="5907261"/>
            <a:ext cx="625305" cy="6253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2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8" descr="A close up of a tree&#10;&#10;Description automatically generated">
            <a:extLst>
              <a:ext uri="{FF2B5EF4-FFF2-40B4-BE49-F238E27FC236}">
                <a16:creationId xmlns:a16="http://schemas.microsoft.com/office/drawing/2014/main" id="{210521B6-E9B4-734F-9390-1F686D92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39072">
            <a:off x="4480839" y="4418224"/>
            <a:ext cx="2037267" cy="1354782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63" name="Picture 18" descr="A close up of a tree&#10;&#10;Description automatically generated">
            <a:extLst>
              <a:ext uri="{FF2B5EF4-FFF2-40B4-BE49-F238E27FC236}">
                <a16:creationId xmlns:a16="http://schemas.microsoft.com/office/drawing/2014/main" id="{210521B6-E9B4-734F-9390-1F686D92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1712" flipV="1">
            <a:off x="3700298" y="2120055"/>
            <a:ext cx="1876134" cy="1480551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22" name="Freeform: Shape 37">
            <a:extLst>
              <a:ext uri="{FF2B5EF4-FFF2-40B4-BE49-F238E27FC236}">
                <a16:creationId xmlns:a16="http://schemas.microsoft.com/office/drawing/2014/main" id="{DEFCD879-8F34-4B0A-AF87-B06863D9888F}"/>
              </a:ext>
            </a:extLst>
          </p:cNvPr>
          <p:cNvSpPr>
            <a:spLocks/>
          </p:cNvSpPr>
          <p:nvPr/>
        </p:nvSpPr>
        <p:spPr bwMode="auto">
          <a:xfrm>
            <a:off x="4718214" y="729878"/>
            <a:ext cx="809472" cy="6128122"/>
          </a:xfrm>
          <a:custGeom>
            <a:avLst/>
            <a:gdLst>
              <a:gd name="connsiteX0" fmla="*/ 587968 w 809472"/>
              <a:gd name="connsiteY0" fmla="*/ 0 h 6858000"/>
              <a:gd name="connsiteX1" fmla="*/ 809472 w 809472"/>
              <a:gd name="connsiteY1" fmla="*/ 0 h 6858000"/>
              <a:gd name="connsiteX2" fmla="*/ 788795 w 809472"/>
              <a:gd name="connsiteY2" fmla="*/ 33781 h 6858000"/>
              <a:gd name="connsiteX3" fmla="*/ 687456 w 809472"/>
              <a:gd name="connsiteY3" fmla="*/ 342334 h 6858000"/>
              <a:gd name="connsiteX4" fmla="*/ 636639 w 809472"/>
              <a:gd name="connsiteY4" fmla="*/ 1163268 h 6858000"/>
              <a:gd name="connsiteX5" fmla="*/ 760194 w 809472"/>
              <a:gd name="connsiteY5" fmla="*/ 2852133 h 6858000"/>
              <a:gd name="connsiteX6" fmla="*/ 281917 w 809472"/>
              <a:gd name="connsiteY6" fmla="*/ 4527998 h 6858000"/>
              <a:gd name="connsiteX7" fmla="*/ 347680 w 809472"/>
              <a:gd name="connsiteY7" fmla="*/ 6025878 h 6858000"/>
              <a:gd name="connsiteX8" fmla="*/ 730302 w 809472"/>
              <a:gd name="connsiteY8" fmla="*/ 6664827 h 6858000"/>
              <a:gd name="connsiteX9" fmla="*/ 783984 w 809472"/>
              <a:gd name="connsiteY9" fmla="*/ 6834688 h 6858000"/>
              <a:gd name="connsiteX10" fmla="*/ 780193 w 809472"/>
              <a:gd name="connsiteY10" fmla="*/ 6858000 h 6858000"/>
              <a:gd name="connsiteX11" fmla="*/ 338926 w 809472"/>
              <a:gd name="connsiteY11" fmla="*/ 6858000 h 6858000"/>
              <a:gd name="connsiteX12" fmla="*/ 312806 w 809472"/>
              <a:gd name="connsiteY12" fmla="*/ 6661827 h 6858000"/>
              <a:gd name="connsiteX13" fmla="*/ 112527 w 809472"/>
              <a:gd name="connsiteY13" fmla="*/ 5855892 h 6858000"/>
              <a:gd name="connsiteX14" fmla="*/ 23846 w 809472"/>
              <a:gd name="connsiteY14" fmla="*/ 4709984 h 6858000"/>
              <a:gd name="connsiteX15" fmla="*/ 530023 w 809472"/>
              <a:gd name="connsiteY15" fmla="*/ 2283178 h 6858000"/>
              <a:gd name="connsiteX16" fmla="*/ 386540 w 809472"/>
              <a:gd name="connsiteY16" fmla="*/ 729303 h 6858000"/>
              <a:gd name="connsiteX17" fmla="*/ 543226 w 809472"/>
              <a:gd name="connsiteY17" fmla="*/ 1076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472" h="6858000">
                <a:moveTo>
                  <a:pt x="587968" y="0"/>
                </a:moveTo>
                <a:lnTo>
                  <a:pt x="809472" y="0"/>
                </a:lnTo>
                <a:lnTo>
                  <a:pt x="788795" y="33781"/>
                </a:lnTo>
                <a:cubicBezTo>
                  <a:pt x="739208" y="125601"/>
                  <a:pt x="698666" y="229343"/>
                  <a:pt x="687456" y="342334"/>
                </a:cubicBezTo>
                <a:cubicBezTo>
                  <a:pt x="660553" y="604313"/>
                  <a:pt x="620697" y="892290"/>
                  <a:pt x="636639" y="1163268"/>
                </a:cubicBezTo>
                <a:cubicBezTo>
                  <a:pt x="671514" y="1737222"/>
                  <a:pt x="816990" y="2255180"/>
                  <a:pt x="760194" y="2852133"/>
                </a:cubicBezTo>
                <a:cubicBezTo>
                  <a:pt x="705392" y="3440085"/>
                  <a:pt x="366612" y="3950044"/>
                  <a:pt x="281917" y="4527998"/>
                </a:cubicBezTo>
                <a:cubicBezTo>
                  <a:pt x="211172" y="5001960"/>
                  <a:pt x="144412" y="5580914"/>
                  <a:pt x="347680" y="6025878"/>
                </a:cubicBezTo>
                <a:cubicBezTo>
                  <a:pt x="452303" y="6253860"/>
                  <a:pt x="635643" y="6436845"/>
                  <a:pt x="730302" y="6664827"/>
                </a:cubicBezTo>
                <a:cubicBezTo>
                  <a:pt x="758700" y="6733821"/>
                  <a:pt x="784109" y="6789317"/>
                  <a:pt x="783984" y="6834688"/>
                </a:cubicBezTo>
                <a:lnTo>
                  <a:pt x="780193" y="6858000"/>
                </a:lnTo>
                <a:lnTo>
                  <a:pt x="338926" y="6858000"/>
                </a:lnTo>
                <a:lnTo>
                  <a:pt x="312806" y="6661827"/>
                </a:lnTo>
                <a:cubicBezTo>
                  <a:pt x="324763" y="6415847"/>
                  <a:pt x="160355" y="6098872"/>
                  <a:pt x="112527" y="5855892"/>
                </a:cubicBezTo>
                <a:cubicBezTo>
                  <a:pt x="41782" y="5493921"/>
                  <a:pt x="-41917" y="5087953"/>
                  <a:pt x="23846" y="4709984"/>
                </a:cubicBezTo>
                <a:cubicBezTo>
                  <a:pt x="163344" y="3908048"/>
                  <a:pt x="644611" y="3106112"/>
                  <a:pt x="530023" y="2283178"/>
                </a:cubicBezTo>
                <a:cubicBezTo>
                  <a:pt x="457285" y="1763220"/>
                  <a:pt x="348677" y="1263260"/>
                  <a:pt x="386540" y="729303"/>
                </a:cubicBezTo>
                <a:cubicBezTo>
                  <a:pt x="393017" y="644810"/>
                  <a:pt x="448816" y="366582"/>
                  <a:pt x="543226" y="10760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Электронная площадка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90209" y="5421921"/>
            <a:ext cx="163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ПРЕДОСТАВИТЬ ОБЩЕСТВУ</a:t>
            </a:r>
            <a:endParaRPr lang="ru-RU" sz="1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5" y="1114573"/>
            <a:ext cx="1585990" cy="15817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7684" y="1553845"/>
            <a:ext cx="1457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ОБЪЕДИНИТЬ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СОЗДАТЬ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1334" r="8104" b="11267"/>
          <a:stretch/>
        </p:blipFill>
        <p:spPr>
          <a:xfrm>
            <a:off x="296780" y="3252778"/>
            <a:ext cx="1713020" cy="120008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65674" y="3560431"/>
            <a:ext cx="2359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УПОРЯДОЧИТЬ И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СИСТЕМАТИЗИРОВАТЬ 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6" y="5046771"/>
            <a:ext cx="1554028" cy="14860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129" y="2212991"/>
            <a:ext cx="1202344" cy="120234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4216" y="4173617"/>
            <a:ext cx="1202344" cy="12023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/>
          <a:srcRect l="-1" t="23086" r="50416" b="46984"/>
          <a:stretch/>
        </p:blipFill>
        <p:spPr>
          <a:xfrm>
            <a:off x="5963160" y="1766228"/>
            <a:ext cx="2893425" cy="13532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/>
          <a:srcRect t="53179" r="50555" b="17037"/>
          <a:stretch/>
        </p:blipFill>
        <p:spPr>
          <a:xfrm>
            <a:off x="5963160" y="4684167"/>
            <a:ext cx="2893425" cy="13467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/>
          <a:srcRect l="49762" t="53196" r="903" b="17037"/>
          <a:stretch/>
        </p:blipFill>
        <p:spPr>
          <a:xfrm>
            <a:off x="9131678" y="4681879"/>
            <a:ext cx="2690249" cy="13490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/>
          <a:srcRect l="49775" t="23086" r="903" b="47083"/>
          <a:stretch/>
        </p:blipFill>
        <p:spPr>
          <a:xfrm>
            <a:off x="9131678" y="1766227"/>
            <a:ext cx="2690249" cy="13532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3801" y="1299676"/>
            <a:ext cx="2006002" cy="338554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БАЗА ДАННЫХ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6538" y="4113699"/>
            <a:ext cx="1420528" cy="338554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КУРСЫ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8441" y="4113699"/>
            <a:ext cx="1420528" cy="338554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БИБЛИОТЕКА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0776" y="1299676"/>
            <a:ext cx="1675858" cy="338554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ИССЛЕДОВАНИЯ</a:t>
            </a:r>
            <a:endParaRPr lang="ru-RU" sz="16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Чем Вы можете помочь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472041FA-ACAA-B646-AC4A-AAF6F28F52CE}"/>
              </a:ext>
            </a:extLst>
          </p:cNvPr>
          <p:cNvSpPr/>
          <p:nvPr/>
        </p:nvSpPr>
        <p:spPr>
          <a:xfrm>
            <a:off x="6329533" y="1504950"/>
            <a:ext cx="4046222" cy="384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8248"/>
                </a:lnTo>
                <a:lnTo>
                  <a:pt x="4122" y="21600"/>
                </a:lnTo>
                <a:lnTo>
                  <a:pt x="17471" y="21600"/>
                </a:lnTo>
                <a:lnTo>
                  <a:pt x="21600" y="824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8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AB1998E1-DBF9-4E4D-BA58-738B64D3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379" y="873862"/>
            <a:ext cx="2022639" cy="2068137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1" name="Picture 9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B38D92E9-5C38-3D4A-ACA4-169AA809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20" y="1978693"/>
            <a:ext cx="2022639" cy="2068137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2" name="Picture 10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E2FF105A-E991-194E-AB84-973F05A5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424" y="1978693"/>
            <a:ext cx="2022639" cy="2068137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3" name="Picture 11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D1865DF2-4F81-0540-9B46-21935F35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556" y="3916000"/>
            <a:ext cx="2022639" cy="2068137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14" name="Picture 12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9F4EF440-65CA-E14B-AD0E-7B6350F5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33" y="3916000"/>
            <a:ext cx="2022639" cy="2068137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A36B59-B04C-4F4B-BC91-C471E51B60B3}"/>
              </a:ext>
            </a:extLst>
          </p:cNvPr>
          <p:cNvSpPr txBox="1"/>
          <p:nvPr/>
        </p:nvSpPr>
        <p:spPr>
          <a:xfrm>
            <a:off x="1635506" y="2375937"/>
            <a:ext cx="372603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b="1" noProof="1">
                <a:solidFill>
                  <a:schemeClr val="accent5">
                    <a:lumMod val="50000"/>
                  </a:schemeClr>
                </a:solidFill>
              </a:rPr>
              <a:t>Привлечение зарубежных специалистов </a:t>
            </a:r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</a:rPr>
              <a:t>и оказание методологической помощи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FA22345-2E41-6E4E-9DDA-F865D858522E}"/>
              </a:ext>
            </a:extLst>
          </p:cNvPr>
          <p:cNvSpPr/>
          <p:nvPr/>
        </p:nvSpPr>
        <p:spPr>
          <a:xfrm>
            <a:off x="910013" y="1503466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BFA45-EE44-9241-9DBD-DD9B75D01EB4}"/>
              </a:ext>
            </a:extLst>
          </p:cNvPr>
          <p:cNvSpPr txBox="1"/>
          <p:nvPr/>
        </p:nvSpPr>
        <p:spPr>
          <a:xfrm>
            <a:off x="1629488" y="3125733"/>
            <a:ext cx="4079861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b="1" noProof="1">
                <a:solidFill>
                  <a:schemeClr val="accent5">
                    <a:lumMod val="50000"/>
                  </a:schemeClr>
                </a:solidFill>
              </a:rPr>
              <a:t>Проведение совместных </a:t>
            </a:r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</a:rPr>
              <a:t>исследований </a:t>
            </a:r>
          </a:p>
          <a:p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</a:rPr>
              <a:t>и содействие в организации рабочих процессов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ounded Rectangle 33">
            <a:extLst>
              <a:ext uri="{FF2B5EF4-FFF2-40B4-BE49-F238E27FC236}">
                <a16:creationId xmlns:a16="http://schemas.microsoft.com/office/drawing/2014/main" id="{A08E2D54-0707-2B43-85CA-D2B568AAF1EB}"/>
              </a:ext>
            </a:extLst>
          </p:cNvPr>
          <p:cNvSpPr/>
          <p:nvPr/>
        </p:nvSpPr>
        <p:spPr>
          <a:xfrm>
            <a:off x="910013" y="2348418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086357-E71D-4242-92B8-BCB755665CF3}"/>
              </a:ext>
            </a:extLst>
          </p:cNvPr>
          <p:cNvSpPr txBox="1"/>
          <p:nvPr/>
        </p:nvSpPr>
        <p:spPr>
          <a:xfrm>
            <a:off x="1601672" y="1550634"/>
            <a:ext cx="323885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b="1" noProof="1">
                <a:solidFill>
                  <a:schemeClr val="accent5">
                    <a:lumMod val="50000"/>
                  </a:schemeClr>
                </a:solidFill>
              </a:rPr>
              <a:t>Оказание финансовой </a:t>
            </a:r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</a:rPr>
              <a:t>и техничекой поддержки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4A9DB7F4-F74C-6246-A26D-9A88DAD8A6BE}"/>
              </a:ext>
            </a:extLst>
          </p:cNvPr>
          <p:cNvSpPr/>
          <p:nvPr/>
        </p:nvSpPr>
        <p:spPr>
          <a:xfrm>
            <a:off x="910013" y="3216520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20ED46-3C3E-E24C-A9D1-2A0DFAF52798}"/>
              </a:ext>
            </a:extLst>
          </p:cNvPr>
          <p:cNvSpPr txBox="1"/>
          <p:nvPr/>
        </p:nvSpPr>
        <p:spPr>
          <a:xfrm>
            <a:off x="1635506" y="4183995"/>
            <a:ext cx="3238856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b="1" noProof="1">
                <a:solidFill>
                  <a:schemeClr val="accent5">
                    <a:lumMod val="50000"/>
                  </a:schemeClr>
                </a:solidFill>
              </a:rPr>
              <a:t>Содействие в разработке и организации учебных курсов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ounded Rectangle 41">
            <a:extLst>
              <a:ext uri="{FF2B5EF4-FFF2-40B4-BE49-F238E27FC236}">
                <a16:creationId xmlns:a16="http://schemas.microsoft.com/office/drawing/2014/main" id="{7282EFFD-62D0-8E45-A53F-F694837EEC2D}"/>
              </a:ext>
            </a:extLst>
          </p:cNvPr>
          <p:cNvSpPr/>
          <p:nvPr/>
        </p:nvSpPr>
        <p:spPr>
          <a:xfrm>
            <a:off x="910013" y="4119345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F3A3C1-3FF1-F14D-96C9-11C92A2F15BC}"/>
              </a:ext>
            </a:extLst>
          </p:cNvPr>
          <p:cNvSpPr txBox="1"/>
          <p:nvPr/>
        </p:nvSpPr>
        <p:spPr>
          <a:xfrm>
            <a:off x="1617152" y="5060661"/>
            <a:ext cx="3707831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ru-RU" sz="1600" b="1" noProof="1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1600" b="1" noProof="1" smtClean="0">
                <a:solidFill>
                  <a:schemeClr val="accent5">
                    <a:lumMod val="50000"/>
                  </a:schemeClr>
                </a:solidFill>
              </a:rPr>
              <a:t>базы исследований и статистической базы данных </a:t>
            </a:r>
            <a:endParaRPr lang="en-US" sz="16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69564CAA-626E-B547-97B2-68F69E2B83FC}"/>
              </a:ext>
            </a:extLst>
          </p:cNvPr>
          <p:cNvSpPr/>
          <p:nvPr/>
        </p:nvSpPr>
        <p:spPr>
          <a:xfrm>
            <a:off x="910013" y="5033745"/>
            <a:ext cx="62260" cy="649425"/>
          </a:xfrm>
          <a:prstGeom prst="roundRect">
            <a:avLst/>
          </a:prstGeom>
          <a:solidFill>
            <a:srgbClr val="93B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46" descr="Bar chart">
            <a:extLst>
              <a:ext uri="{FF2B5EF4-FFF2-40B4-BE49-F238E27FC236}">
                <a16:creationId xmlns:a16="http://schemas.microsoft.com/office/drawing/2014/main" id="{CF5F7088-B053-0444-B513-5B54D3251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71609" y="247095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50" descr="Hourglass Full">
            <a:extLst>
              <a:ext uri="{FF2B5EF4-FFF2-40B4-BE49-F238E27FC236}">
                <a16:creationId xmlns:a16="http://schemas.microsoft.com/office/drawing/2014/main" id="{CA39C213-108F-CB44-AC87-DC0D50706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07875" y="447481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Graphic 52" descr="Lightbulb">
            <a:extLst>
              <a:ext uri="{FF2B5EF4-FFF2-40B4-BE49-F238E27FC236}">
                <a16:creationId xmlns:a16="http://schemas.microsoft.com/office/drawing/2014/main" id="{AA82994D-291D-3E4C-8B8C-744332F877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64044" y="254064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Graphic 54" descr="Target">
            <a:extLst>
              <a:ext uri="{FF2B5EF4-FFF2-40B4-BE49-F238E27FC236}">
                <a16:creationId xmlns:a16="http://schemas.microsoft.com/office/drawing/2014/main" id="{3D039C24-EC49-1844-839A-BEF750AE60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908690" y="442210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raphic 55" descr="Bar chart">
            <a:extLst>
              <a:ext uri="{FF2B5EF4-FFF2-40B4-BE49-F238E27FC236}">
                <a16:creationId xmlns:a16="http://schemas.microsoft.com/office/drawing/2014/main" id="{85BB13DC-71FC-0C43-8889-9211AE9C46FA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90981" y="5134516"/>
            <a:ext cx="437067" cy="437067"/>
          </a:xfrm>
          <a:prstGeom prst="rect">
            <a:avLst/>
          </a:prstGeom>
        </p:spPr>
      </p:pic>
      <p:pic>
        <p:nvPicPr>
          <p:cNvPr id="42" name="Graphic 57" descr="Hourglass Full">
            <a:extLst>
              <a:ext uri="{FF2B5EF4-FFF2-40B4-BE49-F238E27FC236}">
                <a16:creationId xmlns:a16="http://schemas.microsoft.com/office/drawing/2014/main" id="{F2870F1E-1551-A346-8187-B57C1922AE60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110990" y="3345670"/>
            <a:ext cx="437067" cy="437067"/>
          </a:xfrm>
          <a:prstGeom prst="rect">
            <a:avLst/>
          </a:prstGeom>
        </p:spPr>
      </p:pic>
      <p:pic>
        <p:nvPicPr>
          <p:cNvPr id="43" name="Graphic 58" descr="Lightbulb">
            <a:extLst>
              <a:ext uri="{FF2B5EF4-FFF2-40B4-BE49-F238E27FC236}">
                <a16:creationId xmlns:a16="http://schemas.microsoft.com/office/drawing/2014/main" id="{371A680F-B74B-684A-9488-4950099CE4D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01867" y="2491089"/>
            <a:ext cx="437067" cy="437067"/>
          </a:xfrm>
          <a:prstGeom prst="rect">
            <a:avLst/>
          </a:prstGeom>
        </p:spPr>
      </p:pic>
      <p:pic>
        <p:nvPicPr>
          <p:cNvPr id="44" name="Graphic 59" descr="Target">
            <a:extLst>
              <a:ext uri="{FF2B5EF4-FFF2-40B4-BE49-F238E27FC236}">
                <a16:creationId xmlns:a16="http://schemas.microsoft.com/office/drawing/2014/main" id="{E29231CF-9AF8-9A45-87CB-DD59F909B7E8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098892" y="4263507"/>
            <a:ext cx="437067" cy="437067"/>
          </a:xfrm>
          <a:prstGeom prst="rect">
            <a:avLst/>
          </a:prstGeom>
        </p:spPr>
      </p:pic>
      <p:pic>
        <p:nvPicPr>
          <p:cNvPr id="45" name="Graphic 31" descr="Gears">
            <a:extLst>
              <a:ext uri="{FF2B5EF4-FFF2-40B4-BE49-F238E27FC236}">
                <a16:creationId xmlns:a16="http://schemas.microsoft.com/office/drawing/2014/main" id="{C210345F-C860-3D48-8E49-96138B88819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693983" y="1242173"/>
            <a:ext cx="1266221" cy="1266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Graphic 31" descr="Gears">
            <a:extLst>
              <a:ext uri="{FF2B5EF4-FFF2-40B4-BE49-F238E27FC236}">
                <a16:creationId xmlns:a16="http://schemas.microsoft.com/office/drawing/2014/main" id="{C210345F-C860-3D48-8E49-96138B88819F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2836" y="1516040"/>
            <a:ext cx="624316" cy="624316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6" y="1614487"/>
            <a:ext cx="8334375" cy="4676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2673" y="50482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5514357" y="3811423"/>
            <a:ext cx="4572617" cy="16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ree&#10;&#10;Description automatically generated">
            <a:extLst>
              <a:ext uri="{FF2B5EF4-FFF2-40B4-BE49-F238E27FC236}">
                <a16:creationId xmlns:a16="http://schemas.microsoft.com/office/drawing/2014/main" id="{5E22EA94-B92A-1844-A39F-9AC39623F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11" y="1182624"/>
            <a:ext cx="2158066" cy="1435114"/>
          </a:xfrm>
          <a:prstGeom prst="rect">
            <a:avLst/>
          </a:prstGeom>
          <a:effectLst>
            <a:outerShdw blurRad="330200" dist="38100" dir="2700000" sx="108000" sy="108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65F138C1-1EF4-634C-8C79-9FCFCCD9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0">
            <a:off x="5963300" y="4639730"/>
            <a:ext cx="2063912" cy="1372502"/>
          </a:xfrm>
          <a:prstGeom prst="rect">
            <a:avLst/>
          </a:prstGeom>
          <a:effectLst>
            <a:outerShdw blurRad="330200" dist="38100" dir="2700000" sx="108000" sy="108000" algn="tl" rotWithShape="0">
              <a:prstClr val="black">
                <a:alpha val="70000"/>
              </a:prstClr>
            </a:outerShdw>
          </a:effectLst>
        </p:spPr>
      </p:pic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id="{ACFEF2E2-0C08-F64E-8324-C1F67E78A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0">
            <a:off x="9885847" y="2827257"/>
            <a:ext cx="2312671" cy="1537926"/>
          </a:xfrm>
          <a:prstGeom prst="rect">
            <a:avLst/>
          </a:prstGeom>
          <a:effectLst>
            <a:outerShdw blurRad="330200" dist="38100" dir="2700000" sx="108000" sy="108000" algn="tl" rotWithShape="0">
              <a:prstClr val="black">
                <a:alpha val="7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AD25B1-A24A-0742-B5E4-9B5CD8066CB0}"/>
              </a:ext>
            </a:extLst>
          </p:cNvPr>
          <p:cNvGrpSpPr/>
          <p:nvPr/>
        </p:nvGrpSpPr>
        <p:grpSpPr>
          <a:xfrm rot="16200000" flipH="1">
            <a:off x="6065681" y="1354117"/>
            <a:ext cx="5993011" cy="5014765"/>
            <a:chOff x="14554200" y="2400300"/>
            <a:chExt cx="11764011" cy="4452621"/>
          </a:xfrm>
          <a:gradFill>
            <a:gsLst>
              <a:gs pos="0">
                <a:schemeClr val="accent6">
                  <a:lumMod val="50000"/>
                </a:schemeClr>
              </a:gs>
              <a:gs pos="2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A723B73-81B9-A945-AD71-BB02BEA13D15}"/>
                </a:ext>
              </a:extLst>
            </p:cNvPr>
            <p:cNvSpPr/>
            <p:nvPr/>
          </p:nvSpPr>
          <p:spPr>
            <a:xfrm>
              <a:off x="14706599" y="2400300"/>
              <a:ext cx="11611612" cy="44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2" y="21600"/>
                  </a:moveTo>
                  <a:cubicBezTo>
                    <a:pt x="1545" y="21600"/>
                    <a:pt x="0" y="17571"/>
                    <a:pt x="0" y="12624"/>
                  </a:cubicBezTo>
                  <a:cubicBezTo>
                    <a:pt x="0" y="12451"/>
                    <a:pt x="52" y="12316"/>
                    <a:pt x="118" y="12316"/>
                  </a:cubicBezTo>
                  <a:cubicBezTo>
                    <a:pt x="184" y="12316"/>
                    <a:pt x="236" y="12451"/>
                    <a:pt x="236" y="12624"/>
                  </a:cubicBezTo>
                  <a:cubicBezTo>
                    <a:pt x="236" y="17232"/>
                    <a:pt x="1675" y="20984"/>
                    <a:pt x="3442" y="20984"/>
                  </a:cubicBezTo>
                  <a:cubicBezTo>
                    <a:pt x="5209" y="20984"/>
                    <a:pt x="6648" y="17232"/>
                    <a:pt x="6648" y="12624"/>
                  </a:cubicBezTo>
                  <a:lnTo>
                    <a:pt x="6648" y="8397"/>
                  </a:lnTo>
                  <a:cubicBezTo>
                    <a:pt x="6648" y="3764"/>
                    <a:pt x="8091" y="0"/>
                    <a:pt x="9868" y="0"/>
                  </a:cubicBezTo>
                  <a:cubicBezTo>
                    <a:pt x="11645" y="0"/>
                    <a:pt x="13088" y="3764"/>
                    <a:pt x="13088" y="8397"/>
                  </a:cubicBezTo>
                  <a:lnTo>
                    <a:pt x="13088" y="13412"/>
                  </a:lnTo>
                  <a:cubicBezTo>
                    <a:pt x="13088" y="17152"/>
                    <a:pt x="14255" y="20189"/>
                    <a:pt x="15687" y="20189"/>
                  </a:cubicBezTo>
                  <a:cubicBezTo>
                    <a:pt x="17118" y="20189"/>
                    <a:pt x="18285" y="17146"/>
                    <a:pt x="18285" y="13412"/>
                  </a:cubicBezTo>
                  <a:lnTo>
                    <a:pt x="18285" y="13135"/>
                  </a:lnTo>
                  <a:cubicBezTo>
                    <a:pt x="18285" y="8539"/>
                    <a:pt x="19719" y="4799"/>
                    <a:pt x="21482" y="4799"/>
                  </a:cubicBezTo>
                  <a:cubicBezTo>
                    <a:pt x="21548" y="4799"/>
                    <a:pt x="21600" y="4935"/>
                    <a:pt x="21600" y="5107"/>
                  </a:cubicBezTo>
                  <a:cubicBezTo>
                    <a:pt x="21600" y="5280"/>
                    <a:pt x="21548" y="5415"/>
                    <a:pt x="21482" y="5415"/>
                  </a:cubicBezTo>
                  <a:cubicBezTo>
                    <a:pt x="19849" y="5415"/>
                    <a:pt x="18522" y="8878"/>
                    <a:pt x="18522" y="13135"/>
                  </a:cubicBezTo>
                  <a:lnTo>
                    <a:pt x="18522" y="13412"/>
                  </a:lnTo>
                  <a:cubicBezTo>
                    <a:pt x="18522" y="17491"/>
                    <a:pt x="17251" y="20805"/>
                    <a:pt x="15687" y="20805"/>
                  </a:cubicBezTo>
                  <a:cubicBezTo>
                    <a:pt x="14123" y="20805"/>
                    <a:pt x="12852" y="17491"/>
                    <a:pt x="12852" y="13412"/>
                  </a:cubicBezTo>
                  <a:lnTo>
                    <a:pt x="12852" y="8397"/>
                  </a:lnTo>
                  <a:cubicBezTo>
                    <a:pt x="12852" y="4109"/>
                    <a:pt x="11512" y="616"/>
                    <a:pt x="9868" y="616"/>
                  </a:cubicBezTo>
                  <a:cubicBezTo>
                    <a:pt x="8224" y="616"/>
                    <a:pt x="6884" y="4109"/>
                    <a:pt x="6884" y="8397"/>
                  </a:cubicBezTo>
                  <a:lnTo>
                    <a:pt x="6884" y="12624"/>
                  </a:lnTo>
                  <a:cubicBezTo>
                    <a:pt x="6884" y="17571"/>
                    <a:pt x="5339" y="21600"/>
                    <a:pt x="344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39BB66EE-3FBD-FF48-906E-A8C5D6DDCB92}"/>
                </a:ext>
              </a:extLst>
            </p:cNvPr>
            <p:cNvSpPr/>
            <p:nvPr/>
          </p:nvSpPr>
          <p:spPr>
            <a:xfrm>
              <a:off x="14554200" y="4762500"/>
              <a:ext cx="434341" cy="4343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8C3109-83E7-6A4B-8E14-22BDC6333ECB}"/>
              </a:ext>
            </a:extLst>
          </p:cNvPr>
          <p:cNvSpPr txBox="1"/>
          <p:nvPr/>
        </p:nvSpPr>
        <p:spPr>
          <a:xfrm>
            <a:off x="7964584" y="1642646"/>
            <a:ext cx="3158978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ПОЧЕМУ?</a:t>
            </a:r>
            <a:endParaRPr kumimoji="0" lang="ru-RU" sz="4000" b="1" i="0" u="none" strike="noStrike" kern="1200" cap="none" spc="0" normalizeH="0" baseline="0" noProof="1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67713" y="49776"/>
            <a:ext cx="682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Содержание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8C3109-83E7-6A4B-8E14-22BDC6333ECB}"/>
              </a:ext>
            </a:extLst>
          </p:cNvPr>
          <p:cNvSpPr txBox="1"/>
          <p:nvPr/>
        </p:nvSpPr>
        <p:spPr>
          <a:xfrm>
            <a:off x="6866085" y="3303632"/>
            <a:ext cx="3158978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ЗАЧЕМ?</a:t>
            </a:r>
            <a:endParaRPr kumimoji="0" lang="ru-RU" sz="4000" b="1" i="0" u="none" strike="noStrike" kern="1200" cap="none" spc="0" normalizeH="0" baseline="0" noProof="1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8C3109-83E7-6A4B-8E14-22BDC6333ECB}"/>
              </a:ext>
            </a:extLst>
          </p:cNvPr>
          <p:cNvSpPr txBox="1"/>
          <p:nvPr/>
        </p:nvSpPr>
        <p:spPr>
          <a:xfrm>
            <a:off x="7979646" y="5011230"/>
            <a:ext cx="3158978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1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ЧТО</a:t>
            </a:r>
            <a:r>
              <a:rPr kumimoji="0" lang="ru-RU" sz="4000" b="1" i="0" u="none" strike="noStrike" kern="1200" cap="none" spc="0" normalizeH="0" baseline="0" noProof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ru-RU" sz="4000" b="1" i="0" u="none" strike="noStrike" kern="1200" cap="none" spc="0" normalizeH="0" baseline="0" noProof="1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1" y="1182624"/>
            <a:ext cx="5355595" cy="5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pic>
        <p:nvPicPr>
          <p:cNvPr id="44" name="Picture 13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53F07312-B661-9545-838A-97E7912E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6792">
            <a:off x="927488" y="2542027"/>
            <a:ext cx="4331914" cy="1311643"/>
          </a:xfrm>
          <a:prstGeom prst="rect">
            <a:avLst/>
          </a:prstGeom>
        </p:spPr>
      </p:pic>
      <p:pic>
        <p:nvPicPr>
          <p:cNvPr id="45" name="Picture 14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F9F21A1A-CCFC-CD49-B4B4-31557FB4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6792">
            <a:off x="5339468" y="2542027"/>
            <a:ext cx="4331914" cy="1311643"/>
          </a:xfrm>
          <a:prstGeom prst="rect">
            <a:avLst/>
          </a:prstGeom>
        </p:spPr>
      </p:pic>
      <p:pic>
        <p:nvPicPr>
          <p:cNvPr id="46" name="Picture 15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B1D5D3DB-4BF3-B940-A994-EC0F4C06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2587165" y="2542026"/>
            <a:ext cx="4331914" cy="1311643"/>
          </a:xfrm>
          <a:prstGeom prst="rect">
            <a:avLst/>
          </a:prstGeom>
        </p:spPr>
      </p:pic>
      <p:pic>
        <p:nvPicPr>
          <p:cNvPr id="47" name="Picture 16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51ABCE89-61A2-5346-87CC-D7180771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6941996" y="2542026"/>
            <a:ext cx="4331914" cy="1311643"/>
          </a:xfrm>
          <a:prstGeom prst="rect">
            <a:avLst/>
          </a:prstGeom>
        </p:spPr>
      </p:pic>
      <p:pic>
        <p:nvPicPr>
          <p:cNvPr id="49" name="Picture 8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BBD4682D-1698-C747-B6E9-49D01A3A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9" y="1166609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0" name="Picture 9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C1F51C38-B2DB-3D4E-AC32-2B76A594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63156" y="3021786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1" name="Picture 10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BCC3AA49-592C-8547-85A0-9B2AB5700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00000">
            <a:off x="4887473" y="1158582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2" name="Picture 11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4C9C7685-5238-E24E-B4A0-5B621A71D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7091002" y="3021785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3" name="Picture 12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D431560B-0271-B449-ADE2-6667D1E4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9157575" y="1260795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grpSp>
        <p:nvGrpSpPr>
          <p:cNvPr id="54" name="Group 17">
            <a:extLst>
              <a:ext uri="{FF2B5EF4-FFF2-40B4-BE49-F238E27FC236}">
                <a16:creationId xmlns:a16="http://schemas.microsoft.com/office/drawing/2014/main" id="{D990AA1E-652F-1542-AD73-BBCEC6C3DC2F}"/>
              </a:ext>
            </a:extLst>
          </p:cNvPr>
          <p:cNvGrpSpPr/>
          <p:nvPr/>
        </p:nvGrpSpPr>
        <p:grpSpPr>
          <a:xfrm>
            <a:off x="2520300" y="3186812"/>
            <a:ext cx="7092948" cy="463551"/>
            <a:chOff x="28536900" y="12623800"/>
            <a:chExt cx="7092948" cy="463551"/>
          </a:xfrm>
          <a:solidFill>
            <a:schemeClr val="accent3">
              <a:lumMod val="75000"/>
            </a:schemeClr>
          </a:solidFill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C9A4C467-56A5-6C42-B9C5-7D7834176715}"/>
                </a:ext>
              </a:extLst>
            </p:cNvPr>
            <p:cNvSpPr/>
            <p:nvPr/>
          </p:nvSpPr>
          <p:spPr>
            <a:xfrm>
              <a:off x="28536900" y="12623800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8" y="21600"/>
                  </a:moveTo>
                  <a:lnTo>
                    <a:pt x="2906" y="21600"/>
                  </a:lnTo>
                  <a:cubicBezTo>
                    <a:pt x="1335" y="21600"/>
                    <a:pt x="0" y="20343"/>
                    <a:pt x="0" y="18694"/>
                  </a:cubicBezTo>
                  <a:cubicBezTo>
                    <a:pt x="0" y="17044"/>
                    <a:pt x="1257" y="15788"/>
                    <a:pt x="2906" y="15788"/>
                  </a:cubicBezTo>
                  <a:lnTo>
                    <a:pt x="15238" y="15788"/>
                  </a:lnTo>
                  <a:cubicBezTo>
                    <a:pt x="15552" y="15788"/>
                    <a:pt x="15788" y="15552"/>
                    <a:pt x="15788" y="15238"/>
                  </a:cubicBezTo>
                  <a:lnTo>
                    <a:pt x="15788" y="2906"/>
                  </a:lnTo>
                  <a:cubicBezTo>
                    <a:pt x="15788" y="1335"/>
                    <a:pt x="17044" y="0"/>
                    <a:pt x="18694" y="0"/>
                  </a:cubicBezTo>
                  <a:cubicBezTo>
                    <a:pt x="20343" y="0"/>
                    <a:pt x="21600" y="1257"/>
                    <a:pt x="21600" y="2906"/>
                  </a:cubicBezTo>
                  <a:lnTo>
                    <a:pt x="21600" y="15238"/>
                  </a:lnTo>
                  <a:cubicBezTo>
                    <a:pt x="21522" y="18772"/>
                    <a:pt x="18694" y="21600"/>
                    <a:pt x="15238" y="216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CA1B87F0-E72A-9546-BB35-A20E6B872B02}"/>
                </a:ext>
              </a:extLst>
            </p:cNvPr>
            <p:cNvSpPr/>
            <p:nvPr/>
          </p:nvSpPr>
          <p:spPr>
            <a:xfrm>
              <a:off x="30873700" y="12738099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62"/>
                  </a:moveTo>
                  <a:lnTo>
                    <a:pt x="21600" y="18694"/>
                  </a:lnTo>
                  <a:cubicBezTo>
                    <a:pt x="21600" y="20265"/>
                    <a:pt x="20343" y="21600"/>
                    <a:pt x="18694" y="21600"/>
                  </a:cubicBezTo>
                  <a:cubicBezTo>
                    <a:pt x="17123" y="21600"/>
                    <a:pt x="15788" y="20343"/>
                    <a:pt x="15788" y="18694"/>
                  </a:cubicBezTo>
                  <a:lnTo>
                    <a:pt x="15788" y="6362"/>
                  </a:lnTo>
                  <a:cubicBezTo>
                    <a:pt x="15788" y="6048"/>
                    <a:pt x="15552" y="5812"/>
                    <a:pt x="15238" y="5812"/>
                  </a:cubicBezTo>
                  <a:lnTo>
                    <a:pt x="2906" y="5812"/>
                  </a:lnTo>
                  <a:cubicBezTo>
                    <a:pt x="1335" y="5812"/>
                    <a:pt x="0" y="4556"/>
                    <a:pt x="0" y="2906"/>
                  </a:cubicBezTo>
                  <a:cubicBezTo>
                    <a:pt x="0" y="1257"/>
                    <a:pt x="1257" y="0"/>
                    <a:pt x="2906" y="0"/>
                  </a:cubicBezTo>
                  <a:lnTo>
                    <a:pt x="15238" y="0"/>
                  </a:lnTo>
                  <a:cubicBezTo>
                    <a:pt x="18772" y="79"/>
                    <a:pt x="21600" y="2906"/>
                    <a:pt x="21600" y="636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ED17D84F-BA9A-F145-9EAD-D88B8CB715FC}"/>
                </a:ext>
              </a:extLst>
            </p:cNvPr>
            <p:cNvSpPr/>
            <p:nvPr/>
          </p:nvSpPr>
          <p:spPr>
            <a:xfrm>
              <a:off x="35280600" y="12738099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62"/>
                  </a:moveTo>
                  <a:lnTo>
                    <a:pt x="21600" y="18694"/>
                  </a:lnTo>
                  <a:cubicBezTo>
                    <a:pt x="21600" y="20265"/>
                    <a:pt x="20343" y="21600"/>
                    <a:pt x="18694" y="21600"/>
                  </a:cubicBezTo>
                  <a:cubicBezTo>
                    <a:pt x="17123" y="21600"/>
                    <a:pt x="15788" y="20343"/>
                    <a:pt x="15788" y="18694"/>
                  </a:cubicBezTo>
                  <a:lnTo>
                    <a:pt x="15788" y="6362"/>
                  </a:lnTo>
                  <a:cubicBezTo>
                    <a:pt x="15788" y="6048"/>
                    <a:pt x="15552" y="5812"/>
                    <a:pt x="15238" y="5812"/>
                  </a:cubicBezTo>
                  <a:lnTo>
                    <a:pt x="2906" y="5812"/>
                  </a:lnTo>
                  <a:cubicBezTo>
                    <a:pt x="1335" y="5812"/>
                    <a:pt x="0" y="4556"/>
                    <a:pt x="0" y="2906"/>
                  </a:cubicBezTo>
                  <a:cubicBezTo>
                    <a:pt x="0" y="1257"/>
                    <a:pt x="1257" y="0"/>
                    <a:pt x="2906" y="0"/>
                  </a:cubicBezTo>
                  <a:lnTo>
                    <a:pt x="15238" y="0"/>
                  </a:lnTo>
                  <a:cubicBezTo>
                    <a:pt x="18772" y="79"/>
                    <a:pt x="21600" y="2906"/>
                    <a:pt x="21600" y="636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1E19BFB1-3FCD-9643-81A6-68A3EF77E988}"/>
                </a:ext>
              </a:extLst>
            </p:cNvPr>
            <p:cNvSpPr/>
            <p:nvPr/>
          </p:nvSpPr>
          <p:spPr>
            <a:xfrm>
              <a:off x="32994600" y="12623800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8" y="21600"/>
                  </a:moveTo>
                  <a:lnTo>
                    <a:pt x="2906" y="21600"/>
                  </a:lnTo>
                  <a:cubicBezTo>
                    <a:pt x="1335" y="21600"/>
                    <a:pt x="0" y="20343"/>
                    <a:pt x="0" y="18694"/>
                  </a:cubicBezTo>
                  <a:cubicBezTo>
                    <a:pt x="0" y="17044"/>
                    <a:pt x="1257" y="15788"/>
                    <a:pt x="2906" y="15788"/>
                  </a:cubicBezTo>
                  <a:lnTo>
                    <a:pt x="15238" y="15788"/>
                  </a:lnTo>
                  <a:cubicBezTo>
                    <a:pt x="15552" y="15788"/>
                    <a:pt x="15788" y="15552"/>
                    <a:pt x="15788" y="15238"/>
                  </a:cubicBezTo>
                  <a:lnTo>
                    <a:pt x="15788" y="2906"/>
                  </a:lnTo>
                  <a:cubicBezTo>
                    <a:pt x="15788" y="1335"/>
                    <a:pt x="17044" y="0"/>
                    <a:pt x="18694" y="0"/>
                  </a:cubicBezTo>
                  <a:cubicBezTo>
                    <a:pt x="20343" y="0"/>
                    <a:pt x="21600" y="1257"/>
                    <a:pt x="21600" y="2906"/>
                  </a:cubicBezTo>
                  <a:lnTo>
                    <a:pt x="21600" y="15238"/>
                  </a:lnTo>
                  <a:cubicBezTo>
                    <a:pt x="21522" y="18772"/>
                    <a:pt x="18694" y="21600"/>
                    <a:pt x="15238" y="216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35726" y="4554361"/>
            <a:ext cx="2284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ДОКЛАД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РИМСКОГО КЛУБА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«ОГРАНИЧЕНИЯ РОСТА»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40759" y="2130455"/>
            <a:ext cx="2015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1972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49686" y="3886442"/>
            <a:ext cx="204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1987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19788" y="853663"/>
            <a:ext cx="2284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БРУНДТЛАНДСКИЙ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ДОКЛАД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«НАШЕ ОБЩЕЕ БУДУЩЕЕ»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78626" y="2214549"/>
            <a:ext cx="204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1992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56224" y="4152778"/>
            <a:ext cx="2284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</a:rPr>
              <a:t>ВСЕМИРНЫЙ САММИТ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</a:rPr>
              <a:t>ЗЕМЛИ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ОПОВЕСТКА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ДНЯ НА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XXI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ВЕК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4150" y="4097204"/>
            <a:ext cx="204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2011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54356" y="878824"/>
            <a:ext cx="2284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ДОКЛАД ЮНЕП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«НА ПУТИ К ЗЕЛЕНОЙ ЭКОНОМИКЕ»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98387" y="2202263"/>
            <a:ext cx="2042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803149" y="4056529"/>
            <a:ext cx="2284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ea typeface="Calibri" panose="020F0502020204030204" pitchFamily="34" charset="0"/>
              </a:rPr>
              <a:t>САММИТ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ea typeface="Calibri" panose="020F0502020204030204" pitchFamily="34" charset="0"/>
              </a:rPr>
              <a:t>РИО+20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67713" y="49776"/>
            <a:ext cx="682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Почему «зеленая» экономика?</a:t>
            </a:r>
            <a:endParaRPr lang="ru-RU" sz="3200" b="1" dirty="0"/>
          </a:p>
        </p:txBody>
      </p:sp>
      <p:pic>
        <p:nvPicPr>
          <p:cNvPr id="60" name="Picture 2" descr="Стартует Рио +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5" y="4857843"/>
            <a:ext cx="1758431" cy="14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68C3109-83E7-6A4B-8E14-22BDC6333ECB}"/>
              </a:ext>
            </a:extLst>
          </p:cNvPr>
          <p:cNvSpPr txBox="1"/>
          <p:nvPr/>
        </p:nvSpPr>
        <p:spPr>
          <a:xfrm>
            <a:off x="1462854" y="6222281"/>
            <a:ext cx="9365271" cy="40011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ru-RU" sz="2000" b="1" noProof="1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b="1" noProof="1">
                <a:solidFill>
                  <a:schemeClr val="accent6">
                    <a:lumMod val="75000"/>
                  </a:schemeClr>
                </a:solidFill>
              </a:rPr>
              <a:t>ЗЕЛЕНАЯ» ЭКОНОМИКА </a:t>
            </a:r>
            <a:r>
              <a:rPr lang="ru-RU" sz="2000" b="1" noProof="1">
                <a:solidFill>
                  <a:schemeClr val="accent5">
                    <a:lumMod val="50000"/>
                  </a:schemeClr>
                </a:solidFill>
              </a:rPr>
              <a:t>= УСТОЙЧИВОЕ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27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Международные организ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86" y="1164393"/>
            <a:ext cx="2593216" cy="21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Евросоюз начал переход к &amp;quot;зеленой&amp;quot; экономике // Смотри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1634"/>
          <a:stretch/>
        </p:blipFill>
        <p:spPr bwMode="auto">
          <a:xfrm>
            <a:off x="40552" y="4350618"/>
            <a:ext cx="2957825" cy="21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: Shape 37">
            <a:extLst>
              <a:ext uri="{FF2B5EF4-FFF2-40B4-BE49-F238E27FC236}">
                <a16:creationId xmlns:a16="http://schemas.microsoft.com/office/drawing/2014/main" id="{DEFCD879-8F34-4B0A-AF87-B06863D9888F}"/>
              </a:ext>
            </a:extLst>
          </p:cNvPr>
          <p:cNvSpPr>
            <a:spLocks/>
          </p:cNvSpPr>
          <p:nvPr/>
        </p:nvSpPr>
        <p:spPr bwMode="auto">
          <a:xfrm rot="5400000">
            <a:off x="5688132" y="-2546307"/>
            <a:ext cx="809472" cy="12198263"/>
          </a:xfrm>
          <a:custGeom>
            <a:avLst/>
            <a:gdLst>
              <a:gd name="connsiteX0" fmla="*/ 587968 w 809472"/>
              <a:gd name="connsiteY0" fmla="*/ 0 h 6858000"/>
              <a:gd name="connsiteX1" fmla="*/ 809472 w 809472"/>
              <a:gd name="connsiteY1" fmla="*/ 0 h 6858000"/>
              <a:gd name="connsiteX2" fmla="*/ 788795 w 809472"/>
              <a:gd name="connsiteY2" fmla="*/ 33781 h 6858000"/>
              <a:gd name="connsiteX3" fmla="*/ 687456 w 809472"/>
              <a:gd name="connsiteY3" fmla="*/ 342334 h 6858000"/>
              <a:gd name="connsiteX4" fmla="*/ 636639 w 809472"/>
              <a:gd name="connsiteY4" fmla="*/ 1163268 h 6858000"/>
              <a:gd name="connsiteX5" fmla="*/ 760194 w 809472"/>
              <a:gd name="connsiteY5" fmla="*/ 2852133 h 6858000"/>
              <a:gd name="connsiteX6" fmla="*/ 281917 w 809472"/>
              <a:gd name="connsiteY6" fmla="*/ 4527998 h 6858000"/>
              <a:gd name="connsiteX7" fmla="*/ 347680 w 809472"/>
              <a:gd name="connsiteY7" fmla="*/ 6025878 h 6858000"/>
              <a:gd name="connsiteX8" fmla="*/ 730302 w 809472"/>
              <a:gd name="connsiteY8" fmla="*/ 6664827 h 6858000"/>
              <a:gd name="connsiteX9" fmla="*/ 783984 w 809472"/>
              <a:gd name="connsiteY9" fmla="*/ 6834688 h 6858000"/>
              <a:gd name="connsiteX10" fmla="*/ 780193 w 809472"/>
              <a:gd name="connsiteY10" fmla="*/ 6858000 h 6858000"/>
              <a:gd name="connsiteX11" fmla="*/ 338926 w 809472"/>
              <a:gd name="connsiteY11" fmla="*/ 6858000 h 6858000"/>
              <a:gd name="connsiteX12" fmla="*/ 312806 w 809472"/>
              <a:gd name="connsiteY12" fmla="*/ 6661827 h 6858000"/>
              <a:gd name="connsiteX13" fmla="*/ 112527 w 809472"/>
              <a:gd name="connsiteY13" fmla="*/ 5855892 h 6858000"/>
              <a:gd name="connsiteX14" fmla="*/ 23846 w 809472"/>
              <a:gd name="connsiteY14" fmla="*/ 4709984 h 6858000"/>
              <a:gd name="connsiteX15" fmla="*/ 530023 w 809472"/>
              <a:gd name="connsiteY15" fmla="*/ 2283178 h 6858000"/>
              <a:gd name="connsiteX16" fmla="*/ 386540 w 809472"/>
              <a:gd name="connsiteY16" fmla="*/ 729303 h 6858000"/>
              <a:gd name="connsiteX17" fmla="*/ 543226 w 809472"/>
              <a:gd name="connsiteY17" fmla="*/ 1076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472" h="6858000">
                <a:moveTo>
                  <a:pt x="587968" y="0"/>
                </a:moveTo>
                <a:lnTo>
                  <a:pt x="809472" y="0"/>
                </a:lnTo>
                <a:lnTo>
                  <a:pt x="788795" y="33781"/>
                </a:lnTo>
                <a:cubicBezTo>
                  <a:pt x="739208" y="125601"/>
                  <a:pt x="698666" y="229343"/>
                  <a:pt x="687456" y="342334"/>
                </a:cubicBezTo>
                <a:cubicBezTo>
                  <a:pt x="660553" y="604313"/>
                  <a:pt x="620697" y="892290"/>
                  <a:pt x="636639" y="1163268"/>
                </a:cubicBezTo>
                <a:cubicBezTo>
                  <a:pt x="671514" y="1737222"/>
                  <a:pt x="816990" y="2255180"/>
                  <a:pt x="760194" y="2852133"/>
                </a:cubicBezTo>
                <a:cubicBezTo>
                  <a:pt x="705392" y="3440085"/>
                  <a:pt x="366612" y="3950044"/>
                  <a:pt x="281917" y="4527998"/>
                </a:cubicBezTo>
                <a:cubicBezTo>
                  <a:pt x="211172" y="5001960"/>
                  <a:pt x="144412" y="5580914"/>
                  <a:pt x="347680" y="6025878"/>
                </a:cubicBezTo>
                <a:cubicBezTo>
                  <a:pt x="452303" y="6253860"/>
                  <a:pt x="635643" y="6436845"/>
                  <a:pt x="730302" y="6664827"/>
                </a:cubicBezTo>
                <a:cubicBezTo>
                  <a:pt x="758700" y="6733821"/>
                  <a:pt x="784109" y="6789317"/>
                  <a:pt x="783984" y="6834688"/>
                </a:cubicBezTo>
                <a:lnTo>
                  <a:pt x="780193" y="6858000"/>
                </a:lnTo>
                <a:lnTo>
                  <a:pt x="338926" y="6858000"/>
                </a:lnTo>
                <a:lnTo>
                  <a:pt x="312806" y="6661827"/>
                </a:lnTo>
                <a:cubicBezTo>
                  <a:pt x="324763" y="6415847"/>
                  <a:pt x="160355" y="6098872"/>
                  <a:pt x="112527" y="5855892"/>
                </a:cubicBezTo>
                <a:cubicBezTo>
                  <a:pt x="41782" y="5493921"/>
                  <a:pt x="-41917" y="5087953"/>
                  <a:pt x="23846" y="4709984"/>
                </a:cubicBezTo>
                <a:cubicBezTo>
                  <a:pt x="163344" y="3908048"/>
                  <a:pt x="644611" y="3106112"/>
                  <a:pt x="530023" y="2283178"/>
                </a:cubicBezTo>
                <a:cubicBezTo>
                  <a:pt x="457285" y="1763220"/>
                  <a:pt x="348677" y="1263260"/>
                  <a:pt x="386540" y="729303"/>
                </a:cubicBezTo>
                <a:cubicBezTo>
                  <a:pt x="393017" y="644810"/>
                  <a:pt x="448816" y="366582"/>
                  <a:pt x="543226" y="1076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88A6BC7B-D8D9-4A1D-9F9B-13B1E6C82AED}"/>
              </a:ext>
            </a:extLst>
          </p:cNvPr>
          <p:cNvSpPr>
            <a:spLocks/>
          </p:cNvSpPr>
          <p:nvPr/>
        </p:nvSpPr>
        <p:spPr bwMode="auto">
          <a:xfrm rot="5400000">
            <a:off x="1988722" y="1173400"/>
            <a:ext cx="788705" cy="4758849"/>
          </a:xfrm>
          <a:custGeom>
            <a:avLst/>
            <a:gdLst>
              <a:gd name="connsiteX0" fmla="*/ 353098 w 788705"/>
              <a:gd name="connsiteY0" fmla="*/ 0 h 2627352"/>
              <a:gd name="connsiteX1" fmla="*/ 283982 w 788705"/>
              <a:gd name="connsiteY1" fmla="*/ 311066 h 2627352"/>
              <a:gd name="connsiteX2" fmla="*/ 350093 w 788705"/>
              <a:gd name="connsiteY2" fmla="*/ 1809380 h 2627352"/>
              <a:gd name="connsiteX3" fmla="*/ 734740 w 788705"/>
              <a:gd name="connsiteY3" fmla="*/ 2449515 h 2627352"/>
              <a:gd name="connsiteX4" fmla="*/ 788705 w 788705"/>
              <a:gd name="connsiteY4" fmla="*/ 2619051 h 2627352"/>
              <a:gd name="connsiteX5" fmla="*/ 787346 w 788705"/>
              <a:gd name="connsiteY5" fmla="*/ 2627352 h 2627352"/>
              <a:gd name="connsiteX6" fmla="*/ 339263 w 788705"/>
              <a:gd name="connsiteY6" fmla="*/ 2627352 h 2627352"/>
              <a:gd name="connsiteX7" fmla="*/ 315034 w 788705"/>
              <a:gd name="connsiteY7" fmla="*/ 2445514 h 2627352"/>
              <a:gd name="connsiteX8" fmla="*/ 113696 w 788705"/>
              <a:gd name="connsiteY8" fmla="*/ 1640345 h 2627352"/>
              <a:gd name="connsiteX9" fmla="*/ 24546 w 788705"/>
              <a:gd name="connsiteY9" fmla="*/ 493104 h 2627352"/>
              <a:gd name="connsiteX10" fmla="*/ 110691 w 788705"/>
              <a:gd name="connsiteY10" fmla="*/ 120025 h 2627352"/>
              <a:gd name="connsiteX11" fmla="*/ 353098 w 788705"/>
              <a:gd name="connsiteY11" fmla="*/ 0 h 26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8705" h="2627352">
                <a:moveTo>
                  <a:pt x="353098" y="0"/>
                </a:moveTo>
                <a:cubicBezTo>
                  <a:pt x="324049" y="102022"/>
                  <a:pt x="299007" y="205043"/>
                  <a:pt x="283982" y="311066"/>
                </a:cubicBezTo>
                <a:cubicBezTo>
                  <a:pt x="212863" y="786165"/>
                  <a:pt x="144748" y="1364287"/>
                  <a:pt x="350093" y="1809380"/>
                </a:cubicBezTo>
                <a:cubicBezTo>
                  <a:pt x="454268" y="2038429"/>
                  <a:pt x="639580" y="2221467"/>
                  <a:pt x="734740" y="2449515"/>
                </a:cubicBezTo>
                <a:cubicBezTo>
                  <a:pt x="763288" y="2518530"/>
                  <a:pt x="788830" y="2573791"/>
                  <a:pt x="788705" y="2619051"/>
                </a:cubicBezTo>
                <a:lnTo>
                  <a:pt x="787346" y="2627352"/>
                </a:lnTo>
                <a:lnTo>
                  <a:pt x="339263" y="2627352"/>
                </a:lnTo>
                <a:lnTo>
                  <a:pt x="315034" y="2445514"/>
                </a:lnTo>
                <a:cubicBezTo>
                  <a:pt x="327054" y="2199462"/>
                  <a:pt x="161777" y="1883396"/>
                  <a:pt x="113696" y="1640345"/>
                </a:cubicBezTo>
                <a:cubicBezTo>
                  <a:pt x="41575" y="1277269"/>
                  <a:pt x="-42567" y="871183"/>
                  <a:pt x="24546" y="493104"/>
                </a:cubicBezTo>
                <a:cubicBezTo>
                  <a:pt x="45581" y="369078"/>
                  <a:pt x="75632" y="245052"/>
                  <a:pt x="110691" y="120025"/>
                </a:cubicBezTo>
                <a:cubicBezTo>
                  <a:pt x="188822" y="74016"/>
                  <a:pt x="269958" y="33007"/>
                  <a:pt x="35309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pic>
        <p:nvPicPr>
          <p:cNvPr id="24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7796E98A-D61F-2144-A361-B55263C7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900947" y="3483706"/>
            <a:ext cx="2157032" cy="2890423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5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7552B9F-C14B-AA40-8D08-769786D2F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67910" y="607905"/>
            <a:ext cx="2195025" cy="2941334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6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D3BCE384-0138-D145-9564-5E54179AA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62517" y="1018902"/>
            <a:ext cx="2157032" cy="2890423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7" name="Graphic 25" descr="Research">
            <a:extLst>
              <a:ext uri="{FF2B5EF4-FFF2-40B4-BE49-F238E27FC236}">
                <a16:creationId xmlns:a16="http://schemas.microsoft.com/office/drawing/2014/main" id="{5E2805E8-EE09-644B-8025-70FBC0488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103">
            <a:off x="7980828" y="1568965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31" descr="Gears">
            <a:extLst>
              <a:ext uri="{FF2B5EF4-FFF2-40B4-BE49-F238E27FC236}">
                <a16:creationId xmlns:a16="http://schemas.microsoft.com/office/drawing/2014/main" id="{C210345F-C860-3D48-8E49-96138B8881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7227071" y="4040633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33" descr="Good Idea">
            <a:extLst>
              <a:ext uri="{FF2B5EF4-FFF2-40B4-BE49-F238E27FC236}">
                <a16:creationId xmlns:a16="http://schemas.microsoft.com/office/drawing/2014/main" id="{6DD84FF6-D54B-DB42-94F6-C2E5C80CA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240249" y="1417655"/>
            <a:ext cx="1436671" cy="1436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88FA3E1E-AEF5-EB42-B1A7-ED9C54F49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047369" y="3318894"/>
            <a:ext cx="2453359" cy="3287502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31" name="Graphic 27" descr="Statistics">
            <a:extLst>
              <a:ext uri="{FF2B5EF4-FFF2-40B4-BE49-F238E27FC236}">
                <a16:creationId xmlns:a16="http://schemas.microsoft.com/office/drawing/2014/main" id="{E7B4942E-E6BF-E245-B82F-F061193B1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499000" y="4015181"/>
            <a:ext cx="1654663" cy="1654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-266775" y="999044"/>
            <a:ext cx="341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МЕЖДУНАРОДНЫЕ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ОРГАНИЗАЦИИ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И ИНСТИТУТЫ =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«ЗЕЛЕНАЯ»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ЭКОНОМИКА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«ЗЕЛЕНЫЙ» РОСТ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74042" y="839172"/>
            <a:ext cx="260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OECD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endParaRPr lang="en-US" sz="32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460</a:t>
            </a:r>
          </a:p>
          <a:p>
            <a:pPr algn="ctr"/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World Bank Group 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200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69495" y="4175457"/>
            <a:ext cx="2207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СТРАНЫ МИРА +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«ЗЕЛЕНАЯ»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ЭКОНОМИКА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= НАЦИОНАЛЬНЫЕ СТРАТЕГИИ 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«ЗЕЛЕНОГО» РОСТА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277631" y="3947178"/>
            <a:ext cx="260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СТРАТЕГИИ </a:t>
            </a:r>
            <a:endParaRPr lang="en-US" sz="32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19+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ДЕКАРБОНИ-ЗАЦИЯ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125+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67713" y="49776"/>
            <a:ext cx="682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Почему «зеленая» экономика?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194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 flipH="1" flipV="1">
            <a:off x="8525549" y="3295043"/>
            <a:ext cx="3528780" cy="1938811"/>
            <a:chOff x="5902193" y="1833361"/>
            <a:chExt cx="4788810" cy="2580878"/>
          </a:xfrm>
        </p:grpSpPr>
        <p:sp>
          <p:nvSpPr>
            <p:cNvPr id="47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7086212" y="3499818"/>
              <a:ext cx="3604791" cy="9016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27000">
                  <a:srgbClr val="C00000"/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902193" y="1833361"/>
              <a:ext cx="1607353" cy="2580878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9C2F877-605D-6B4B-BA8F-F2A8F7B2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#4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B81DFC-754C-6E46-9044-B812A20275E3}"/>
              </a:ext>
            </a:extLst>
          </p:cNvPr>
          <p:cNvGrpSpPr/>
          <p:nvPr/>
        </p:nvGrpSpPr>
        <p:grpSpPr>
          <a:xfrm>
            <a:off x="-772896" y="684326"/>
            <a:ext cx="11371829" cy="6060587"/>
            <a:chOff x="349138" y="713294"/>
            <a:chExt cx="11371829" cy="6060587"/>
          </a:xfrm>
          <a:effectLst>
            <a:outerShdw blurRad="647700" dist="38100" dir="2700000" algn="tl" rotWithShape="0">
              <a:prstClr val="black"/>
            </a:outerShdw>
          </a:effectLst>
        </p:grpSpPr>
        <p:pic>
          <p:nvPicPr>
            <p:cNvPr id="11" name="Picture 10" descr="A close up of a flower&#10;&#10;Description automatically generated">
              <a:extLst>
                <a:ext uri="{FF2B5EF4-FFF2-40B4-BE49-F238E27FC236}">
                  <a16:creationId xmlns:a16="http://schemas.microsoft.com/office/drawing/2014/main" id="{060E0047-94B4-6D42-B9B6-2590B93EF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474203">
              <a:off x="4149600" y="3237618"/>
              <a:ext cx="2639002" cy="3536263"/>
            </a:xfrm>
            <a:prstGeom prst="rect">
              <a:avLst/>
            </a:prstGeom>
          </p:spPr>
        </p:pic>
        <p:pic>
          <p:nvPicPr>
            <p:cNvPr id="9" name="Picture 8" descr="A picture containing sitting, table, wooden, dark&#10;&#10;Description automatically generated">
              <a:extLst>
                <a:ext uri="{FF2B5EF4-FFF2-40B4-BE49-F238E27FC236}">
                  <a16:creationId xmlns:a16="http://schemas.microsoft.com/office/drawing/2014/main" id="{BF94A23C-AFF4-DA40-A5DF-80EC8AED6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017"/>
            <a:stretch/>
          </p:blipFill>
          <p:spPr>
            <a:xfrm rot="21312392">
              <a:off x="349138" y="1381305"/>
              <a:ext cx="9643624" cy="3245027"/>
            </a:xfrm>
            <a:prstGeom prst="rect">
              <a:avLst/>
            </a:prstGeom>
          </p:spPr>
        </p:pic>
        <p:pic>
          <p:nvPicPr>
            <p:cNvPr id="10" name="Picture 9" descr="A close up of a flower&#10;&#10;Description automatically generated">
              <a:extLst>
                <a:ext uri="{FF2B5EF4-FFF2-40B4-BE49-F238E27FC236}">
                  <a16:creationId xmlns:a16="http://schemas.microsoft.com/office/drawing/2014/main" id="{B9573E76-A5D2-B640-BCED-4B7989ABD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64806">
              <a:off x="1636359" y="1466090"/>
              <a:ext cx="2366485" cy="3165173"/>
            </a:xfrm>
            <a:prstGeom prst="rect">
              <a:avLst/>
            </a:prstGeom>
          </p:spPr>
        </p:pic>
        <p:pic>
          <p:nvPicPr>
            <p:cNvPr id="12" name="Picture 11" descr="A close up of a flower&#10;&#10;Description automatically generated">
              <a:extLst>
                <a:ext uri="{FF2B5EF4-FFF2-40B4-BE49-F238E27FC236}">
                  <a16:creationId xmlns:a16="http://schemas.microsoft.com/office/drawing/2014/main" id="{0ED00AEC-C6D6-0249-8C60-3E952FE3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193589">
              <a:off x="8955138" y="313950"/>
              <a:ext cx="2366485" cy="3165173"/>
            </a:xfrm>
            <a:prstGeom prst="rect">
              <a:avLst/>
            </a:prstGeom>
          </p:spPr>
        </p:pic>
        <p:pic>
          <p:nvPicPr>
            <p:cNvPr id="13" name="Picture 12" descr="A close up of a flower&#10;&#10;Description automatically generated">
              <a:extLst>
                <a:ext uri="{FF2B5EF4-FFF2-40B4-BE49-F238E27FC236}">
                  <a16:creationId xmlns:a16="http://schemas.microsoft.com/office/drawing/2014/main" id="{D8C1CD3F-A1AD-ED48-B118-19DFCE15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312195">
              <a:off x="7243159" y="3571220"/>
              <a:ext cx="2301617" cy="3084167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75948" y="4658704"/>
            <a:ext cx="28432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СТРАТЕГИЧЕСКИЕ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ДОКУМЕНТЫ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=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«ЗЕЛЕНАЯ»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ЭКОНОМИКА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808" y="3958507"/>
            <a:ext cx="1987164" cy="190319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823227" y="854646"/>
            <a:ext cx="3217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МИНИСТЕРСТВО ЭКОНОМИЧЕСКОГО РАЗВИТИЯ И СОКРАЩЕНИЯ БЕДНОСТИ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=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УПОЛНОМОЧЕНЫЙ ОРГАН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ПО ПЕРЕХОДУ К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ЗЕЛЕНОЙ ЭКОНОМИКЕ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Почему «зеленая» экономика?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66" y="1172592"/>
            <a:ext cx="1748618" cy="141301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58" y="4348972"/>
            <a:ext cx="1721730" cy="1291297"/>
          </a:xfrm>
          <a:prstGeom prst="rect">
            <a:avLst/>
          </a:prstGeom>
        </p:spPr>
      </p:pic>
      <p:grpSp>
        <p:nvGrpSpPr>
          <p:cNvPr id="40" name="Group 15">
            <a:extLst>
              <a:ext uri="{FF2B5EF4-FFF2-40B4-BE49-F238E27FC236}">
                <a16:creationId xmlns:a16="http://schemas.microsoft.com/office/drawing/2014/main" id="{1261FFE1-136E-4C50-8196-E3A7391CACE1}"/>
              </a:ext>
            </a:extLst>
          </p:cNvPr>
          <p:cNvGrpSpPr/>
          <p:nvPr/>
        </p:nvGrpSpPr>
        <p:grpSpPr>
          <a:xfrm flipH="1">
            <a:off x="8525549" y="2135580"/>
            <a:ext cx="2901632" cy="2584488"/>
            <a:chOff x="5587298" y="1017227"/>
            <a:chExt cx="4828660" cy="3233592"/>
          </a:xfrm>
        </p:grpSpPr>
        <p:sp>
          <p:nvSpPr>
            <p:cNvPr id="41" name="직사각형 5">
              <a:extLst>
                <a:ext uri="{FF2B5EF4-FFF2-40B4-BE49-F238E27FC236}">
                  <a16:creationId xmlns:a16="http://schemas.microsoft.com/office/drawing/2014/main" id="{4E7A041A-2D73-42D0-821E-659B8B222C2E}"/>
                </a:ext>
              </a:extLst>
            </p:cNvPr>
            <p:cNvSpPr/>
            <p:nvPr/>
          </p:nvSpPr>
          <p:spPr>
            <a:xfrm>
              <a:off x="7163120" y="3396616"/>
              <a:ext cx="3252838" cy="8542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26000">
                  <a:srgbClr val="92D050"/>
                </a:gs>
                <a:gs pos="100000">
                  <a:srgbClr val="92D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Down Arrow 3">
              <a:extLst>
                <a:ext uri="{FF2B5EF4-FFF2-40B4-BE49-F238E27FC236}">
                  <a16:creationId xmlns:a16="http://schemas.microsoft.com/office/drawing/2014/main" id="{E790A5A8-B6CF-4E6A-B85D-996FC658C17E}"/>
                </a:ext>
              </a:extLst>
            </p:cNvPr>
            <p:cNvSpPr/>
            <p:nvPr/>
          </p:nvSpPr>
          <p:spPr>
            <a:xfrm rot="10800000">
              <a:off x="5587298" y="1017227"/>
              <a:ext cx="2111327" cy="3231904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92851" y="2938413"/>
            <a:ext cx="677108" cy="89704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20%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8589594" y="4012182"/>
            <a:ext cx="1987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ЭНЕРГОЭФ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ФЕКТИВНОСТЬ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26903" y="3297852"/>
            <a:ext cx="2111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ВЫБРОСЫ </a:t>
            </a:r>
          </a:p>
          <a:p>
            <a:pPr lvl="0" algn="ctr"/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ВРЕДНЫХ ГАЗОВ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110876" y="4127004"/>
            <a:ext cx="677108" cy="8676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20%</a:t>
            </a:r>
            <a:endParaRPr lang="ru-RU" sz="32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82858" y="4910107"/>
            <a:ext cx="2202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Новый Узбекистан 2022-2026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2" name="Picture 2" descr="Цель – Бесплатные иконки: стрелы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98" y="5110727"/>
            <a:ext cx="1179193" cy="11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pic>
        <p:nvPicPr>
          <p:cNvPr id="1026" name="Picture 2" descr="ВНИМИ начал работу по пересмотру технической  документации (ТУ, ТИ) на производство цельномолочных продуктов.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>
                        <a14:foregroundMark x1="43222" y1="25130" x2="43222" y2="25130"/>
                        <a14:foregroundMark x1="36333" y1="22704" x2="36333" y2="22704"/>
                        <a14:foregroundMark x1="39889" y1="33622" x2="40333" y2="33449"/>
                        <a14:foregroundMark x1="42889" y1="42114" x2="42889" y2="42114"/>
                        <a14:foregroundMark x1="43111" y1="53553" x2="43111" y2="53553"/>
                        <a14:foregroundMark x1="43667" y1="62565" x2="43667" y2="62565"/>
                        <a14:foregroundMark x1="44889" y1="73137" x2="44889" y2="73137"/>
                        <a14:foregroundMark x1="44000" y1="80763" x2="44000" y2="80763"/>
                        <a14:foregroundMark x1="34667" y1="74697" x2="34667" y2="74697"/>
                        <a14:foregroundMark x1="35333" y1="65858" x2="35333" y2="65858"/>
                        <a14:foregroundMark x1="35333" y1="50953" x2="35333" y2="50953"/>
                        <a14:foregroundMark x1="35000" y1="39341" x2="35000" y2="39341"/>
                        <a14:foregroundMark x1="35111" y1="32409" x2="35111" y2="32409"/>
                        <a14:foregroundMark x1="36000" y1="25303" x2="36000" y2="25303"/>
                        <a14:foregroundMark x1="42000" y1="20277" x2="42000" y2="20277"/>
                        <a14:foregroundMark x1="46444" y1="20797" x2="46444" y2="20797"/>
                        <a14:foregroundMark x1="49667" y1="21317" x2="49667" y2="21317"/>
                        <a14:foregroundMark x1="50556" y1="21490" x2="50556" y2="21490"/>
                        <a14:foregroundMark x1="54778" y1="23050" x2="54778" y2="23050"/>
                        <a14:foregroundMark x1="61889" y1="24957" x2="61889" y2="24957"/>
                        <a14:foregroundMark x1="62667" y1="27903" x2="62667" y2="27903"/>
                        <a14:foregroundMark x1="64444" y1="28076" x2="64444" y2="28076"/>
                        <a14:foregroundMark x1="60111" y1="25303" x2="60111" y2="25303"/>
                        <a14:foregroundMark x1="59556" y1="23224" x2="59556" y2="23224"/>
                        <a14:foregroundMark x1="59556" y1="20797" x2="59556" y2="20797"/>
                        <a14:foregroundMark x1="54111" y1="18371" x2="54111" y2="18371"/>
                        <a14:foregroundMark x1="54222" y1="17678" x2="54222" y2="17678"/>
                        <a14:foregroundMark x1="50556" y1="16464" x2="50556" y2="16464"/>
                        <a14:foregroundMark x1="49444" y1="16464" x2="49444" y2="16464"/>
                        <a14:foregroundMark x1="44889" y1="15598" x2="44889" y2="15598"/>
                        <a14:foregroundMark x1="42444" y1="15425" x2="42444" y2="15425"/>
                        <a14:foregroundMark x1="39556" y1="15078" x2="39556" y2="15078"/>
                        <a14:foregroundMark x1="37333" y1="15251" x2="37333" y2="15251"/>
                        <a14:foregroundMark x1="35889" y1="15425" x2="35889" y2="15425"/>
                        <a14:foregroundMark x1="34222" y1="16118" x2="33889" y2="17331"/>
                        <a14:foregroundMark x1="33778" y1="18371" x2="33778" y2="18371"/>
                        <a14:foregroundMark x1="33778" y1="21144" x2="33778" y2="22530"/>
                        <a14:foregroundMark x1="33778" y1="25477" x2="33778" y2="27383"/>
                        <a14:foregroundMark x1="33778" y1="29289" x2="33889" y2="30503"/>
                        <a14:foregroundMark x1="34111" y1="32062" x2="34111" y2="34315"/>
                        <a14:foregroundMark x1="34111" y1="39688" x2="34111" y2="39688"/>
                        <a14:foregroundMark x1="34222" y1="42981" x2="34222" y2="43501"/>
                        <a14:foregroundMark x1="34222" y1="46447" x2="34222" y2="47314"/>
                        <a14:foregroundMark x1="34222" y1="48700" x2="34222" y2="49913"/>
                        <a14:foregroundMark x1="34222" y1="51473" x2="34222" y2="52860"/>
                        <a14:foregroundMark x1="34222" y1="55113" x2="34222" y2="57019"/>
                        <a14:foregroundMark x1="34222" y1="59445" x2="34222" y2="62392"/>
                        <a14:foregroundMark x1="34333" y1="65165" x2="34333" y2="67418"/>
                        <a14:foregroundMark x1="34333" y1="68977" x2="34333" y2="70364"/>
                        <a14:foregroundMark x1="34444" y1="70884" x2="34444" y2="72617"/>
                        <a14:foregroundMark x1="34444" y1="73657" x2="34667" y2="74350"/>
                        <a14:foregroundMark x1="34778" y1="76083" x2="34778" y2="76950"/>
                        <a14:foregroundMark x1="34889" y1="77990" x2="35000" y2="79029"/>
                        <a14:foregroundMark x1="35111" y1="80763" x2="35111" y2="80763"/>
                        <a14:foregroundMark x1="35667" y1="81629" x2="35667" y2="81629"/>
                        <a14:foregroundMark x1="40222" y1="83882" x2="40222" y2="83882"/>
                        <a14:foregroundMark x1="45667" y1="82669" x2="45667" y2="82669"/>
                        <a14:foregroundMark x1="45667" y1="82669" x2="45667" y2="82669"/>
                        <a14:foregroundMark x1="47778" y1="82496" x2="47778" y2="82496"/>
                        <a14:foregroundMark x1="51556" y1="82496" x2="51556" y2="82496"/>
                        <a14:foregroundMark x1="53000" y1="82669" x2="53000" y2="82669"/>
                        <a14:foregroundMark x1="55667" y1="83016" x2="55667" y2="83016"/>
                        <a14:foregroundMark x1="56667" y1="83362" x2="56667" y2="83362"/>
                        <a14:foregroundMark x1="58333" y1="83536" x2="58333" y2="83536"/>
                        <a14:foregroundMark x1="59000" y1="83536" x2="59000" y2="83536"/>
                        <a14:foregroundMark x1="60222" y1="83536" x2="60222" y2="83536"/>
                        <a14:foregroundMark x1="61333" y1="83536" x2="62000" y2="83536"/>
                        <a14:foregroundMark x1="63667" y1="83536" x2="63667" y2="83536"/>
                        <a14:foregroundMark x1="64778" y1="83016" x2="64778" y2="83016"/>
                        <a14:foregroundMark x1="65556" y1="82669" x2="65556" y2="82669"/>
                        <a14:foregroundMark x1="66444" y1="80763" x2="66444" y2="78856"/>
                        <a14:foregroundMark x1="66444" y1="75910" x2="66444" y2="75910"/>
                        <a14:foregroundMark x1="66444" y1="75217" x2="66444" y2="74697"/>
                        <a14:foregroundMark x1="65667" y1="71057" x2="65667" y2="71057"/>
                        <a14:foregroundMark x1="65556" y1="67938" x2="65556" y2="66898"/>
                        <a14:foregroundMark x1="65556" y1="64991" x2="65667" y2="63432"/>
                        <a14:foregroundMark x1="66000" y1="61525" x2="66000" y2="61525"/>
                        <a14:foregroundMark x1="66222" y1="59619" x2="66222" y2="59619"/>
                        <a14:foregroundMark x1="66222" y1="57886" x2="66222" y2="57366"/>
                        <a14:foregroundMark x1="66222" y1="55806" x2="66222" y2="55806"/>
                        <a14:foregroundMark x1="66333" y1="53033" x2="66333" y2="52166"/>
                        <a14:foregroundMark x1="66333" y1="51127" x2="66333" y2="51127"/>
                        <a14:foregroundMark x1="66333" y1="48354" x2="66333" y2="48354"/>
                        <a14:foregroundMark x1="66333" y1="45754" x2="66333" y2="45754"/>
                        <a14:foregroundMark x1="65889" y1="42981" x2="65889" y2="42981"/>
                        <a14:foregroundMark x1="65889" y1="41594" x2="65889" y2="41594"/>
                        <a14:foregroundMark x1="65889" y1="40555" x2="65889" y2="40555"/>
                        <a14:foregroundMark x1="65889" y1="38821" x2="65889" y2="38821"/>
                        <a14:foregroundMark x1="65889" y1="37435" x2="65889" y2="37435"/>
                        <a14:foregroundMark x1="65889" y1="36568" x2="65889" y2="36568"/>
                        <a14:foregroundMark x1="65889" y1="35009" x2="65889" y2="35009"/>
                        <a14:foregroundMark x1="65556" y1="33795" x2="65556" y2="33795"/>
                        <a14:foregroundMark x1="63556" y1="32062" x2="63556" y2="32062"/>
                        <a14:foregroundMark x1="61556" y1="32062" x2="61556" y2="32062"/>
                        <a14:foregroundMark x1="60000" y1="32929" x2="60000" y2="32929"/>
                        <a14:foregroundMark x1="57889" y1="32929" x2="57889" y2="32929"/>
                        <a14:foregroundMark x1="55333" y1="31716" x2="55333" y2="31716"/>
                        <a14:foregroundMark x1="55333" y1="31716" x2="55444" y2="32409"/>
                        <a14:foregroundMark x1="55556" y1="33102" x2="55667" y2="33622"/>
                        <a14:foregroundMark x1="56667" y1="34662" x2="56667" y2="34662"/>
                        <a14:foregroundMark x1="58556" y1="35875" x2="58556" y2="35875"/>
                        <a14:foregroundMark x1="60333" y1="37088" x2="60333" y2="37088"/>
                        <a14:foregroundMark x1="62222" y1="37435" x2="62222" y2="37435"/>
                        <a14:foregroundMark x1="63222" y1="37435" x2="63222" y2="37435"/>
                        <a14:foregroundMark x1="65000" y1="35875" x2="65000" y2="35875"/>
                        <a14:foregroundMark x1="56333" y1="40035" x2="56333" y2="40035"/>
                        <a14:foregroundMark x1="56556" y1="40555" x2="56889" y2="41768"/>
                        <a14:foregroundMark x1="57444" y1="44194" x2="57444" y2="44194"/>
                        <a14:foregroundMark x1="48111" y1="38128" x2="48111" y2="38128"/>
                        <a14:foregroundMark x1="48111" y1="38128" x2="48111" y2="38128"/>
                        <a14:foregroundMark x1="43444" y1="56846" x2="43444" y2="56846"/>
                        <a14:foregroundMark x1="44333" y1="57539" x2="45778" y2="57539"/>
                        <a14:foregroundMark x1="52222" y1="57539" x2="52222" y2="57539"/>
                        <a14:foregroundMark x1="56778" y1="57539" x2="56778" y2="57539"/>
                        <a14:foregroundMark x1="57556" y1="67938" x2="57556" y2="67938"/>
                        <a14:foregroundMark x1="55889" y1="68111" x2="55556" y2="68111"/>
                        <a14:foregroundMark x1="50444" y1="67764" x2="50444" y2="67764"/>
                        <a14:foregroundMark x1="46444" y1="67591" x2="46444" y2="67591"/>
                        <a14:foregroundMark x1="56556" y1="15945" x2="56556" y2="15945"/>
                        <a14:foregroundMark x1="56556" y1="14211" x2="56556" y2="14211"/>
                        <a14:foregroundMark x1="56556" y1="13172" x2="56556" y2="13172"/>
                        <a14:foregroundMark x1="67667" y1="31542" x2="67667" y2="31542"/>
                        <a14:foregroundMark x1="68000" y1="31369" x2="68000" y2="31369"/>
                        <a14:backgroundMark x1="27000" y1="38128" x2="27000" y2="38128"/>
                        <a14:backgroundMark x1="25111" y1="45927" x2="25111" y2="45927"/>
                        <a14:backgroundMark x1="25667" y1="57366" x2="25778" y2="59099"/>
                        <a14:backgroundMark x1="26778" y1="68111" x2="26778" y2="68977"/>
                        <a14:backgroundMark x1="27222" y1="73310" x2="27556" y2="74697"/>
                        <a14:backgroundMark x1="31444" y1="83189" x2="32000" y2="84749"/>
                        <a14:backgroundMark x1="41667" y1="92894" x2="41667" y2="92894"/>
                        <a14:backgroundMark x1="49000" y1="95494" x2="49556" y2="95494"/>
                        <a14:backgroundMark x1="57111" y1="97400" x2="57111" y2="97400"/>
                        <a14:backgroundMark x1="70778" y1="82842" x2="70778" y2="82842"/>
                        <a14:backgroundMark x1="71333" y1="66378" x2="71333" y2="65165"/>
                        <a14:backgroundMark x1="71556" y1="50780" x2="71556" y2="50780"/>
                        <a14:backgroundMark x1="74667" y1="38128" x2="74667" y2="38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" y="2135578"/>
            <a:ext cx="3287221" cy="21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181758" y="2833377"/>
            <a:ext cx="1128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25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34769" y="4550982"/>
            <a:ext cx="1365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154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 descr="A close up of a tree&#10;&#10;Description automatically generated">
            <a:extLst>
              <a:ext uri="{FF2B5EF4-FFF2-40B4-BE49-F238E27FC236}">
                <a16:creationId xmlns:a16="http://schemas.microsoft.com/office/drawing/2014/main" id="{210521B6-E9B4-734F-9390-1F686D92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350" flipH="1" flipV="1">
            <a:off x="7698520" y="3509230"/>
            <a:ext cx="2533782" cy="1770252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5" name="Picture 18" descr="A close up of a tree&#10;&#10;Description automatically generated">
            <a:extLst>
              <a:ext uri="{FF2B5EF4-FFF2-40B4-BE49-F238E27FC236}">
                <a16:creationId xmlns:a16="http://schemas.microsoft.com/office/drawing/2014/main" id="{210521B6-E9B4-734F-9390-1F686D92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25377" flipH="1" flipV="1">
            <a:off x="4164788" y="1902465"/>
            <a:ext cx="2967820" cy="2073497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24" name="Picture 18" descr="A close up of a tree&#10;&#10;Description automatically generated">
            <a:extLst>
              <a:ext uri="{FF2B5EF4-FFF2-40B4-BE49-F238E27FC236}">
                <a16:creationId xmlns:a16="http://schemas.microsoft.com/office/drawing/2014/main" id="{210521B6-E9B4-734F-9390-1F686D92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30408" flipH="1" flipV="1">
            <a:off x="1110208" y="3577944"/>
            <a:ext cx="2780758" cy="1942805"/>
          </a:xfrm>
          <a:prstGeom prst="rect">
            <a:avLst/>
          </a:prstGeom>
          <a:effectLst>
            <a:outerShdw blurRad="914400" sx="120000" sy="12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Миссия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/>
          <a:stretch/>
        </p:blipFill>
        <p:spPr>
          <a:xfrm>
            <a:off x="1129609" y="755282"/>
            <a:ext cx="2399940" cy="24574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1598" y="3656632"/>
            <a:ext cx="1812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Анализ ситуации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и выработка путей решения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3074" name="Picture 2" descr="X Infotech - Green Polic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3" t="12235" r="41222" b="15486"/>
          <a:stretch/>
        </p:blipFill>
        <p:spPr bwMode="auto">
          <a:xfrm>
            <a:off x="4739255" y="4279670"/>
            <a:ext cx="2188205" cy="20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72997" y="2277493"/>
            <a:ext cx="195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Использование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принципов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«зеленой»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экономики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987773"/>
            <a:ext cx="2107517" cy="21018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97682" y="3992540"/>
            <a:ext cx="3029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Привлечение 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объединение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экспертов</a:t>
            </a:r>
            <a:endParaRPr lang="ru-RU" sz="20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DCAD25B1-A24A-0742-B5E4-9B5CD8066CB0}"/>
              </a:ext>
            </a:extLst>
          </p:cNvPr>
          <p:cNvGrpSpPr/>
          <p:nvPr/>
        </p:nvGrpSpPr>
        <p:grpSpPr>
          <a:xfrm>
            <a:off x="427989" y="1075666"/>
            <a:ext cx="11764011" cy="5220360"/>
            <a:chOff x="14554200" y="2400300"/>
            <a:chExt cx="11764011" cy="4452621"/>
          </a:xfrm>
          <a:gradFill>
            <a:gsLst>
              <a:gs pos="0">
                <a:schemeClr val="accent6">
                  <a:lumMod val="50000"/>
                </a:schemeClr>
              </a:gs>
              <a:gs pos="2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effectLst>
            <a:outerShdw blurRad="914400" algn="ctr" rotWithShape="0">
              <a:srgbClr val="000000">
                <a:alpha val="69000"/>
              </a:srgbClr>
            </a:outerShdw>
          </a:effectLst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EA723B73-81B9-A945-AD71-BB02BEA13D15}"/>
                </a:ext>
              </a:extLst>
            </p:cNvPr>
            <p:cNvSpPr/>
            <p:nvPr/>
          </p:nvSpPr>
          <p:spPr>
            <a:xfrm>
              <a:off x="14706599" y="2400300"/>
              <a:ext cx="11611612" cy="445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2" y="21600"/>
                  </a:moveTo>
                  <a:cubicBezTo>
                    <a:pt x="1545" y="21600"/>
                    <a:pt x="0" y="17571"/>
                    <a:pt x="0" y="12624"/>
                  </a:cubicBezTo>
                  <a:cubicBezTo>
                    <a:pt x="0" y="12451"/>
                    <a:pt x="52" y="12316"/>
                    <a:pt x="118" y="12316"/>
                  </a:cubicBezTo>
                  <a:cubicBezTo>
                    <a:pt x="184" y="12316"/>
                    <a:pt x="236" y="12451"/>
                    <a:pt x="236" y="12624"/>
                  </a:cubicBezTo>
                  <a:cubicBezTo>
                    <a:pt x="236" y="17232"/>
                    <a:pt x="1675" y="20984"/>
                    <a:pt x="3442" y="20984"/>
                  </a:cubicBezTo>
                  <a:cubicBezTo>
                    <a:pt x="5209" y="20984"/>
                    <a:pt x="6648" y="17232"/>
                    <a:pt x="6648" y="12624"/>
                  </a:cubicBezTo>
                  <a:lnTo>
                    <a:pt x="6648" y="8397"/>
                  </a:lnTo>
                  <a:cubicBezTo>
                    <a:pt x="6648" y="3764"/>
                    <a:pt x="8091" y="0"/>
                    <a:pt x="9868" y="0"/>
                  </a:cubicBezTo>
                  <a:cubicBezTo>
                    <a:pt x="11645" y="0"/>
                    <a:pt x="13088" y="3764"/>
                    <a:pt x="13088" y="8397"/>
                  </a:cubicBezTo>
                  <a:lnTo>
                    <a:pt x="13088" y="13412"/>
                  </a:lnTo>
                  <a:cubicBezTo>
                    <a:pt x="13088" y="17152"/>
                    <a:pt x="14255" y="20189"/>
                    <a:pt x="15687" y="20189"/>
                  </a:cubicBezTo>
                  <a:cubicBezTo>
                    <a:pt x="17118" y="20189"/>
                    <a:pt x="18285" y="17146"/>
                    <a:pt x="18285" y="13412"/>
                  </a:cubicBezTo>
                  <a:lnTo>
                    <a:pt x="18285" y="13135"/>
                  </a:lnTo>
                  <a:cubicBezTo>
                    <a:pt x="18285" y="8539"/>
                    <a:pt x="19719" y="4799"/>
                    <a:pt x="21482" y="4799"/>
                  </a:cubicBezTo>
                  <a:cubicBezTo>
                    <a:pt x="21548" y="4799"/>
                    <a:pt x="21600" y="4935"/>
                    <a:pt x="21600" y="5107"/>
                  </a:cubicBezTo>
                  <a:cubicBezTo>
                    <a:pt x="21600" y="5280"/>
                    <a:pt x="21548" y="5415"/>
                    <a:pt x="21482" y="5415"/>
                  </a:cubicBezTo>
                  <a:cubicBezTo>
                    <a:pt x="19849" y="5415"/>
                    <a:pt x="18522" y="8878"/>
                    <a:pt x="18522" y="13135"/>
                  </a:cubicBezTo>
                  <a:lnTo>
                    <a:pt x="18522" y="13412"/>
                  </a:lnTo>
                  <a:cubicBezTo>
                    <a:pt x="18522" y="17491"/>
                    <a:pt x="17251" y="20805"/>
                    <a:pt x="15687" y="20805"/>
                  </a:cubicBezTo>
                  <a:cubicBezTo>
                    <a:pt x="14123" y="20805"/>
                    <a:pt x="12852" y="17491"/>
                    <a:pt x="12852" y="13412"/>
                  </a:cubicBezTo>
                  <a:lnTo>
                    <a:pt x="12852" y="8397"/>
                  </a:lnTo>
                  <a:cubicBezTo>
                    <a:pt x="12852" y="4109"/>
                    <a:pt x="11512" y="616"/>
                    <a:pt x="9868" y="616"/>
                  </a:cubicBezTo>
                  <a:cubicBezTo>
                    <a:pt x="8224" y="616"/>
                    <a:pt x="6884" y="4109"/>
                    <a:pt x="6884" y="8397"/>
                  </a:cubicBezTo>
                  <a:lnTo>
                    <a:pt x="6884" y="12624"/>
                  </a:lnTo>
                  <a:cubicBezTo>
                    <a:pt x="6884" y="17571"/>
                    <a:pt x="5339" y="21600"/>
                    <a:pt x="344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39BB66EE-3FBD-FF48-906E-A8C5D6DDCB92}"/>
                </a:ext>
              </a:extLst>
            </p:cNvPr>
            <p:cNvSpPr/>
            <p:nvPr/>
          </p:nvSpPr>
          <p:spPr>
            <a:xfrm>
              <a:off x="14554200" y="4762500"/>
              <a:ext cx="434341" cy="434341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может ли Яровая объединить телеком? - Новости Nag.r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711" y1="6942" x2="67711" y2="6942"/>
                        <a14:foregroundMark x1="63215" y1="13133" x2="63215" y2="13133"/>
                        <a14:foregroundMark x1="73161" y1="12570" x2="73161" y2="12570"/>
                        <a14:foregroundMark x1="86785" y1="23077" x2="86785" y2="23077"/>
                        <a14:foregroundMark x1="34605" y1="9006" x2="34605" y2="9006"/>
                        <a14:foregroundMark x1="11308" y1="18386" x2="11308" y2="18386"/>
                        <a14:foregroundMark x1="94550" y1="25516" x2="94550" y2="25516"/>
                        <a14:foregroundMark x1="50272" y1="59475" x2="50272" y2="59475"/>
                        <a14:foregroundMark x1="43460" y1="58537" x2="43460" y2="58537"/>
                        <a14:foregroundMark x1="48365" y1="66604" x2="48365" y2="66604"/>
                        <a14:foregroundMark x1="56948" y1="60976" x2="56948" y2="60976"/>
                        <a14:foregroundMark x1="43869" y1="17636" x2="43869" y2="17636"/>
                        <a14:foregroundMark x1="48365" y1="16510" x2="48365" y2="16510"/>
                        <a14:foregroundMark x1="14850" y1="22889" x2="14850" y2="22889"/>
                        <a14:foregroundMark x1="4768" y1="22326" x2="4768" y2="22326"/>
                        <a14:foregroundMark x1="58038" y1="13321" x2="58038" y2="13321"/>
                        <a14:foregroundMark x1="61308" y1="12195" x2="61308" y2="12195"/>
                        <a14:foregroundMark x1="50000" y1="13884" x2="50000" y2="13884"/>
                        <a14:foregroundMark x1="55722" y1="13321" x2="55722" y2="13321"/>
                        <a14:foregroundMark x1="20300" y1="20450" x2="20300" y2="20450"/>
                        <a14:foregroundMark x1="23978" y1="18949" x2="23978" y2="18949"/>
                        <a14:foregroundMark x1="81744" y1="19887" x2="81744" y2="19887"/>
                        <a14:foregroundMark x1="32834" y1="53659" x2="32834" y2="5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599" y="1822761"/>
            <a:ext cx="4528409" cy="39210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37">
            <a:extLst>
              <a:ext uri="{FF2B5EF4-FFF2-40B4-BE49-F238E27FC236}">
                <a16:creationId xmlns:a16="http://schemas.microsoft.com/office/drawing/2014/main" id="{DEFCD879-8F34-4B0A-AF87-B06863D9888F}"/>
              </a:ext>
            </a:extLst>
          </p:cNvPr>
          <p:cNvSpPr>
            <a:spLocks/>
          </p:cNvSpPr>
          <p:nvPr/>
        </p:nvSpPr>
        <p:spPr bwMode="auto">
          <a:xfrm>
            <a:off x="6212048" y="727225"/>
            <a:ext cx="809472" cy="6128122"/>
          </a:xfrm>
          <a:custGeom>
            <a:avLst/>
            <a:gdLst>
              <a:gd name="connsiteX0" fmla="*/ 587968 w 809472"/>
              <a:gd name="connsiteY0" fmla="*/ 0 h 6858000"/>
              <a:gd name="connsiteX1" fmla="*/ 809472 w 809472"/>
              <a:gd name="connsiteY1" fmla="*/ 0 h 6858000"/>
              <a:gd name="connsiteX2" fmla="*/ 788795 w 809472"/>
              <a:gd name="connsiteY2" fmla="*/ 33781 h 6858000"/>
              <a:gd name="connsiteX3" fmla="*/ 687456 w 809472"/>
              <a:gd name="connsiteY3" fmla="*/ 342334 h 6858000"/>
              <a:gd name="connsiteX4" fmla="*/ 636639 w 809472"/>
              <a:gd name="connsiteY4" fmla="*/ 1163268 h 6858000"/>
              <a:gd name="connsiteX5" fmla="*/ 760194 w 809472"/>
              <a:gd name="connsiteY5" fmla="*/ 2852133 h 6858000"/>
              <a:gd name="connsiteX6" fmla="*/ 281917 w 809472"/>
              <a:gd name="connsiteY6" fmla="*/ 4527998 h 6858000"/>
              <a:gd name="connsiteX7" fmla="*/ 347680 w 809472"/>
              <a:gd name="connsiteY7" fmla="*/ 6025878 h 6858000"/>
              <a:gd name="connsiteX8" fmla="*/ 730302 w 809472"/>
              <a:gd name="connsiteY8" fmla="*/ 6664827 h 6858000"/>
              <a:gd name="connsiteX9" fmla="*/ 783984 w 809472"/>
              <a:gd name="connsiteY9" fmla="*/ 6834688 h 6858000"/>
              <a:gd name="connsiteX10" fmla="*/ 780193 w 809472"/>
              <a:gd name="connsiteY10" fmla="*/ 6858000 h 6858000"/>
              <a:gd name="connsiteX11" fmla="*/ 338926 w 809472"/>
              <a:gd name="connsiteY11" fmla="*/ 6858000 h 6858000"/>
              <a:gd name="connsiteX12" fmla="*/ 312806 w 809472"/>
              <a:gd name="connsiteY12" fmla="*/ 6661827 h 6858000"/>
              <a:gd name="connsiteX13" fmla="*/ 112527 w 809472"/>
              <a:gd name="connsiteY13" fmla="*/ 5855892 h 6858000"/>
              <a:gd name="connsiteX14" fmla="*/ 23846 w 809472"/>
              <a:gd name="connsiteY14" fmla="*/ 4709984 h 6858000"/>
              <a:gd name="connsiteX15" fmla="*/ 530023 w 809472"/>
              <a:gd name="connsiteY15" fmla="*/ 2283178 h 6858000"/>
              <a:gd name="connsiteX16" fmla="*/ 386540 w 809472"/>
              <a:gd name="connsiteY16" fmla="*/ 729303 h 6858000"/>
              <a:gd name="connsiteX17" fmla="*/ 543226 w 809472"/>
              <a:gd name="connsiteY17" fmla="*/ 1076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472" h="6858000">
                <a:moveTo>
                  <a:pt x="587968" y="0"/>
                </a:moveTo>
                <a:lnTo>
                  <a:pt x="809472" y="0"/>
                </a:lnTo>
                <a:lnTo>
                  <a:pt x="788795" y="33781"/>
                </a:lnTo>
                <a:cubicBezTo>
                  <a:pt x="739208" y="125601"/>
                  <a:pt x="698666" y="229343"/>
                  <a:pt x="687456" y="342334"/>
                </a:cubicBezTo>
                <a:cubicBezTo>
                  <a:pt x="660553" y="604313"/>
                  <a:pt x="620697" y="892290"/>
                  <a:pt x="636639" y="1163268"/>
                </a:cubicBezTo>
                <a:cubicBezTo>
                  <a:pt x="671514" y="1737222"/>
                  <a:pt x="816990" y="2255180"/>
                  <a:pt x="760194" y="2852133"/>
                </a:cubicBezTo>
                <a:cubicBezTo>
                  <a:pt x="705392" y="3440085"/>
                  <a:pt x="366612" y="3950044"/>
                  <a:pt x="281917" y="4527998"/>
                </a:cubicBezTo>
                <a:cubicBezTo>
                  <a:pt x="211172" y="5001960"/>
                  <a:pt x="144412" y="5580914"/>
                  <a:pt x="347680" y="6025878"/>
                </a:cubicBezTo>
                <a:cubicBezTo>
                  <a:pt x="452303" y="6253860"/>
                  <a:pt x="635643" y="6436845"/>
                  <a:pt x="730302" y="6664827"/>
                </a:cubicBezTo>
                <a:cubicBezTo>
                  <a:pt x="758700" y="6733821"/>
                  <a:pt x="784109" y="6789317"/>
                  <a:pt x="783984" y="6834688"/>
                </a:cubicBezTo>
                <a:lnTo>
                  <a:pt x="780193" y="6858000"/>
                </a:lnTo>
                <a:lnTo>
                  <a:pt x="338926" y="6858000"/>
                </a:lnTo>
                <a:lnTo>
                  <a:pt x="312806" y="6661827"/>
                </a:lnTo>
                <a:cubicBezTo>
                  <a:pt x="324763" y="6415847"/>
                  <a:pt x="160355" y="6098872"/>
                  <a:pt x="112527" y="5855892"/>
                </a:cubicBezTo>
                <a:cubicBezTo>
                  <a:pt x="41782" y="5493921"/>
                  <a:pt x="-41917" y="5087953"/>
                  <a:pt x="23846" y="4709984"/>
                </a:cubicBezTo>
                <a:cubicBezTo>
                  <a:pt x="163344" y="3908048"/>
                  <a:pt x="644611" y="3106112"/>
                  <a:pt x="530023" y="2283178"/>
                </a:cubicBezTo>
                <a:cubicBezTo>
                  <a:pt x="457285" y="1763220"/>
                  <a:pt x="348677" y="1263260"/>
                  <a:pt x="386540" y="729303"/>
                </a:cubicBezTo>
                <a:cubicBezTo>
                  <a:pt x="393017" y="644810"/>
                  <a:pt x="448816" y="366582"/>
                  <a:pt x="543226" y="10760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Цели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30" y="1820043"/>
            <a:ext cx="2088757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ОБЩАЯ ЦЕЛЬ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2273" y="1436416"/>
            <a:ext cx="2810640" cy="7848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93B9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«ЗЕЛЕНАЯ» 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93B9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ЭКОНОМИКА </a:t>
            </a:r>
            <a:endParaRPr lang="ru-RU" sz="2000" b="1" dirty="0">
              <a:solidFill>
                <a:srgbClr val="93B93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65" y="4706029"/>
            <a:ext cx="262626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ЭКОНОМИЧЕСКИЙ РОСТ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3559" y="5791907"/>
            <a:ext cx="281796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СОКРАЩЕНИЕ БЕДНОСТИ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/>
          <a:stretch/>
        </p:blipFill>
        <p:spPr>
          <a:xfrm>
            <a:off x="10487341" y="1951210"/>
            <a:ext cx="1241191" cy="127095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44832" y="2050043"/>
            <a:ext cx="361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КОМПЛЕКСНАЯ ОЦЕНКА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ИНВЕСТИЦИОННЫХ ПРОЕКТОВ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3768" y="2761571"/>
            <a:ext cx="1016105" cy="1016105"/>
          </a:xfrm>
          <a:prstGeom prst="rect">
            <a:avLst/>
          </a:prstGeom>
        </p:spPr>
      </p:pic>
      <p:pic>
        <p:nvPicPr>
          <p:cNvPr id="1026" name="Picture 2" descr="Проблемы и возможности в вопросе адаптации персонал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3696"/>
          <a:stretch/>
        </p:blipFill>
        <p:spPr bwMode="auto">
          <a:xfrm>
            <a:off x="10352124" y="3631931"/>
            <a:ext cx="1627729" cy="11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053099" y="3791286"/>
            <a:ext cx="30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ПОИСКА НАИЛУЧШИХ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ВАРИАНТОВ АДАПТАЦИИ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24" y="4871055"/>
            <a:ext cx="1601680" cy="1775057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801044" y="5791907"/>
            <a:ext cx="3668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КЛИМАТИЧЕСКИЕ ИЗМЕНЕНИЯ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2523" y="899669"/>
            <a:ext cx="4757330" cy="1015663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РАЗРАБОТКА СОВРЕМЕННОГО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ПРОГНОЗНО-АНАЛИТИЧЕСКОГО ИНСТРУМЕНТАРИЯ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688" y="1029101"/>
            <a:ext cx="4757330" cy="400110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СОЗДАНИЕ СЕТИ СПЕЦИАЛИСТОВ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3767" y="4718052"/>
            <a:ext cx="1016105" cy="10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37">
            <a:extLst>
              <a:ext uri="{FF2B5EF4-FFF2-40B4-BE49-F238E27FC236}">
                <a16:creationId xmlns:a16="http://schemas.microsoft.com/office/drawing/2014/main" id="{DEFCD879-8F34-4B0A-AF87-B06863D9888F}"/>
              </a:ext>
            </a:extLst>
          </p:cNvPr>
          <p:cNvSpPr>
            <a:spLocks/>
          </p:cNvSpPr>
          <p:nvPr/>
        </p:nvSpPr>
        <p:spPr bwMode="auto">
          <a:xfrm>
            <a:off x="6212048" y="727225"/>
            <a:ext cx="809472" cy="6128122"/>
          </a:xfrm>
          <a:custGeom>
            <a:avLst/>
            <a:gdLst>
              <a:gd name="connsiteX0" fmla="*/ 587968 w 809472"/>
              <a:gd name="connsiteY0" fmla="*/ 0 h 6858000"/>
              <a:gd name="connsiteX1" fmla="*/ 809472 w 809472"/>
              <a:gd name="connsiteY1" fmla="*/ 0 h 6858000"/>
              <a:gd name="connsiteX2" fmla="*/ 788795 w 809472"/>
              <a:gd name="connsiteY2" fmla="*/ 33781 h 6858000"/>
              <a:gd name="connsiteX3" fmla="*/ 687456 w 809472"/>
              <a:gd name="connsiteY3" fmla="*/ 342334 h 6858000"/>
              <a:gd name="connsiteX4" fmla="*/ 636639 w 809472"/>
              <a:gd name="connsiteY4" fmla="*/ 1163268 h 6858000"/>
              <a:gd name="connsiteX5" fmla="*/ 760194 w 809472"/>
              <a:gd name="connsiteY5" fmla="*/ 2852133 h 6858000"/>
              <a:gd name="connsiteX6" fmla="*/ 281917 w 809472"/>
              <a:gd name="connsiteY6" fmla="*/ 4527998 h 6858000"/>
              <a:gd name="connsiteX7" fmla="*/ 347680 w 809472"/>
              <a:gd name="connsiteY7" fmla="*/ 6025878 h 6858000"/>
              <a:gd name="connsiteX8" fmla="*/ 730302 w 809472"/>
              <a:gd name="connsiteY8" fmla="*/ 6664827 h 6858000"/>
              <a:gd name="connsiteX9" fmla="*/ 783984 w 809472"/>
              <a:gd name="connsiteY9" fmla="*/ 6834688 h 6858000"/>
              <a:gd name="connsiteX10" fmla="*/ 780193 w 809472"/>
              <a:gd name="connsiteY10" fmla="*/ 6858000 h 6858000"/>
              <a:gd name="connsiteX11" fmla="*/ 338926 w 809472"/>
              <a:gd name="connsiteY11" fmla="*/ 6858000 h 6858000"/>
              <a:gd name="connsiteX12" fmla="*/ 312806 w 809472"/>
              <a:gd name="connsiteY12" fmla="*/ 6661827 h 6858000"/>
              <a:gd name="connsiteX13" fmla="*/ 112527 w 809472"/>
              <a:gd name="connsiteY13" fmla="*/ 5855892 h 6858000"/>
              <a:gd name="connsiteX14" fmla="*/ 23846 w 809472"/>
              <a:gd name="connsiteY14" fmla="*/ 4709984 h 6858000"/>
              <a:gd name="connsiteX15" fmla="*/ 530023 w 809472"/>
              <a:gd name="connsiteY15" fmla="*/ 2283178 h 6858000"/>
              <a:gd name="connsiteX16" fmla="*/ 386540 w 809472"/>
              <a:gd name="connsiteY16" fmla="*/ 729303 h 6858000"/>
              <a:gd name="connsiteX17" fmla="*/ 543226 w 809472"/>
              <a:gd name="connsiteY17" fmla="*/ 1076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472" h="6858000">
                <a:moveTo>
                  <a:pt x="587968" y="0"/>
                </a:moveTo>
                <a:lnTo>
                  <a:pt x="809472" y="0"/>
                </a:lnTo>
                <a:lnTo>
                  <a:pt x="788795" y="33781"/>
                </a:lnTo>
                <a:cubicBezTo>
                  <a:pt x="739208" y="125601"/>
                  <a:pt x="698666" y="229343"/>
                  <a:pt x="687456" y="342334"/>
                </a:cubicBezTo>
                <a:cubicBezTo>
                  <a:pt x="660553" y="604313"/>
                  <a:pt x="620697" y="892290"/>
                  <a:pt x="636639" y="1163268"/>
                </a:cubicBezTo>
                <a:cubicBezTo>
                  <a:pt x="671514" y="1737222"/>
                  <a:pt x="816990" y="2255180"/>
                  <a:pt x="760194" y="2852133"/>
                </a:cubicBezTo>
                <a:cubicBezTo>
                  <a:pt x="705392" y="3440085"/>
                  <a:pt x="366612" y="3950044"/>
                  <a:pt x="281917" y="4527998"/>
                </a:cubicBezTo>
                <a:cubicBezTo>
                  <a:pt x="211172" y="5001960"/>
                  <a:pt x="144412" y="5580914"/>
                  <a:pt x="347680" y="6025878"/>
                </a:cubicBezTo>
                <a:cubicBezTo>
                  <a:pt x="452303" y="6253860"/>
                  <a:pt x="635643" y="6436845"/>
                  <a:pt x="730302" y="6664827"/>
                </a:cubicBezTo>
                <a:cubicBezTo>
                  <a:pt x="758700" y="6733821"/>
                  <a:pt x="784109" y="6789317"/>
                  <a:pt x="783984" y="6834688"/>
                </a:cubicBezTo>
                <a:lnTo>
                  <a:pt x="780193" y="6858000"/>
                </a:lnTo>
                <a:lnTo>
                  <a:pt x="338926" y="6858000"/>
                </a:lnTo>
                <a:lnTo>
                  <a:pt x="312806" y="6661827"/>
                </a:lnTo>
                <a:cubicBezTo>
                  <a:pt x="324763" y="6415847"/>
                  <a:pt x="160355" y="6098872"/>
                  <a:pt x="112527" y="5855892"/>
                </a:cubicBezTo>
                <a:cubicBezTo>
                  <a:pt x="41782" y="5493921"/>
                  <a:pt x="-41917" y="5087953"/>
                  <a:pt x="23846" y="4709984"/>
                </a:cubicBezTo>
                <a:cubicBezTo>
                  <a:pt x="163344" y="3908048"/>
                  <a:pt x="644611" y="3106112"/>
                  <a:pt x="530023" y="2283178"/>
                </a:cubicBezTo>
                <a:cubicBezTo>
                  <a:pt x="457285" y="1763220"/>
                  <a:pt x="348677" y="1263260"/>
                  <a:pt x="386540" y="729303"/>
                </a:cubicBezTo>
                <a:cubicBezTo>
                  <a:pt x="393017" y="644810"/>
                  <a:pt x="448816" y="366582"/>
                  <a:pt x="543226" y="10760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0"/>
                </a:schemeClr>
              </a:gs>
              <a:gs pos="27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Цели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959657" y="1736881"/>
            <a:ext cx="26853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GOOGLE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АКАДЕМИЯ +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ЗЕЛЕНАЯ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ЭКОНОМИКА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«УЗБЕКИСТАН»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=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32500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6343" y="932026"/>
            <a:ext cx="4757330" cy="707886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СОЗДАНИЕ ШИРОКОЙ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БАЗЫ ДАННЫХ И ЗНАНИЙ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688" y="1029101"/>
            <a:ext cx="4757330" cy="400110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ПОВЫШЕНИЕ ОСВЕДОМЛЕННОСТИ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10" y="1808529"/>
            <a:ext cx="2712023" cy="2406920"/>
          </a:xfrm>
          <a:prstGeom prst="rect">
            <a:avLst/>
          </a:prstGeom>
        </p:spPr>
      </p:pic>
      <p:sp>
        <p:nvSpPr>
          <p:cNvPr id="3" name="AutoShape 2" descr="Зеленая экономика картинки, стоковые фото Зеленая экономик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20" y="4104943"/>
            <a:ext cx="2992900" cy="176955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37785" y="1943429"/>
            <a:ext cx="2723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ИЗМЕНЕНИЕ КЛИМАТА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9372" y="3804648"/>
            <a:ext cx="350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ВЛИЯНИЕ НА ЭКОНОМИКУ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0701" y="5659143"/>
            <a:ext cx="3466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ПРИНЦИПЫ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ЗЕЛЕНОЙ»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ЭКОНОМИКИ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3" y="1503047"/>
            <a:ext cx="1651589" cy="1830369"/>
          </a:xfrm>
          <a:prstGeom prst="rect">
            <a:avLst/>
          </a:prstGeom>
        </p:spPr>
      </p:pic>
      <p:pic>
        <p:nvPicPr>
          <p:cNvPr id="36" name="Picture 2" descr="X Infotech - Green Polic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3" t="12235" r="41222" b="15486"/>
          <a:stretch/>
        </p:blipFill>
        <p:spPr bwMode="auto">
          <a:xfrm>
            <a:off x="622689" y="5065962"/>
            <a:ext cx="1512834" cy="13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Евросоюз начал переход к &amp;quot;зеленой&amp;quot; экономике // Смотрим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r="11634"/>
          <a:stretch/>
        </p:blipFill>
        <p:spPr bwMode="auto">
          <a:xfrm>
            <a:off x="583100" y="3471180"/>
            <a:ext cx="1886533" cy="13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люс 12"/>
          <p:cNvSpPr/>
          <p:nvPr/>
        </p:nvSpPr>
        <p:spPr>
          <a:xfrm>
            <a:off x="3487353" y="4371757"/>
            <a:ext cx="1372865" cy="11426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3487353" y="2494973"/>
            <a:ext cx="1372865" cy="114267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872542" y="4457240"/>
            <a:ext cx="34416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OECD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endParaRPr lang="en-US" sz="32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108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World Bank Group 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76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4214B-72E1-4891-90F5-A371FB657264}"/>
              </a:ext>
            </a:extLst>
          </p:cNvPr>
          <p:cNvSpPr/>
          <p:nvPr/>
        </p:nvSpPr>
        <p:spPr>
          <a:xfrm>
            <a:off x="-34093" y="1"/>
            <a:ext cx="12226093" cy="731519"/>
          </a:xfrm>
          <a:prstGeom prst="rect">
            <a:avLst/>
          </a:prstGeom>
          <a:solidFill>
            <a:srgbClr val="41BD0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29C1F-468A-45C5-9585-6173AC5CC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3" y="-109728"/>
            <a:ext cx="1287808" cy="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24" y="49776"/>
            <a:ext cx="886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Задачи </a:t>
            </a:r>
            <a:r>
              <a:rPr lang="en-US" sz="3200" b="1" dirty="0" smtClean="0"/>
              <a:t>GREEN HUB</a:t>
            </a:r>
            <a:endParaRPr lang="ru-RU" sz="3200" b="1" dirty="0"/>
          </a:p>
        </p:txBody>
      </p:sp>
      <p:pic>
        <p:nvPicPr>
          <p:cNvPr id="44" name="Picture 13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53F07312-B661-9545-838A-97E7912E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6792">
            <a:off x="927488" y="2878902"/>
            <a:ext cx="4331914" cy="1311643"/>
          </a:xfrm>
          <a:prstGeom prst="rect">
            <a:avLst/>
          </a:prstGeom>
        </p:spPr>
      </p:pic>
      <p:pic>
        <p:nvPicPr>
          <p:cNvPr id="45" name="Picture 14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F9F21A1A-CCFC-CD49-B4B4-31557FB42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46792">
            <a:off x="5339468" y="2878902"/>
            <a:ext cx="4331914" cy="1311643"/>
          </a:xfrm>
          <a:prstGeom prst="rect">
            <a:avLst/>
          </a:prstGeom>
        </p:spPr>
      </p:pic>
      <p:pic>
        <p:nvPicPr>
          <p:cNvPr id="46" name="Picture 15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B1D5D3DB-4BF3-B940-A994-EC0F4C06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2587165" y="2878901"/>
            <a:ext cx="4331914" cy="1311643"/>
          </a:xfrm>
          <a:prstGeom prst="rect">
            <a:avLst/>
          </a:prstGeom>
        </p:spPr>
      </p:pic>
      <p:pic>
        <p:nvPicPr>
          <p:cNvPr id="47" name="Picture 16" descr="A picture containing sitting, table, wooden, dark&#10;&#10;Description automatically generated">
            <a:extLst>
              <a:ext uri="{FF2B5EF4-FFF2-40B4-BE49-F238E27FC236}">
                <a16:creationId xmlns:a16="http://schemas.microsoft.com/office/drawing/2014/main" id="{51ABCE89-61A2-5346-87CC-D7180771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6941996" y="2878901"/>
            <a:ext cx="4331914" cy="1311643"/>
          </a:xfrm>
          <a:prstGeom prst="rect">
            <a:avLst/>
          </a:prstGeom>
        </p:spPr>
      </p:pic>
      <p:pic>
        <p:nvPicPr>
          <p:cNvPr id="49" name="Picture 8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BBD4682D-1698-C747-B6E9-49D01A3A4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9" y="1503484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0" name="Picture 9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C1F51C38-B2DB-3D4E-AC32-2B76A594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63156" y="3358661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1" name="Picture 10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BCC3AA49-592C-8547-85A0-9B2AB5700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00000">
            <a:off x="4887473" y="1495457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2" name="Picture 11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4C9C7685-5238-E24E-B4A0-5B621A71D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00000">
            <a:off x="7041724" y="3358661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pic>
        <p:nvPicPr>
          <p:cNvPr id="53" name="Picture 12" descr="A picture containing dark, clock, tower, large&#10;&#10;Description automatically generated">
            <a:extLst>
              <a:ext uri="{FF2B5EF4-FFF2-40B4-BE49-F238E27FC236}">
                <a16:creationId xmlns:a16="http://schemas.microsoft.com/office/drawing/2014/main" id="{D431560B-0271-B449-ADE2-6667D1E4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8963377" y="1503483"/>
            <a:ext cx="2533099" cy="2590079"/>
          </a:xfrm>
          <a:prstGeom prst="rect">
            <a:avLst/>
          </a:prstGeom>
          <a:effectLst>
            <a:outerShdw blurRad="914400" sx="120000" sy="120000" algn="ctr" rotWithShape="0">
              <a:prstClr val="black">
                <a:alpha val="69000"/>
              </a:prstClr>
            </a:outerShdw>
          </a:effectLst>
        </p:spPr>
      </p:pic>
      <p:grpSp>
        <p:nvGrpSpPr>
          <p:cNvPr id="54" name="Group 17">
            <a:extLst>
              <a:ext uri="{FF2B5EF4-FFF2-40B4-BE49-F238E27FC236}">
                <a16:creationId xmlns:a16="http://schemas.microsoft.com/office/drawing/2014/main" id="{D990AA1E-652F-1542-AD73-BBCEC6C3DC2F}"/>
              </a:ext>
            </a:extLst>
          </p:cNvPr>
          <p:cNvGrpSpPr/>
          <p:nvPr/>
        </p:nvGrpSpPr>
        <p:grpSpPr>
          <a:xfrm>
            <a:off x="2520300" y="3523687"/>
            <a:ext cx="7092948" cy="463551"/>
            <a:chOff x="28536900" y="12623800"/>
            <a:chExt cx="7092948" cy="463551"/>
          </a:xfrm>
          <a:solidFill>
            <a:schemeClr val="accent3">
              <a:lumMod val="75000"/>
            </a:schemeClr>
          </a:solidFill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C9A4C467-56A5-6C42-B9C5-7D7834176715}"/>
                </a:ext>
              </a:extLst>
            </p:cNvPr>
            <p:cNvSpPr/>
            <p:nvPr/>
          </p:nvSpPr>
          <p:spPr>
            <a:xfrm>
              <a:off x="28536900" y="12623800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8" y="21600"/>
                  </a:moveTo>
                  <a:lnTo>
                    <a:pt x="2906" y="21600"/>
                  </a:lnTo>
                  <a:cubicBezTo>
                    <a:pt x="1335" y="21600"/>
                    <a:pt x="0" y="20343"/>
                    <a:pt x="0" y="18694"/>
                  </a:cubicBezTo>
                  <a:cubicBezTo>
                    <a:pt x="0" y="17044"/>
                    <a:pt x="1257" y="15788"/>
                    <a:pt x="2906" y="15788"/>
                  </a:cubicBezTo>
                  <a:lnTo>
                    <a:pt x="15238" y="15788"/>
                  </a:lnTo>
                  <a:cubicBezTo>
                    <a:pt x="15552" y="15788"/>
                    <a:pt x="15788" y="15552"/>
                    <a:pt x="15788" y="15238"/>
                  </a:cubicBezTo>
                  <a:lnTo>
                    <a:pt x="15788" y="2906"/>
                  </a:lnTo>
                  <a:cubicBezTo>
                    <a:pt x="15788" y="1335"/>
                    <a:pt x="17044" y="0"/>
                    <a:pt x="18694" y="0"/>
                  </a:cubicBezTo>
                  <a:cubicBezTo>
                    <a:pt x="20343" y="0"/>
                    <a:pt x="21600" y="1257"/>
                    <a:pt x="21600" y="2906"/>
                  </a:cubicBezTo>
                  <a:lnTo>
                    <a:pt x="21600" y="15238"/>
                  </a:lnTo>
                  <a:cubicBezTo>
                    <a:pt x="21522" y="18772"/>
                    <a:pt x="18694" y="21600"/>
                    <a:pt x="15238" y="216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CA1B87F0-E72A-9546-BB35-A20E6B872B02}"/>
                </a:ext>
              </a:extLst>
            </p:cNvPr>
            <p:cNvSpPr/>
            <p:nvPr/>
          </p:nvSpPr>
          <p:spPr>
            <a:xfrm>
              <a:off x="30873700" y="12738099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62"/>
                  </a:moveTo>
                  <a:lnTo>
                    <a:pt x="21600" y="18694"/>
                  </a:lnTo>
                  <a:cubicBezTo>
                    <a:pt x="21600" y="20265"/>
                    <a:pt x="20343" y="21600"/>
                    <a:pt x="18694" y="21600"/>
                  </a:cubicBezTo>
                  <a:cubicBezTo>
                    <a:pt x="17123" y="21600"/>
                    <a:pt x="15788" y="20343"/>
                    <a:pt x="15788" y="18694"/>
                  </a:cubicBezTo>
                  <a:lnTo>
                    <a:pt x="15788" y="6362"/>
                  </a:lnTo>
                  <a:cubicBezTo>
                    <a:pt x="15788" y="6048"/>
                    <a:pt x="15552" y="5812"/>
                    <a:pt x="15238" y="5812"/>
                  </a:cubicBezTo>
                  <a:lnTo>
                    <a:pt x="2906" y="5812"/>
                  </a:lnTo>
                  <a:cubicBezTo>
                    <a:pt x="1335" y="5812"/>
                    <a:pt x="0" y="4556"/>
                    <a:pt x="0" y="2906"/>
                  </a:cubicBezTo>
                  <a:cubicBezTo>
                    <a:pt x="0" y="1257"/>
                    <a:pt x="1257" y="0"/>
                    <a:pt x="2906" y="0"/>
                  </a:cubicBezTo>
                  <a:lnTo>
                    <a:pt x="15238" y="0"/>
                  </a:lnTo>
                  <a:cubicBezTo>
                    <a:pt x="18772" y="79"/>
                    <a:pt x="21600" y="2906"/>
                    <a:pt x="21600" y="636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id="{ED17D84F-BA9A-F145-9EAD-D88B8CB715FC}"/>
                </a:ext>
              </a:extLst>
            </p:cNvPr>
            <p:cNvSpPr/>
            <p:nvPr/>
          </p:nvSpPr>
          <p:spPr>
            <a:xfrm>
              <a:off x="35280600" y="12738099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62"/>
                  </a:moveTo>
                  <a:lnTo>
                    <a:pt x="21600" y="18694"/>
                  </a:lnTo>
                  <a:cubicBezTo>
                    <a:pt x="21600" y="20265"/>
                    <a:pt x="20343" y="21600"/>
                    <a:pt x="18694" y="21600"/>
                  </a:cubicBezTo>
                  <a:cubicBezTo>
                    <a:pt x="17123" y="21600"/>
                    <a:pt x="15788" y="20343"/>
                    <a:pt x="15788" y="18694"/>
                  </a:cubicBezTo>
                  <a:lnTo>
                    <a:pt x="15788" y="6362"/>
                  </a:lnTo>
                  <a:cubicBezTo>
                    <a:pt x="15788" y="6048"/>
                    <a:pt x="15552" y="5812"/>
                    <a:pt x="15238" y="5812"/>
                  </a:cubicBezTo>
                  <a:lnTo>
                    <a:pt x="2906" y="5812"/>
                  </a:lnTo>
                  <a:cubicBezTo>
                    <a:pt x="1335" y="5812"/>
                    <a:pt x="0" y="4556"/>
                    <a:pt x="0" y="2906"/>
                  </a:cubicBezTo>
                  <a:cubicBezTo>
                    <a:pt x="0" y="1257"/>
                    <a:pt x="1257" y="0"/>
                    <a:pt x="2906" y="0"/>
                  </a:cubicBezTo>
                  <a:lnTo>
                    <a:pt x="15238" y="0"/>
                  </a:lnTo>
                  <a:cubicBezTo>
                    <a:pt x="18772" y="79"/>
                    <a:pt x="21600" y="2906"/>
                    <a:pt x="21600" y="636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1E19BFB1-3FCD-9643-81A6-68A3EF77E988}"/>
                </a:ext>
              </a:extLst>
            </p:cNvPr>
            <p:cNvSpPr/>
            <p:nvPr/>
          </p:nvSpPr>
          <p:spPr>
            <a:xfrm>
              <a:off x="32994600" y="12623800"/>
              <a:ext cx="349248" cy="34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38" y="21600"/>
                  </a:moveTo>
                  <a:lnTo>
                    <a:pt x="2906" y="21600"/>
                  </a:lnTo>
                  <a:cubicBezTo>
                    <a:pt x="1335" y="21600"/>
                    <a:pt x="0" y="20343"/>
                    <a:pt x="0" y="18694"/>
                  </a:cubicBezTo>
                  <a:cubicBezTo>
                    <a:pt x="0" y="17044"/>
                    <a:pt x="1257" y="15788"/>
                    <a:pt x="2906" y="15788"/>
                  </a:cubicBezTo>
                  <a:lnTo>
                    <a:pt x="15238" y="15788"/>
                  </a:lnTo>
                  <a:cubicBezTo>
                    <a:pt x="15552" y="15788"/>
                    <a:pt x="15788" y="15552"/>
                    <a:pt x="15788" y="15238"/>
                  </a:cubicBezTo>
                  <a:lnTo>
                    <a:pt x="15788" y="2906"/>
                  </a:lnTo>
                  <a:cubicBezTo>
                    <a:pt x="15788" y="1335"/>
                    <a:pt x="17044" y="0"/>
                    <a:pt x="18694" y="0"/>
                  </a:cubicBezTo>
                  <a:cubicBezTo>
                    <a:pt x="20343" y="0"/>
                    <a:pt x="21600" y="1257"/>
                    <a:pt x="21600" y="2906"/>
                  </a:cubicBezTo>
                  <a:lnTo>
                    <a:pt x="21600" y="15238"/>
                  </a:lnTo>
                  <a:cubicBezTo>
                    <a:pt x="21522" y="18772"/>
                    <a:pt x="18694" y="21600"/>
                    <a:pt x="15238" y="216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F4C8207-F302-4140-B300-521C25E1F26A}"/>
              </a:ext>
            </a:extLst>
          </p:cNvPr>
          <p:cNvSpPr txBox="1"/>
          <p:nvPr/>
        </p:nvSpPr>
        <p:spPr>
          <a:xfrm>
            <a:off x="5141784" y="4014410"/>
            <a:ext cx="1970519" cy="286232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Отработка методологии оценки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последствий внедрения конкретных инвестиционных низкоуглеродных проектов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A042D0-375E-F743-A91C-86A7D0D705A9}"/>
              </a:ext>
            </a:extLst>
          </p:cNvPr>
          <p:cNvSpPr txBox="1"/>
          <p:nvPr/>
        </p:nvSpPr>
        <p:spPr>
          <a:xfrm>
            <a:off x="431631" y="4469209"/>
            <a:ext cx="1799540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Формирование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национальной модели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зеленой трансформации </a:t>
            </a:r>
            <a:r>
              <a:rPr lang="ru-RU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экономики</a:t>
            </a:r>
            <a:endParaRPr lang="ru-RU" sz="20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D037C6-A35A-A947-8680-CC2B8616434B}"/>
              </a:ext>
            </a:extLst>
          </p:cNvPr>
          <p:cNvSpPr txBox="1"/>
          <p:nvPr/>
        </p:nvSpPr>
        <p:spPr>
          <a:xfrm>
            <a:off x="9640890" y="4316781"/>
            <a:ext cx="2213350" cy="163121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Исследование вопросов создания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необходимой институциональной среды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DFBC74-5ABD-4F4B-A460-C3BD25015209}"/>
              </a:ext>
            </a:extLst>
          </p:cNvPr>
          <p:cNvSpPr txBox="1"/>
          <p:nvPr/>
        </p:nvSpPr>
        <p:spPr>
          <a:xfrm>
            <a:off x="7404355" y="879873"/>
            <a:ext cx="1760320" cy="224676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Разработка финансовых и нефинансовых механизмов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 поддержки «зеленой» экономики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C00125-22AF-D143-B02E-18D1E6FE5604}"/>
              </a:ext>
            </a:extLst>
          </p:cNvPr>
          <p:cNvSpPr txBox="1"/>
          <p:nvPr/>
        </p:nvSpPr>
        <p:spPr>
          <a:xfrm>
            <a:off x="3049990" y="885387"/>
            <a:ext cx="1891795" cy="224676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</a:rPr>
              <a:t>Разработка современного модельного инструментария </a:t>
            </a: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</a:rPr>
              <a:t>для оценки углеродного следа </a:t>
            </a:r>
          </a:p>
        </p:txBody>
      </p:sp>
      <p:pic>
        <p:nvPicPr>
          <p:cNvPr id="74" name="Graphic 37" descr="Gears">
            <a:extLst>
              <a:ext uri="{FF2B5EF4-FFF2-40B4-BE49-F238E27FC236}">
                <a16:creationId xmlns:a16="http://schemas.microsoft.com/office/drawing/2014/main" id="{ACC7FB3D-C14E-D749-AFC8-5CEBD8CA8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7315" y="4304824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Graphic 39" descr="Lightbulb">
            <a:extLst>
              <a:ext uri="{FF2B5EF4-FFF2-40B4-BE49-F238E27FC236}">
                <a16:creationId xmlns:a16="http://schemas.microsoft.com/office/drawing/2014/main" id="{4597982A-45E5-D74B-80CB-E9C6A0761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64717" y="227181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6" name="Graphic 41" descr="Target">
            <a:extLst>
              <a:ext uri="{FF2B5EF4-FFF2-40B4-BE49-F238E27FC236}">
                <a16:creationId xmlns:a16="http://schemas.microsoft.com/office/drawing/2014/main" id="{234324A6-04F9-9F4F-A189-1E574FC8B1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38888" y="240024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7" name="Graphic 43" descr="Stopwatch 66%">
            <a:extLst>
              <a:ext uri="{FF2B5EF4-FFF2-40B4-BE49-F238E27FC236}">
                <a16:creationId xmlns:a16="http://schemas.microsoft.com/office/drawing/2014/main" id="{E474A557-FC2E-7447-AFAF-A2C4579695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369661" y="4135971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8" name="Graphic 45" descr="Bar graph with upward trend">
            <a:extLst>
              <a:ext uri="{FF2B5EF4-FFF2-40B4-BE49-F238E27FC236}">
                <a16:creationId xmlns:a16="http://schemas.microsoft.com/office/drawing/2014/main" id="{856D8BE7-14B8-014B-BDCD-5DB90CA719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733898" y="2252841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4" b="94238" l="148" r="98964">
                        <a14:foregroundMark x1="33062" y1="32293" x2="33062" y2="32293"/>
                        <a14:foregroundMark x1="32470" y1="69148" x2="32470" y2="69148"/>
                        <a14:foregroundMark x1="28846" y1="71188" x2="28846" y2="71188"/>
                        <a14:foregroundMark x1="20710" y1="74430" x2="20710" y2="74430"/>
                        <a14:foregroundMark x1="43417" y1="61104" x2="43417" y2="61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575" r="2666" b="22032"/>
          <a:stretch/>
        </p:blipFill>
        <p:spPr>
          <a:xfrm>
            <a:off x="10025063" y="-32528"/>
            <a:ext cx="2195068" cy="7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469</Words>
  <Application>Microsoft Office PowerPoint</Application>
  <PresentationFormat>Широкоэкранный</PresentationFormat>
  <Paragraphs>147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맑은 고딕</vt:lpstr>
      <vt:lpstr>Adobe Devanagari</vt:lpstr>
      <vt:lpstr>Arial</vt:lpstr>
      <vt:lpstr>Calibri</vt:lpstr>
      <vt:lpstr>Calibri Light</vt:lpstr>
      <vt:lpstr>Helvetica Light</vt:lpstr>
      <vt:lpstr>Times New Roman</vt:lpstr>
      <vt:lpstr>Тема Office</vt:lpstr>
      <vt:lpstr>GREEN HUB</vt:lpstr>
      <vt:lpstr>Презентация PowerPoint</vt:lpstr>
      <vt:lpstr>Презентация PowerPoint</vt:lpstr>
      <vt:lpstr>Презентация PowerPoint</vt:lpstr>
      <vt:lpstr>Infographic #4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HUB</dc:title>
  <dc:creator>Asus</dc:creator>
  <cp:lastModifiedBy>Anton Kostyuchenko</cp:lastModifiedBy>
  <cp:revision>76</cp:revision>
  <cp:lastPrinted>2022-02-10T11:50:18Z</cp:lastPrinted>
  <dcterms:created xsi:type="dcterms:W3CDTF">2022-02-09T17:58:28Z</dcterms:created>
  <dcterms:modified xsi:type="dcterms:W3CDTF">2022-04-28T17:02:25Z</dcterms:modified>
</cp:coreProperties>
</file>