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1128" r:id="rId2"/>
    <p:sldId id="1106" r:id="rId3"/>
    <p:sldId id="1107" r:id="rId4"/>
    <p:sldId id="1108" r:id="rId5"/>
    <p:sldId id="1109" r:id="rId6"/>
    <p:sldId id="1110" r:id="rId7"/>
    <p:sldId id="1111" r:id="rId8"/>
    <p:sldId id="1112" r:id="rId9"/>
    <p:sldId id="1113" r:id="rId10"/>
    <p:sldId id="111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055"/>
  </p:normalViewPr>
  <p:slideViewPr>
    <p:cSldViewPr snapToGrid="0" snapToObjects="1">
      <p:cViewPr varScale="1">
        <p:scale>
          <a:sx n="89" d="100"/>
          <a:sy n="89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7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Impact" panose="020B0806030902050204" pitchFamily="34" charset="0"/>
              </a:rPr>
              <a:t>Leadership Dialogue - 3</a:t>
            </a:r>
            <a:endParaRPr lang="en-US" dirty="0">
              <a:latin typeface="Impact" panose="020B080603090205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7378E7-963D-754F-B014-4B9DE5081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501" y="2173763"/>
            <a:ext cx="4137945" cy="3204572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FA9CF34-C5C6-014F-8852-70F99CA583EC}"/>
              </a:ext>
            </a:extLst>
          </p:cNvPr>
          <p:cNvSpPr/>
          <p:nvPr/>
        </p:nvSpPr>
        <p:spPr>
          <a:xfrm>
            <a:off x="6525552" y="1830199"/>
            <a:ext cx="585788" cy="5572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8E75BB-9089-4C40-9C4A-B6BE8B2777D3}"/>
              </a:ext>
            </a:extLst>
          </p:cNvPr>
          <p:cNvSpPr txBox="1"/>
          <p:nvPr/>
        </p:nvSpPr>
        <p:spPr>
          <a:xfrm>
            <a:off x="7196209" y="3022779"/>
            <a:ext cx="2312772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Environmental Dimension of SDGs</a:t>
            </a:r>
          </a:p>
        </p:txBody>
      </p:sp>
    </p:spTree>
    <p:extLst>
      <p:ext uri="{BB962C8B-B14F-4D97-AF65-F5344CB8AC3E}">
        <p14:creationId xmlns:p14="http://schemas.microsoft.com/office/powerpoint/2010/main" val="112836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5"/>
            <a:ext cx="9425634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9425634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kind of </a:t>
            </a:r>
            <a:r>
              <a:rPr lang="en-US" sz="2400" cap="small" dirty="0">
                <a:solidFill>
                  <a:srgbClr val="FF0000"/>
                </a:solidFill>
              </a:rPr>
              <a:t>follow-up activities </a:t>
            </a:r>
            <a:r>
              <a:rPr lang="en-US" sz="24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80630"/>
              </p:ext>
            </p:extLst>
          </p:nvPr>
        </p:nvGraphicFramePr>
        <p:xfrm>
          <a:off x="1347142" y="2788446"/>
          <a:ext cx="941134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959202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Sharing of lessons learnt</a:t>
                      </a:r>
                      <a:r>
                        <a:rPr lang="en-US" sz="2800" baseline="0" dirty="0"/>
                        <a:t> and </a:t>
                      </a:r>
                      <a:r>
                        <a:rPr lang="en-US" sz="2800" dirty="0"/>
                        <a:t>best practices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Positioning</a:t>
                      </a:r>
                      <a:r>
                        <a:rPr lang="en-US" sz="2800" baseline="0" dirty="0"/>
                        <a:t> of Sri Lanka in the global map and learning from best practices of better performing countries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Support for the adoption</a:t>
                      </a:r>
                      <a:r>
                        <a:rPr lang="en-US" sz="2800" baseline="0" dirty="0"/>
                        <a:t> of best practices locally.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Regional platform for information sharing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181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63293E-2817-DB4B-AA01-5425ECA9BD67}"/>
              </a:ext>
            </a:extLst>
          </p:cNvPr>
          <p:cNvSpPr/>
          <p:nvPr/>
        </p:nvSpPr>
        <p:spPr>
          <a:xfrm>
            <a:off x="1332854" y="1828800"/>
            <a:ext cx="10554346" cy="1843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biggest </a:t>
            </a:r>
            <a:r>
              <a:rPr lang="en-US" sz="2400" cap="small" dirty="0">
                <a:solidFill>
                  <a:srgbClr val="FF0000"/>
                </a:solidFill>
              </a:rPr>
              <a:t>challenges</a:t>
            </a:r>
            <a:r>
              <a:rPr lang="en-US" sz="2400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How do we create an </a:t>
            </a:r>
            <a:r>
              <a:rPr lang="en-US" sz="2400" cap="small" dirty="0">
                <a:solidFill>
                  <a:srgbClr val="FF0000"/>
                </a:solidFill>
              </a:rPr>
              <a:t>enabling environment </a:t>
            </a:r>
            <a:r>
              <a:rPr lang="en-US" sz="2400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0228BB-66EB-6D4D-9FCA-C32DD823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96244"/>
              </p:ext>
            </p:extLst>
          </p:nvPr>
        </p:nvGraphicFramePr>
        <p:xfrm>
          <a:off x="1332854" y="3345664"/>
          <a:ext cx="10554346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431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10072915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What are the biggest challenges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Improper </a:t>
                      </a:r>
                      <a:r>
                        <a:rPr lang="en-US" sz="2400" dirty="0"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political interferences </a:t>
                      </a:r>
                      <a:r>
                        <a:rPr lang="en-US" sz="2400" baseline="0" dirty="0"/>
                        <a:t>in implementing environment policies/laws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Lack of proper Implementation</a:t>
                      </a:r>
                      <a:r>
                        <a:rPr lang="en-US" sz="2400" baseline="0" dirty="0"/>
                        <a:t> and progress monitoring of environment related policies, enforcement of laws &amp; regulations and guidelines and related budget allocations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Lack</a:t>
                      </a:r>
                      <a:r>
                        <a:rPr lang="en-US" sz="2400" baseline="0" dirty="0"/>
                        <a:t> of institutional framework &amp; coordination for implementation of environment actions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Gaps in Data, information, capacity, technology, …..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265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06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63293E-2817-DB4B-AA01-5425ECA9BD67}"/>
              </a:ext>
            </a:extLst>
          </p:cNvPr>
          <p:cNvSpPr/>
          <p:nvPr/>
        </p:nvSpPr>
        <p:spPr>
          <a:xfrm>
            <a:off x="1332853" y="1828800"/>
            <a:ext cx="10479531" cy="1843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47867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biggest </a:t>
            </a:r>
            <a:r>
              <a:rPr lang="en-US" sz="2400" cap="small" dirty="0">
                <a:solidFill>
                  <a:srgbClr val="FF0000"/>
                </a:solidFill>
              </a:rPr>
              <a:t>challenges</a:t>
            </a:r>
            <a:r>
              <a:rPr lang="en-US" sz="2400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How do we create an </a:t>
            </a:r>
            <a:r>
              <a:rPr lang="en-US" sz="2400" cap="small" dirty="0">
                <a:solidFill>
                  <a:srgbClr val="FF0000"/>
                </a:solidFill>
              </a:rPr>
              <a:t>enabling environment </a:t>
            </a:r>
            <a:r>
              <a:rPr lang="en-US" sz="2400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0228BB-66EB-6D4D-9FCA-C32DD823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473592"/>
              </p:ext>
            </p:extLst>
          </p:nvPr>
        </p:nvGraphicFramePr>
        <p:xfrm>
          <a:off x="1332854" y="3345664"/>
          <a:ext cx="10479531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463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97606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do we create an enabling environment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National physical planning to guide the decision</a:t>
                      </a:r>
                      <a:r>
                        <a:rPr lang="en-US" sz="2800" baseline="0" dirty="0"/>
                        <a:t> making process in environment management (in projects/</a:t>
                      </a:r>
                      <a:r>
                        <a:rPr lang="en-US" sz="2800" baseline="0" dirty="0" err="1"/>
                        <a:t>programmes</a:t>
                      </a:r>
                      <a:r>
                        <a:rPr lang="en-US" sz="2800" baseline="0" dirty="0"/>
                        <a:t>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Establishment</a:t>
                      </a:r>
                      <a:r>
                        <a:rPr lang="en-US" sz="2800" baseline="0" dirty="0"/>
                        <a:t> and Empowerment of National Council / Independent Commission for Policy Implementation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063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80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A3055-632B-584B-A284-948DC583690F}"/>
              </a:ext>
            </a:extLst>
          </p:cNvPr>
          <p:cNvSpPr/>
          <p:nvPr/>
        </p:nvSpPr>
        <p:spPr>
          <a:xfrm>
            <a:off x="1332853" y="1828800"/>
            <a:ext cx="9897122" cy="17287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good practices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pathways</a:t>
            </a:r>
            <a:r>
              <a:rPr lang="en-US" sz="2400" cap="small" dirty="0">
                <a:solidFill>
                  <a:srgbClr val="000000"/>
                </a:solidFill>
              </a:rPr>
              <a:t> that you would like to see scaled up to accelerate the implementation of the environmental dimension of Sustainable Development in the context, of the Decade of Action? </a:t>
            </a: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8C32DB-CFE8-454E-AFAE-B5C322AA4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92704"/>
              </p:ext>
            </p:extLst>
          </p:nvPr>
        </p:nvGraphicFramePr>
        <p:xfrm>
          <a:off x="1341714" y="3031333"/>
          <a:ext cx="988826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295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4415282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5161685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Good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Pathways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Indigenous sustainable practices (such as food security,</a:t>
                      </a:r>
                      <a:r>
                        <a:rPr lang="en-US" sz="2400" baseline="0" dirty="0"/>
                        <a:t> water conservation)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Formal and informal/non-formal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Education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Local,</a:t>
                      </a:r>
                      <a:r>
                        <a:rPr lang="en-US" sz="2400" baseline="0" dirty="0"/>
                        <a:t> decentralized governance systems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Realignment / Refining</a:t>
                      </a:r>
                      <a:r>
                        <a:rPr lang="en-US" sz="2400" baseline="0" dirty="0"/>
                        <a:t> of Local Government System (good-governance)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Environment</a:t>
                      </a:r>
                      <a:r>
                        <a:rPr lang="en-US" sz="2400" baseline="0" dirty="0"/>
                        <a:t> impact valuation on project appraisal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12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3BCCF-4001-6249-B375-4C8CD242A466}"/>
              </a:ext>
            </a:extLst>
          </p:cNvPr>
          <p:cNvSpPr/>
          <p:nvPr/>
        </p:nvSpPr>
        <p:spPr>
          <a:xfrm>
            <a:off x="1332854" y="1933579"/>
            <a:ext cx="9597084" cy="22097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to transform </a:t>
            </a:r>
            <a:r>
              <a:rPr lang="en-US" sz="2400" cap="small" dirty="0">
                <a:solidFill>
                  <a:srgbClr val="FF0000"/>
                </a:solidFill>
              </a:rPr>
              <a:t>governance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legal systems </a:t>
            </a:r>
            <a:r>
              <a:rPr lang="en-US" sz="24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280D79-45F3-E74B-8EF5-C0C556621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301035"/>
              </p:ext>
            </p:extLst>
          </p:nvPr>
        </p:nvGraphicFramePr>
        <p:xfrm>
          <a:off x="1347143" y="2788446"/>
          <a:ext cx="9582796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381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122415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to transform governance systems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Restructuring</a:t>
                      </a:r>
                      <a:r>
                        <a:rPr lang="en-US" sz="2800" baseline="0" dirty="0"/>
                        <a:t> of institutional mandates and arrangements to eliminate overlaps and better alignments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48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3BCCF-4001-6249-B375-4C8CD242A466}"/>
              </a:ext>
            </a:extLst>
          </p:cNvPr>
          <p:cNvSpPr/>
          <p:nvPr/>
        </p:nvSpPr>
        <p:spPr>
          <a:xfrm>
            <a:off x="1332854" y="1933579"/>
            <a:ext cx="9597084" cy="22097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to transform </a:t>
            </a:r>
            <a:r>
              <a:rPr lang="en-US" sz="2400" cap="small" dirty="0">
                <a:solidFill>
                  <a:srgbClr val="FF0000"/>
                </a:solidFill>
              </a:rPr>
              <a:t>governance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legal systems </a:t>
            </a:r>
            <a:r>
              <a:rPr lang="en-US" sz="24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280D79-45F3-E74B-8EF5-C0C556621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35384"/>
              </p:ext>
            </p:extLst>
          </p:nvPr>
        </p:nvGraphicFramePr>
        <p:xfrm>
          <a:off x="1347143" y="2788446"/>
          <a:ext cx="9582796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381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122415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to transform legal systems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Development and enforcement of cohesive and forward-looking/futuristic </a:t>
                      </a:r>
                      <a:r>
                        <a:rPr lang="en-US" sz="2800" baseline="0" dirty="0"/>
                        <a:t>laws/regulations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91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0CE019-823A-6242-92EA-525A78120F03}"/>
              </a:ext>
            </a:extLst>
          </p:cNvPr>
          <p:cNvSpPr/>
          <p:nvPr/>
        </p:nvSpPr>
        <p:spPr>
          <a:xfrm>
            <a:off x="1332853" y="1933579"/>
            <a:ext cx="9782821" cy="17383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What measures are needed to align </a:t>
            </a:r>
            <a:r>
              <a:rPr lang="en-US" sz="2400" cap="small" dirty="0">
                <a:solidFill>
                  <a:srgbClr val="FF0000"/>
                </a:solidFill>
              </a:rPr>
              <a:t>public</a:t>
            </a:r>
            <a:r>
              <a:rPr lang="en-US" sz="2400" cap="small" dirty="0">
                <a:solidFill>
                  <a:srgbClr val="000000"/>
                </a:solidFill>
              </a:rPr>
              <a:t>, </a:t>
            </a:r>
            <a:r>
              <a:rPr lang="en-US" sz="2400" cap="small" dirty="0">
                <a:solidFill>
                  <a:srgbClr val="FF0000"/>
                </a:solidFill>
              </a:rPr>
              <a:t>private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development finance </a:t>
            </a:r>
            <a:r>
              <a:rPr lang="en-US" sz="2400" cap="small" dirty="0">
                <a:solidFill>
                  <a:srgbClr val="000000"/>
                </a:solidFill>
              </a:rPr>
              <a:t>with existing commitments and priorities? </a:t>
            </a:r>
          </a:p>
          <a:p>
            <a:pPr marL="0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0FE1C0-D8CD-184F-976A-64E63BB9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425498"/>
              </p:ext>
            </p:extLst>
          </p:nvPr>
        </p:nvGraphicFramePr>
        <p:xfrm>
          <a:off x="1347142" y="2788446"/>
          <a:ext cx="976853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30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299227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measures are needed to align public, private and development finance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Establishment</a:t>
                      </a:r>
                      <a:r>
                        <a:rPr lang="en-US" sz="2800" baseline="0" dirty="0"/>
                        <a:t> of legal framework for PPP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Stakeholder</a:t>
                      </a:r>
                      <a:r>
                        <a:rPr lang="en-US" sz="2800" baseline="0" dirty="0"/>
                        <a:t> engagement platform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Awareness</a:t>
                      </a:r>
                      <a:r>
                        <a:rPr lang="en-US" sz="2800" baseline="0" dirty="0"/>
                        <a:t> and capacity building, particularly on partnerships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07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F864A2-9EE7-C641-8308-052ED6E53C96}"/>
              </a:ext>
            </a:extLst>
          </p:cNvPr>
          <p:cNvSpPr/>
          <p:nvPr/>
        </p:nvSpPr>
        <p:spPr>
          <a:xfrm>
            <a:off x="1332854" y="1933579"/>
            <a:ext cx="10020946" cy="20526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type of </a:t>
            </a:r>
            <a:r>
              <a:rPr lang="en-US" sz="2400" cap="small" dirty="0">
                <a:solidFill>
                  <a:srgbClr val="FF0000"/>
                </a:solidFill>
              </a:rPr>
              <a:t>partnerships from the UN and beyond </a:t>
            </a:r>
            <a:r>
              <a:rPr lang="en-US" sz="2400" cap="small" dirty="0">
                <a:solidFill>
                  <a:srgbClr val="000000"/>
                </a:solidFill>
              </a:rPr>
              <a:t>are needed to accelerate a green and sustainable economic transformation that leaves no one behind?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D8CEEE-2F0D-4742-8FF0-97BE29D65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418406"/>
              </p:ext>
            </p:extLst>
          </p:nvPr>
        </p:nvGraphicFramePr>
        <p:xfrm>
          <a:off x="1347142" y="2788446"/>
          <a:ext cx="10006658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7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25914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type of partnerships from the UN and beyond are needed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Financial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Technology</a:t>
                      </a:r>
                      <a:r>
                        <a:rPr lang="en-US" sz="2800" baseline="0" dirty="0"/>
                        <a:t> transfer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Institutional</a:t>
                      </a:r>
                      <a:r>
                        <a:rPr lang="en-US" sz="2800" baseline="0" dirty="0"/>
                        <a:t> c</a:t>
                      </a:r>
                      <a:r>
                        <a:rPr lang="en-US" sz="2800" dirty="0"/>
                        <a:t>apacity building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Knowledge and information sharing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24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780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7573CD-58DB-0048-A113-0387B77A02E1}"/>
              </a:ext>
            </a:extLst>
          </p:cNvPr>
          <p:cNvSpPr/>
          <p:nvPr/>
        </p:nvSpPr>
        <p:spPr>
          <a:xfrm>
            <a:off x="1332853" y="1933579"/>
            <a:ext cx="9782821" cy="17383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</a:t>
            </a:r>
            <a:r>
              <a:rPr lang="en-US" sz="2400" cap="small" dirty="0">
                <a:solidFill>
                  <a:srgbClr val="FF0000"/>
                </a:solidFill>
              </a:rPr>
              <a:t>capacities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technologies</a:t>
            </a:r>
            <a:r>
              <a:rPr lang="en-US" sz="2400" cap="small" dirty="0">
                <a:solidFill>
                  <a:srgbClr val="000000"/>
                </a:solidFill>
              </a:rPr>
              <a:t> are needed to improve human wellbeing in harmony with nature? </a:t>
            </a:r>
          </a:p>
          <a:p>
            <a:pPr marL="5842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0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ED86D19-5EE6-974F-A275-E841C9E52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382945"/>
              </p:ext>
            </p:extLst>
          </p:nvPr>
        </p:nvGraphicFramePr>
        <p:xfrm>
          <a:off x="1341714" y="2759867"/>
          <a:ext cx="977396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697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4723680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4742583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Capacities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Technologies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Information management (data</a:t>
                      </a:r>
                      <a:r>
                        <a:rPr lang="en-US" sz="2400" baseline="0" dirty="0"/>
                        <a:t> management to support decision making)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Environmentally sound technologies</a:t>
                      </a:r>
                      <a:r>
                        <a:rPr lang="en-US" sz="2400" baseline="0" dirty="0"/>
                        <a:t> adopted to the local context.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Capacity to adopt</a:t>
                      </a:r>
                      <a:r>
                        <a:rPr lang="en-US" sz="2400" baseline="0" dirty="0"/>
                        <a:t> to the national and local context / circumstances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Advance and appropriate technologies for monitoring of environment parameters (air, water,</a:t>
                      </a:r>
                      <a:r>
                        <a:rPr lang="en-US" sz="2400" baseline="0" dirty="0"/>
                        <a:t> soil)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11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3383</TotalTime>
  <Words>799</Words>
  <Application>Microsoft Macintosh PowerPoint</Application>
  <PresentationFormat>Widescreen</PresentationFormat>
  <Paragraphs>134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Impact</vt:lpstr>
      <vt:lpstr>Iskoola Pota</vt:lpstr>
      <vt:lpstr>Times New Roman</vt:lpstr>
      <vt:lpstr>Office Theme</vt:lpstr>
      <vt:lpstr>Leadership Dialogue - 3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Meeting-specific questions for all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147</cp:revision>
  <dcterms:created xsi:type="dcterms:W3CDTF">2022-03-04T13:56:22Z</dcterms:created>
  <dcterms:modified xsi:type="dcterms:W3CDTF">2022-04-20T00:56:30Z</dcterms:modified>
</cp:coreProperties>
</file>