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6"/>
  </p:notesMasterIdLst>
  <p:sldIdLst>
    <p:sldId id="1026" r:id="rId2"/>
    <p:sldId id="1095" r:id="rId3"/>
    <p:sldId id="1096" r:id="rId4"/>
    <p:sldId id="1097" r:id="rId5"/>
    <p:sldId id="1098" r:id="rId6"/>
    <p:sldId id="1099" r:id="rId7"/>
    <p:sldId id="1100" r:id="rId8"/>
    <p:sldId id="1127" r:id="rId9"/>
    <p:sldId id="1101" r:id="rId10"/>
    <p:sldId id="1102" r:id="rId11"/>
    <p:sldId id="1103" r:id="rId12"/>
    <p:sldId id="1104" r:id="rId13"/>
    <p:sldId id="1105" r:id="rId14"/>
    <p:sldId id="1114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431"/>
    <p:restoredTop sz="95055"/>
  </p:normalViewPr>
  <p:slideViewPr>
    <p:cSldViewPr snapToGrid="0" snapToObjects="1">
      <p:cViewPr varScale="1">
        <p:scale>
          <a:sx n="89" d="100"/>
          <a:sy n="89" d="100"/>
        </p:scale>
        <p:origin x="552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9BB3CCF-C889-6949-8B1E-9941B0DCA861}" type="datetimeFigureOut">
              <a:rPr lang="en-US" smtClean="0"/>
              <a:t>4/20/22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C3E346F-F8AD-2C4E-96AB-EE099144EC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89594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DDA29C-D390-499A-8C63-37119492FDD4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30610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ECE4C4-7C22-B746-BA12-D60A13A42B5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1DD8913-4E84-A345-83AD-98050162A81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0B3FFDE-05D6-AB49-9747-3C4E0306BE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7DBA1-188C-F444-AE19-B0CD18ADA923}" type="datetimeFigureOut">
              <a:rPr lang="en-US" smtClean="0"/>
              <a:t>4/20/22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789051A-A7C6-C147-88B4-0FC311223E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5DE203-A6AB-D84C-8898-C056D70926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492C9-C072-F848-99CC-B31FCDAAD2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40941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EE3A09-4394-6D4A-9080-0D5CF3DE1D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DF799B3-4AA5-9544-A037-09D5BEB0ABB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01086CA-D5B7-C243-8826-DE0BDD4C29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7DBA1-188C-F444-AE19-B0CD18ADA923}" type="datetimeFigureOut">
              <a:rPr lang="en-US" smtClean="0"/>
              <a:t>4/20/22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CF5876A-8B0B-734E-9B22-F3CDE1EC48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C2DCA78-265C-BC41-9F22-7370492781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492C9-C072-F848-99CC-B31FCDAAD2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3457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B54A195-6448-6147-BC69-610CE0DCBE6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90DA0B6-4CE5-164F-85C6-F240C936B7C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B25717-5B37-4D44-9781-BBC698167D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7DBA1-188C-F444-AE19-B0CD18ADA923}" type="datetimeFigureOut">
              <a:rPr lang="en-US" smtClean="0"/>
              <a:t>4/20/22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D1C67E2-2C2A-924A-BEAA-3C808BF9CC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CAC5919-DFEF-7947-B558-79E3F297EC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492C9-C072-F848-99CC-B31FCDAAD2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05299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A79B30-F106-2547-9F0F-83F256AA12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191879-DA70-AE4B-B58E-A4B5A7E1DA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61BF226-8EEF-0449-8DC2-A365361736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7DBA1-188C-F444-AE19-B0CD18ADA923}" type="datetimeFigureOut">
              <a:rPr lang="en-US" smtClean="0"/>
              <a:t>4/20/22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E986B48-6B92-3343-8F73-66B850886B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289147C-288D-6A45-8D2B-6451FD14DB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492C9-C072-F848-99CC-B31FCDAAD2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46005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EB3481-CDCD-8148-B908-EB68542C8A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8DCE07D-3193-9F41-B87A-751A101D45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C1D9E3-6469-2541-A7C8-667B1729E2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7DBA1-188C-F444-AE19-B0CD18ADA923}" type="datetimeFigureOut">
              <a:rPr lang="en-US" smtClean="0"/>
              <a:t>4/20/22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B161451-EFEE-604C-BB54-F33BC406F3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28F9D4-7206-8949-914E-4E96B7AEC4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492C9-C072-F848-99CC-B31FCDAAD2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9784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D6C6D8-7D17-E945-ABA9-B8CA71FF94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97004A-B7C1-834C-9C1C-AFD76D25818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E72650D-6160-F94E-AEC5-D7FA286F175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4632F84-2C27-104F-B8C3-851988DABF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7DBA1-188C-F444-AE19-B0CD18ADA923}" type="datetimeFigureOut">
              <a:rPr lang="en-US" smtClean="0"/>
              <a:t>4/20/22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C4FA4DA-393B-E04E-969F-FECDE6D232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8E38CBB-6EC1-154E-88F2-6007A0C220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492C9-C072-F848-99CC-B31FCDAAD2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39009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A8B626-E378-6344-B411-2C2F3D497C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15E0409-D353-5447-A7CE-FB83ED9AD5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F04CE5A-348C-C54B-A231-1B4320830B9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3352B05-1D08-574C-A331-154A3A98F0D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D33046A-8375-924D-8653-8AE22417274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7148FF8-3B09-974F-8F8A-CB9D49AAE5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7DBA1-188C-F444-AE19-B0CD18ADA923}" type="datetimeFigureOut">
              <a:rPr lang="en-US" smtClean="0"/>
              <a:t>4/20/22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8AEB392-45E4-5549-97FE-D53849E86E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6B22EA0-6237-7E43-8A77-700ED5AC80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492C9-C072-F848-99CC-B31FCDAAD2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20962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20E653-8372-0F4B-B39C-F302BE7427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1EEC261-A041-E546-81B6-1D49EF28B7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7DBA1-188C-F444-AE19-B0CD18ADA923}" type="datetimeFigureOut">
              <a:rPr lang="en-US" smtClean="0"/>
              <a:t>4/20/22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AF746B2-496D-9F4E-A0A6-6382F2C4F8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9CBB90F-71FD-8048-85F2-2397EC40A3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492C9-C072-F848-99CC-B31FCDAAD2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64518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3176D60-3C2F-654B-BF0A-22F9D400D0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7DBA1-188C-F444-AE19-B0CD18ADA923}" type="datetimeFigureOut">
              <a:rPr lang="en-US" smtClean="0"/>
              <a:t>4/20/22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1D8DB33-E787-AA4A-82B2-506DD99810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5088D67-2F46-D44B-A091-FF64187DF5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492C9-C072-F848-99CC-B31FCDAAD2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26015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E50A7E-A4C0-A440-951A-6488328740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4AF101-9CC6-4345-AB55-74140CF523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DE096EE-2A08-7B44-8466-A2C114FD551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B0AAEDE-ADA3-1A4C-893E-431EA24F91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7DBA1-188C-F444-AE19-B0CD18ADA923}" type="datetimeFigureOut">
              <a:rPr lang="en-US" smtClean="0"/>
              <a:t>4/20/22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C4434CB-A77F-8944-8D15-8D95A1D06B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CBF8405-0E9D-7D41-865A-55E78A8C55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492C9-C072-F848-99CC-B31FCDAAD2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62127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CAEC1C-53D7-024A-861D-869CE2DF18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ADA573D-87D9-5C48-BABB-19252B4F21A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29D6047-9B54-0F4A-B316-E29BD2DDED0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D1C7FB3-919A-7B48-AF15-9007A3FC67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7DBA1-188C-F444-AE19-B0CD18ADA923}" type="datetimeFigureOut">
              <a:rPr lang="en-US" smtClean="0"/>
              <a:t>4/20/22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A6540E3-F528-7648-8228-10A06C9F27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F4B8CF6-6B23-A545-A308-C1ABB60FA0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492C9-C072-F848-99CC-B31FCDAAD2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42579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58A5DEE-EA94-1549-B9F6-FE61488E0D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A12BFE1-95EF-7041-BBD3-625602A874D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3AB2BEB-71FA-EF42-A7ED-BC093B7629A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27DBA1-188C-F444-AE19-B0CD18ADA923}" type="datetimeFigureOut">
              <a:rPr lang="en-US" smtClean="0"/>
              <a:t>4/20/22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9C99F7C-C603-8E43-9618-D9A1A36372E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5E9E32-C828-1442-9277-D7943EFA519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C492C9-C072-F848-99CC-B31FCDAAD2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14877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ctrTitle"/>
          </p:nvPr>
        </p:nvSpPr>
        <p:spPr>
          <a:xfrm>
            <a:off x="1763596" y="5602787"/>
            <a:ext cx="8534400" cy="1780108"/>
          </a:xfrm>
        </p:spPr>
        <p:txBody>
          <a:bodyPr>
            <a:normAutofit fontScale="90000"/>
          </a:bodyPr>
          <a:lstStyle/>
          <a:p>
            <a:pPr algn="ctr"/>
            <a:r>
              <a:rPr lang="en-US" sz="8000" dirty="0">
                <a:solidFill>
                  <a:srgbClr val="FFC000"/>
                </a:solidFill>
                <a:latin typeface="Impact" panose="020B0806030902050204" pitchFamily="34" charset="0"/>
              </a:rPr>
              <a:t>Leadership Dialogue</a:t>
            </a:r>
            <a:br>
              <a:rPr lang="en-US" sz="8000" dirty="0">
                <a:solidFill>
                  <a:srgbClr val="FFC000"/>
                </a:solidFill>
                <a:latin typeface="Impact" panose="020B0806030902050204" pitchFamily="34" charset="0"/>
              </a:rPr>
            </a:br>
            <a:r>
              <a:rPr lang="en-US" sz="8000" dirty="0">
                <a:latin typeface="Impact" panose="020B0806030902050204" pitchFamily="34" charset="0"/>
              </a:rPr>
              <a:t>LD2 Response</a:t>
            </a:r>
            <a:br>
              <a:rPr lang="en-US" sz="8000" dirty="0">
                <a:latin typeface="Impact" panose="020B0806030902050204" pitchFamily="34" charset="0"/>
              </a:rPr>
            </a:br>
            <a:r>
              <a:rPr lang="en-US" sz="8000" dirty="0">
                <a:latin typeface="Impact" panose="020B0806030902050204" pitchFamily="34" charset="0"/>
              </a:rPr>
              <a:t>State Sector (National)</a:t>
            </a:r>
            <a:br>
              <a:rPr lang="en-US" sz="8000" dirty="0">
                <a:latin typeface="Impact" panose="020B0806030902050204" pitchFamily="34" charset="0"/>
              </a:rPr>
            </a:br>
            <a:endParaRPr lang="en-US" dirty="0">
              <a:solidFill>
                <a:srgbClr val="FFC000"/>
              </a:solidFill>
              <a:latin typeface="Impact" panose="020B0806030902050204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8305800" y="6248400"/>
            <a:ext cx="1219200" cy="533400"/>
          </a:xfrm>
          <a:prstGeom prst="rect">
            <a:avLst/>
          </a:prstGeom>
          <a:solidFill>
            <a:schemeClr val="bg1"/>
          </a:solidFill>
          <a:ln w="3175" cmpd="sng"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4" name="Picture 3" descr="Graphical user interface, application&#10;&#10;Description automatically generated with medium confidence">
            <a:extLst>
              <a:ext uri="{FF2B5EF4-FFF2-40B4-BE49-F238E27FC236}">
                <a16:creationId xmlns:a16="http://schemas.microsoft.com/office/drawing/2014/main" id="{1E6DD1C9-AD81-4F9E-A0F9-79AD8ED8D91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47275" y="-105878"/>
            <a:ext cx="9697450" cy="38789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491102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D7835D63-6FA1-324C-98A0-21ECAB685CC4}"/>
              </a:ext>
            </a:extLst>
          </p:cNvPr>
          <p:cNvSpPr/>
          <p:nvPr/>
        </p:nvSpPr>
        <p:spPr>
          <a:xfrm>
            <a:off x="1332854" y="1819280"/>
            <a:ext cx="9868549" cy="2024058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332854" y="1819280"/>
            <a:ext cx="10020946" cy="4876800"/>
          </a:xfrm>
        </p:spPr>
        <p:txBody>
          <a:bodyPr>
            <a:normAutofit/>
          </a:bodyPr>
          <a:lstStyle/>
          <a:p>
            <a:pPr marL="541338" indent="-541338">
              <a:buSzPct val="75000"/>
              <a:buFont typeface="+mj-lt"/>
              <a:buAutoNum type="arabicParenR" startAt="5"/>
            </a:pPr>
            <a:r>
              <a:rPr lang="en-US" sz="2400" cap="small" dirty="0">
                <a:solidFill>
                  <a:srgbClr val="000000"/>
                </a:solidFill>
              </a:rPr>
              <a:t>What are some of the </a:t>
            </a:r>
            <a:r>
              <a:rPr lang="en-US" sz="2400" cap="small" dirty="0">
                <a:solidFill>
                  <a:srgbClr val="FF0000"/>
                </a:solidFill>
              </a:rPr>
              <a:t>commitments and “responsible” principles </a:t>
            </a:r>
            <a:r>
              <a:rPr lang="en-US" sz="2400" cap="small" dirty="0">
                <a:solidFill>
                  <a:srgbClr val="000000"/>
                </a:solidFill>
              </a:rPr>
              <a:t>that need to be made by </a:t>
            </a:r>
            <a:r>
              <a:rPr lang="en-US" sz="2400" cap="small" dirty="0">
                <a:solidFill>
                  <a:srgbClr val="FF0000"/>
                </a:solidFill>
              </a:rPr>
              <a:t>key industry sectors </a:t>
            </a:r>
            <a:r>
              <a:rPr lang="en-US" sz="2400" cap="small" dirty="0">
                <a:solidFill>
                  <a:srgbClr val="000000"/>
                </a:solidFill>
              </a:rPr>
              <a:t>and by </a:t>
            </a:r>
            <a:r>
              <a:rPr lang="en-US" sz="2400" cap="small" dirty="0">
                <a:solidFill>
                  <a:srgbClr val="FF0000"/>
                </a:solidFill>
              </a:rPr>
              <a:t>finance and investment institutions</a:t>
            </a:r>
            <a:r>
              <a:rPr lang="en-US" sz="2400" cap="small" dirty="0">
                <a:solidFill>
                  <a:srgbClr val="000000"/>
                </a:solidFill>
              </a:rPr>
              <a:t>?</a:t>
            </a:r>
          </a:p>
          <a:p>
            <a:pPr marL="541338" indent="-541338">
              <a:buSzPct val="75000"/>
              <a:buFont typeface="+mj-lt"/>
              <a:buAutoNum type="arabicParenR" startAt="5"/>
            </a:pPr>
            <a:endParaRPr lang="en-US" sz="800" cap="small" dirty="0">
              <a:solidFill>
                <a:srgbClr val="000000"/>
              </a:solidFill>
            </a:endParaRPr>
          </a:p>
          <a:p>
            <a:pPr marL="541338" indent="-541338">
              <a:buSzPct val="75000"/>
              <a:buFont typeface="+mj-lt"/>
              <a:buAutoNum type="arabicParenR" startAt="5"/>
            </a:pPr>
            <a:endParaRPr lang="si-LK" sz="2400" cap="small" dirty="0">
              <a:solidFill>
                <a:srgbClr val="000000"/>
              </a:solidFill>
            </a:endParaRPr>
          </a:p>
          <a:p>
            <a:pPr marL="541338" indent="-541338">
              <a:buSzPct val="75000"/>
              <a:buFont typeface="+mj-lt"/>
              <a:buAutoNum type="arabicParenR" startAt="5"/>
            </a:pPr>
            <a:endParaRPr lang="en-US" sz="2400" cap="small" dirty="0">
              <a:solidFill>
                <a:srgbClr val="000000"/>
              </a:solidFill>
            </a:endParaRPr>
          </a:p>
          <a:p>
            <a:endParaRPr lang="en-US" sz="1100" cap="small" dirty="0"/>
          </a:p>
          <a:p>
            <a:endParaRPr lang="en-US" sz="1200" cap="small" dirty="0"/>
          </a:p>
          <a:p>
            <a:endParaRPr lang="en-US" sz="700" b="1" cap="small" dirty="0"/>
          </a:p>
          <a:p>
            <a:pPr lvl="0"/>
            <a:endParaRPr lang="en-US" sz="600" dirty="0"/>
          </a:p>
        </p:txBody>
      </p:sp>
      <p:sp>
        <p:nvSpPr>
          <p:cNvPr id="4" name="Title 2">
            <a:extLst>
              <a:ext uri="{FF2B5EF4-FFF2-40B4-BE49-F238E27FC236}">
                <a16:creationId xmlns:a16="http://schemas.microsoft.com/office/drawing/2014/main" id="{075E0E9E-C072-D346-95C4-571674331AE6}"/>
              </a:ext>
            </a:extLst>
          </p:cNvPr>
          <p:cNvSpPr txBox="1">
            <a:spLocks/>
          </p:cNvSpPr>
          <p:nvPr/>
        </p:nvSpPr>
        <p:spPr>
          <a:xfrm>
            <a:off x="1418582" y="309552"/>
            <a:ext cx="9782821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3200" dirty="0">
                <a:latin typeface="Impact" panose="020B0806030902050204" pitchFamily="34" charset="0"/>
              </a:rPr>
              <a:t>LD 2 - Achieving a </a:t>
            </a:r>
            <a:r>
              <a:rPr lang="en-US" sz="3200" dirty="0">
                <a:solidFill>
                  <a:srgbClr val="FF0000"/>
                </a:solidFill>
                <a:latin typeface="Impact" panose="020B0806030902050204" pitchFamily="34" charset="0"/>
              </a:rPr>
              <a:t>sustainable and inclusive recovery </a:t>
            </a:r>
            <a:r>
              <a:rPr lang="en-US" sz="3200" dirty="0">
                <a:latin typeface="Impact" panose="020B0806030902050204" pitchFamily="34" charset="0"/>
              </a:rPr>
              <a:t>from the coronavirus disease (COVID-19) pandemic </a:t>
            </a:r>
            <a:endParaRPr lang="en-US" sz="2800" dirty="0">
              <a:latin typeface="Impact" panose="020B0806030902050204" pitchFamily="34" charset="0"/>
            </a:endParaRP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3CD14E55-85A1-9A46-8EFD-A0A363F66EC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76054061"/>
              </p:ext>
            </p:extLst>
          </p:nvPr>
        </p:nvGraphicFramePr>
        <p:xfrm>
          <a:off x="1332854" y="2730818"/>
          <a:ext cx="9868548" cy="2926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67621">
                  <a:extLst>
                    <a:ext uri="{9D8B030D-6E8A-4147-A177-3AD203B41FA5}">
                      <a16:colId xmlns:a16="http://schemas.microsoft.com/office/drawing/2014/main" val="1543010769"/>
                    </a:ext>
                  </a:extLst>
                </a:gridCol>
                <a:gridCol w="3671888">
                  <a:extLst>
                    <a:ext uri="{9D8B030D-6E8A-4147-A177-3AD203B41FA5}">
                      <a16:colId xmlns:a16="http://schemas.microsoft.com/office/drawing/2014/main" val="785273140"/>
                    </a:ext>
                  </a:extLst>
                </a:gridCol>
                <a:gridCol w="3729039">
                  <a:extLst>
                    <a:ext uri="{9D8B030D-6E8A-4147-A177-3AD203B41FA5}">
                      <a16:colId xmlns:a16="http://schemas.microsoft.com/office/drawing/2014/main" val="56351943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Commitments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Key industry sectors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Finance and investment institutions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8627401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1</a:t>
                      </a: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US" sz="2800" dirty="0"/>
                        <a:t>To become a leading eco tourism destination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1002599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2</a:t>
                      </a: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US" sz="2800" dirty="0"/>
                        <a:t>To collaborate with leading IT operators in India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9226392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3</a:t>
                      </a: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US" sz="2800" dirty="0"/>
                        <a:t>To become a carbon neutral garment and apparel  industry while ensuring the highest quality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1824186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0972153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D7835D63-6FA1-324C-98A0-21ECAB685CC4}"/>
              </a:ext>
            </a:extLst>
          </p:cNvPr>
          <p:cNvSpPr/>
          <p:nvPr/>
        </p:nvSpPr>
        <p:spPr>
          <a:xfrm>
            <a:off x="1332854" y="1819280"/>
            <a:ext cx="9868549" cy="2024058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332854" y="1819280"/>
            <a:ext cx="10020946" cy="4876800"/>
          </a:xfrm>
        </p:spPr>
        <p:txBody>
          <a:bodyPr>
            <a:normAutofit/>
          </a:bodyPr>
          <a:lstStyle/>
          <a:p>
            <a:pPr marL="541338" indent="-541338">
              <a:buSzPct val="75000"/>
              <a:buFont typeface="+mj-lt"/>
              <a:buAutoNum type="arabicParenR" startAt="5"/>
            </a:pPr>
            <a:r>
              <a:rPr lang="en-US" sz="2400" cap="small" dirty="0">
                <a:solidFill>
                  <a:srgbClr val="000000"/>
                </a:solidFill>
              </a:rPr>
              <a:t>What are some of the </a:t>
            </a:r>
            <a:r>
              <a:rPr lang="en-US" sz="2400" cap="small" dirty="0">
                <a:solidFill>
                  <a:srgbClr val="FF0000"/>
                </a:solidFill>
              </a:rPr>
              <a:t>commitments and “responsible” principles </a:t>
            </a:r>
            <a:r>
              <a:rPr lang="en-US" sz="2400" cap="small" dirty="0">
                <a:solidFill>
                  <a:srgbClr val="000000"/>
                </a:solidFill>
              </a:rPr>
              <a:t>that need to be made by </a:t>
            </a:r>
            <a:r>
              <a:rPr lang="en-US" sz="2400" cap="small" dirty="0">
                <a:solidFill>
                  <a:srgbClr val="FF0000"/>
                </a:solidFill>
              </a:rPr>
              <a:t>key industry sectors </a:t>
            </a:r>
            <a:r>
              <a:rPr lang="en-US" sz="2400" cap="small" dirty="0">
                <a:solidFill>
                  <a:srgbClr val="000000"/>
                </a:solidFill>
              </a:rPr>
              <a:t>and by </a:t>
            </a:r>
            <a:r>
              <a:rPr lang="en-US" sz="2400" cap="small" dirty="0">
                <a:solidFill>
                  <a:srgbClr val="FF0000"/>
                </a:solidFill>
              </a:rPr>
              <a:t>finance and investment institutions</a:t>
            </a:r>
            <a:r>
              <a:rPr lang="en-US" sz="2400" cap="small" dirty="0">
                <a:solidFill>
                  <a:srgbClr val="000000"/>
                </a:solidFill>
              </a:rPr>
              <a:t>?</a:t>
            </a:r>
          </a:p>
          <a:p>
            <a:pPr marL="541338" indent="-541338">
              <a:buSzPct val="75000"/>
              <a:buFont typeface="+mj-lt"/>
              <a:buAutoNum type="arabicParenR" startAt="5"/>
            </a:pPr>
            <a:endParaRPr lang="en-US" sz="800" cap="small" dirty="0">
              <a:solidFill>
                <a:srgbClr val="000000"/>
              </a:solidFill>
            </a:endParaRPr>
          </a:p>
          <a:p>
            <a:pPr marL="541338" indent="-541338">
              <a:buSzPct val="75000"/>
              <a:buFont typeface="+mj-lt"/>
              <a:buAutoNum type="arabicParenR" startAt="5"/>
            </a:pPr>
            <a:endParaRPr lang="si-LK" sz="2400" cap="small" dirty="0">
              <a:solidFill>
                <a:srgbClr val="000000"/>
              </a:solidFill>
            </a:endParaRPr>
          </a:p>
          <a:p>
            <a:pPr marL="541338" indent="-541338">
              <a:buSzPct val="75000"/>
              <a:buFont typeface="+mj-lt"/>
              <a:buAutoNum type="arabicParenR" startAt="5"/>
            </a:pPr>
            <a:endParaRPr lang="en-US" sz="2400" cap="small" dirty="0">
              <a:solidFill>
                <a:srgbClr val="000000"/>
              </a:solidFill>
            </a:endParaRPr>
          </a:p>
          <a:p>
            <a:endParaRPr lang="en-US" sz="1100" cap="small" dirty="0"/>
          </a:p>
          <a:p>
            <a:endParaRPr lang="en-US" sz="1200" cap="small" dirty="0"/>
          </a:p>
          <a:p>
            <a:endParaRPr lang="en-US" sz="700" b="1" cap="small" dirty="0"/>
          </a:p>
          <a:p>
            <a:pPr lvl="0"/>
            <a:endParaRPr lang="en-US" sz="600" dirty="0"/>
          </a:p>
        </p:txBody>
      </p:sp>
      <p:sp>
        <p:nvSpPr>
          <p:cNvPr id="4" name="Title 2">
            <a:extLst>
              <a:ext uri="{FF2B5EF4-FFF2-40B4-BE49-F238E27FC236}">
                <a16:creationId xmlns:a16="http://schemas.microsoft.com/office/drawing/2014/main" id="{075E0E9E-C072-D346-95C4-571674331AE6}"/>
              </a:ext>
            </a:extLst>
          </p:cNvPr>
          <p:cNvSpPr txBox="1">
            <a:spLocks/>
          </p:cNvSpPr>
          <p:nvPr/>
        </p:nvSpPr>
        <p:spPr>
          <a:xfrm>
            <a:off x="1418582" y="309552"/>
            <a:ext cx="9782821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3200" dirty="0">
                <a:latin typeface="Impact" panose="020B0806030902050204" pitchFamily="34" charset="0"/>
              </a:rPr>
              <a:t>LD 2 - Achieving a </a:t>
            </a:r>
            <a:r>
              <a:rPr lang="en-US" sz="3200" dirty="0">
                <a:solidFill>
                  <a:srgbClr val="FF0000"/>
                </a:solidFill>
                <a:latin typeface="Impact" panose="020B0806030902050204" pitchFamily="34" charset="0"/>
              </a:rPr>
              <a:t>sustainable and inclusive recovery </a:t>
            </a:r>
            <a:r>
              <a:rPr lang="en-US" sz="3200" dirty="0">
                <a:latin typeface="Impact" panose="020B0806030902050204" pitchFamily="34" charset="0"/>
              </a:rPr>
              <a:t>from the coronavirus disease (COVID-19) pandemic </a:t>
            </a:r>
            <a:endParaRPr lang="en-US" sz="2800" dirty="0">
              <a:latin typeface="Impact" panose="020B0806030902050204" pitchFamily="34" charset="0"/>
            </a:endParaRP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3CD14E55-85A1-9A46-8EFD-A0A363F66EC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60777966"/>
              </p:ext>
            </p:extLst>
          </p:nvPr>
        </p:nvGraphicFramePr>
        <p:xfrm>
          <a:off x="1332854" y="2730818"/>
          <a:ext cx="9868548" cy="2499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67621">
                  <a:extLst>
                    <a:ext uri="{9D8B030D-6E8A-4147-A177-3AD203B41FA5}">
                      <a16:colId xmlns:a16="http://schemas.microsoft.com/office/drawing/2014/main" val="1543010769"/>
                    </a:ext>
                  </a:extLst>
                </a:gridCol>
                <a:gridCol w="3671888">
                  <a:extLst>
                    <a:ext uri="{9D8B030D-6E8A-4147-A177-3AD203B41FA5}">
                      <a16:colId xmlns:a16="http://schemas.microsoft.com/office/drawing/2014/main" val="785273140"/>
                    </a:ext>
                  </a:extLst>
                </a:gridCol>
                <a:gridCol w="3729039">
                  <a:extLst>
                    <a:ext uri="{9D8B030D-6E8A-4147-A177-3AD203B41FA5}">
                      <a16:colId xmlns:a16="http://schemas.microsoft.com/office/drawing/2014/main" val="56351943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Responsible Principles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Key industry sectors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Finance and investment institutions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8627401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1</a:t>
                      </a: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US" sz="2800" dirty="0"/>
                        <a:t>Resource efficiency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1002599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2</a:t>
                      </a: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US" sz="2800" dirty="0"/>
                        <a:t>Circular economy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9226392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1824186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3592462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A0DD1DFE-8EE0-9149-B3B8-7B0AC06CF6BC}"/>
              </a:ext>
            </a:extLst>
          </p:cNvPr>
          <p:cNvSpPr/>
          <p:nvPr/>
        </p:nvSpPr>
        <p:spPr>
          <a:xfrm>
            <a:off x="1332854" y="1819280"/>
            <a:ext cx="9297046" cy="206692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332854" y="1819280"/>
            <a:ext cx="9297046" cy="4876800"/>
          </a:xfrm>
        </p:spPr>
        <p:txBody>
          <a:bodyPr>
            <a:normAutofit/>
          </a:bodyPr>
          <a:lstStyle/>
          <a:p>
            <a:pPr marL="541338" indent="-541338">
              <a:buSzPct val="75000"/>
              <a:buFont typeface="+mj-lt"/>
              <a:buAutoNum type="arabicParenR" startAt="6"/>
            </a:pPr>
            <a:r>
              <a:rPr lang="en-US" sz="2400" cap="small" dirty="0">
                <a:solidFill>
                  <a:srgbClr val="000000"/>
                </a:solidFill>
              </a:rPr>
              <a:t>What are the decent </a:t>
            </a:r>
            <a:r>
              <a:rPr lang="en-US" sz="2400" cap="small" dirty="0">
                <a:solidFill>
                  <a:srgbClr val="FF0000"/>
                </a:solidFill>
              </a:rPr>
              <a:t>green jobs </a:t>
            </a:r>
            <a:r>
              <a:rPr lang="en-US" sz="2400" cap="small" dirty="0">
                <a:solidFill>
                  <a:srgbClr val="000000"/>
                </a:solidFill>
              </a:rPr>
              <a:t>of the future?  What are the </a:t>
            </a:r>
            <a:r>
              <a:rPr lang="en-US" sz="2400" cap="small" dirty="0">
                <a:solidFill>
                  <a:srgbClr val="FF0000"/>
                </a:solidFill>
              </a:rPr>
              <a:t>new skills </a:t>
            </a:r>
            <a:r>
              <a:rPr lang="en-US" sz="2400" cap="small" dirty="0">
                <a:solidFill>
                  <a:srgbClr val="000000"/>
                </a:solidFill>
              </a:rPr>
              <a:t>needed, what is needed from </a:t>
            </a:r>
            <a:r>
              <a:rPr lang="en-US" sz="2400" cap="small" dirty="0">
                <a:solidFill>
                  <a:srgbClr val="FF0000"/>
                </a:solidFill>
              </a:rPr>
              <a:t>business</a:t>
            </a:r>
            <a:r>
              <a:rPr lang="en-US" sz="2400" cap="small" dirty="0">
                <a:solidFill>
                  <a:srgbClr val="000000"/>
                </a:solidFill>
              </a:rPr>
              <a:t>?  from </a:t>
            </a:r>
            <a:r>
              <a:rPr lang="en-US" sz="2400" cap="small" dirty="0">
                <a:solidFill>
                  <a:srgbClr val="FF0000"/>
                </a:solidFill>
              </a:rPr>
              <a:t>government</a:t>
            </a:r>
            <a:r>
              <a:rPr lang="en-US" sz="2400" cap="small" dirty="0">
                <a:solidFill>
                  <a:srgbClr val="000000"/>
                </a:solidFill>
              </a:rPr>
              <a:t>?  from </a:t>
            </a:r>
            <a:r>
              <a:rPr lang="en-US" sz="2400" cap="small" dirty="0">
                <a:solidFill>
                  <a:srgbClr val="FF0000"/>
                </a:solidFill>
              </a:rPr>
              <a:t>academia</a:t>
            </a:r>
            <a:r>
              <a:rPr lang="en-US" sz="2400" cap="small" dirty="0">
                <a:solidFill>
                  <a:srgbClr val="000000"/>
                </a:solidFill>
              </a:rPr>
              <a:t>?</a:t>
            </a:r>
          </a:p>
          <a:p>
            <a:pPr marL="541338" indent="-541338">
              <a:buSzPct val="75000"/>
              <a:buFont typeface="+mj-lt"/>
              <a:buAutoNum type="arabicParenR" startAt="6"/>
            </a:pPr>
            <a:endParaRPr lang="en-US" sz="800" cap="small" dirty="0">
              <a:solidFill>
                <a:srgbClr val="000000"/>
              </a:solidFill>
            </a:endParaRPr>
          </a:p>
          <a:p>
            <a:pPr marL="541338" indent="-541338">
              <a:buSzPct val="75000"/>
              <a:buFont typeface="+mj-lt"/>
              <a:buAutoNum type="arabicParenR" startAt="6"/>
            </a:pPr>
            <a:endParaRPr lang="en-US" sz="1100" cap="small" dirty="0"/>
          </a:p>
          <a:p>
            <a:pPr marL="541338" indent="-541338">
              <a:buSzPct val="75000"/>
              <a:buFont typeface="+mj-lt"/>
              <a:buAutoNum type="arabicParenR" startAt="6"/>
            </a:pPr>
            <a:endParaRPr lang="en-US" sz="2400" cap="small" dirty="0">
              <a:solidFill>
                <a:srgbClr val="000000"/>
              </a:solidFill>
            </a:endParaRPr>
          </a:p>
          <a:p>
            <a:endParaRPr lang="en-US" sz="1100" cap="small" dirty="0"/>
          </a:p>
          <a:p>
            <a:endParaRPr lang="en-US" sz="1200" cap="small" dirty="0"/>
          </a:p>
          <a:p>
            <a:endParaRPr lang="en-US" sz="700" b="1" cap="small" dirty="0"/>
          </a:p>
          <a:p>
            <a:pPr lvl="0"/>
            <a:endParaRPr lang="en-US" sz="600" dirty="0"/>
          </a:p>
        </p:txBody>
      </p:sp>
      <p:sp>
        <p:nvSpPr>
          <p:cNvPr id="4" name="Title 2">
            <a:extLst>
              <a:ext uri="{FF2B5EF4-FFF2-40B4-BE49-F238E27FC236}">
                <a16:creationId xmlns:a16="http://schemas.microsoft.com/office/drawing/2014/main" id="{075E0E9E-C072-D346-95C4-571674331AE6}"/>
              </a:ext>
            </a:extLst>
          </p:cNvPr>
          <p:cNvSpPr txBox="1">
            <a:spLocks/>
          </p:cNvSpPr>
          <p:nvPr/>
        </p:nvSpPr>
        <p:spPr>
          <a:xfrm>
            <a:off x="1418582" y="309552"/>
            <a:ext cx="9782821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3200" dirty="0">
                <a:latin typeface="Impact" panose="020B0806030902050204" pitchFamily="34" charset="0"/>
              </a:rPr>
              <a:t>LD 2 - Achieving a </a:t>
            </a:r>
            <a:r>
              <a:rPr lang="en-US" sz="3200" dirty="0">
                <a:solidFill>
                  <a:srgbClr val="FF0000"/>
                </a:solidFill>
                <a:latin typeface="Impact" panose="020B0806030902050204" pitchFamily="34" charset="0"/>
              </a:rPr>
              <a:t>sustainable and inclusive recovery </a:t>
            </a:r>
            <a:r>
              <a:rPr lang="en-US" sz="3200" dirty="0">
                <a:latin typeface="Impact" panose="020B0806030902050204" pitchFamily="34" charset="0"/>
              </a:rPr>
              <a:t>from the coronavirus disease (COVID-19) pandemic </a:t>
            </a:r>
            <a:endParaRPr lang="en-US" sz="2800" dirty="0">
              <a:latin typeface="Impact" panose="020B0806030902050204" pitchFamily="34" charset="0"/>
            </a:endParaRP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C9D26461-B619-824D-88CF-3C7C9F15261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87922977"/>
              </p:ext>
            </p:extLst>
          </p:nvPr>
        </p:nvGraphicFramePr>
        <p:xfrm>
          <a:off x="1332855" y="2945612"/>
          <a:ext cx="9297046" cy="2895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6653">
                  <a:extLst>
                    <a:ext uri="{9D8B030D-6E8A-4147-A177-3AD203B41FA5}">
                      <a16:colId xmlns:a16="http://schemas.microsoft.com/office/drawing/2014/main" val="994418716"/>
                    </a:ext>
                  </a:extLst>
                </a:gridCol>
                <a:gridCol w="8850393">
                  <a:extLst>
                    <a:ext uri="{9D8B030D-6E8A-4147-A177-3AD203B41FA5}">
                      <a16:colId xmlns:a16="http://schemas.microsoft.com/office/drawing/2014/main" val="282182985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What are the decent green jobs of the future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2860547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/>
                        <a:t>Eco tourism related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6035526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/>
                        <a:t>Waste recycling related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0048979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/>
                        <a:t>Renewable energy related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1770019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/>
                        <a:t>Pollution control related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3236939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2154672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A0DD1DFE-8EE0-9149-B3B8-7B0AC06CF6BC}"/>
              </a:ext>
            </a:extLst>
          </p:cNvPr>
          <p:cNvSpPr/>
          <p:nvPr/>
        </p:nvSpPr>
        <p:spPr>
          <a:xfrm>
            <a:off x="1332854" y="1819280"/>
            <a:ext cx="9297046" cy="206692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332854" y="1819280"/>
            <a:ext cx="9297046" cy="4876800"/>
          </a:xfrm>
        </p:spPr>
        <p:txBody>
          <a:bodyPr>
            <a:normAutofit/>
          </a:bodyPr>
          <a:lstStyle/>
          <a:p>
            <a:pPr marL="541338" indent="-541338">
              <a:buSzPct val="75000"/>
              <a:buFont typeface="+mj-lt"/>
              <a:buAutoNum type="arabicParenR" startAt="6"/>
            </a:pPr>
            <a:r>
              <a:rPr lang="en-US" sz="2400" cap="small" dirty="0">
                <a:solidFill>
                  <a:srgbClr val="000000"/>
                </a:solidFill>
              </a:rPr>
              <a:t>What are the decent </a:t>
            </a:r>
            <a:r>
              <a:rPr lang="en-US" sz="2400" cap="small" dirty="0">
                <a:solidFill>
                  <a:srgbClr val="FF0000"/>
                </a:solidFill>
              </a:rPr>
              <a:t>green jobs </a:t>
            </a:r>
            <a:r>
              <a:rPr lang="en-US" sz="2400" cap="small" dirty="0">
                <a:solidFill>
                  <a:srgbClr val="000000"/>
                </a:solidFill>
              </a:rPr>
              <a:t>of the future?  What are the </a:t>
            </a:r>
            <a:r>
              <a:rPr lang="en-US" sz="2400" cap="small" dirty="0">
                <a:solidFill>
                  <a:srgbClr val="FF0000"/>
                </a:solidFill>
              </a:rPr>
              <a:t>new skills </a:t>
            </a:r>
            <a:r>
              <a:rPr lang="en-US" sz="2400" cap="small" dirty="0">
                <a:solidFill>
                  <a:srgbClr val="000000"/>
                </a:solidFill>
              </a:rPr>
              <a:t>needed, what is needed from </a:t>
            </a:r>
            <a:r>
              <a:rPr lang="en-US" sz="2400" cap="small" dirty="0">
                <a:solidFill>
                  <a:srgbClr val="FF0000"/>
                </a:solidFill>
              </a:rPr>
              <a:t>business</a:t>
            </a:r>
            <a:r>
              <a:rPr lang="en-US" sz="2400" cap="small" dirty="0">
                <a:solidFill>
                  <a:srgbClr val="000000"/>
                </a:solidFill>
              </a:rPr>
              <a:t>?  from </a:t>
            </a:r>
            <a:r>
              <a:rPr lang="en-US" sz="2400" cap="small" dirty="0">
                <a:solidFill>
                  <a:srgbClr val="FF0000"/>
                </a:solidFill>
              </a:rPr>
              <a:t>government</a:t>
            </a:r>
            <a:r>
              <a:rPr lang="en-US" sz="2400" cap="small" dirty="0">
                <a:solidFill>
                  <a:srgbClr val="000000"/>
                </a:solidFill>
              </a:rPr>
              <a:t>?  from </a:t>
            </a:r>
            <a:r>
              <a:rPr lang="en-US" sz="2400" cap="small" dirty="0">
                <a:solidFill>
                  <a:srgbClr val="FF0000"/>
                </a:solidFill>
              </a:rPr>
              <a:t>academia</a:t>
            </a:r>
            <a:r>
              <a:rPr lang="en-US" sz="2400" cap="small" dirty="0">
                <a:solidFill>
                  <a:srgbClr val="000000"/>
                </a:solidFill>
              </a:rPr>
              <a:t>?</a:t>
            </a:r>
          </a:p>
          <a:p>
            <a:pPr marL="541338" indent="-541338">
              <a:buSzPct val="75000"/>
              <a:buFont typeface="+mj-lt"/>
              <a:buAutoNum type="arabicParenR" startAt="6"/>
            </a:pPr>
            <a:endParaRPr lang="en-US" sz="800" cap="small" dirty="0">
              <a:solidFill>
                <a:srgbClr val="000000"/>
              </a:solidFill>
            </a:endParaRPr>
          </a:p>
          <a:p>
            <a:pPr marL="541338" indent="-541338">
              <a:buSzPct val="75000"/>
              <a:buFont typeface="+mj-lt"/>
              <a:buAutoNum type="arabicParenR" startAt="6"/>
            </a:pPr>
            <a:endParaRPr lang="en-US" sz="1100" cap="small" dirty="0"/>
          </a:p>
          <a:p>
            <a:pPr marL="541338" indent="-541338">
              <a:buSzPct val="75000"/>
              <a:buFont typeface="+mj-lt"/>
              <a:buAutoNum type="arabicParenR" startAt="6"/>
            </a:pPr>
            <a:endParaRPr lang="en-US" sz="2400" cap="small" dirty="0">
              <a:solidFill>
                <a:srgbClr val="000000"/>
              </a:solidFill>
            </a:endParaRPr>
          </a:p>
          <a:p>
            <a:endParaRPr lang="en-US" sz="1100" cap="small" dirty="0"/>
          </a:p>
          <a:p>
            <a:endParaRPr lang="en-US" sz="1200" cap="small" dirty="0"/>
          </a:p>
          <a:p>
            <a:endParaRPr lang="en-US" sz="700" b="1" cap="small" dirty="0"/>
          </a:p>
          <a:p>
            <a:pPr lvl="0"/>
            <a:endParaRPr lang="en-US" sz="600" dirty="0"/>
          </a:p>
        </p:txBody>
      </p:sp>
      <p:sp>
        <p:nvSpPr>
          <p:cNvPr id="4" name="Title 2">
            <a:extLst>
              <a:ext uri="{FF2B5EF4-FFF2-40B4-BE49-F238E27FC236}">
                <a16:creationId xmlns:a16="http://schemas.microsoft.com/office/drawing/2014/main" id="{075E0E9E-C072-D346-95C4-571674331AE6}"/>
              </a:ext>
            </a:extLst>
          </p:cNvPr>
          <p:cNvSpPr txBox="1">
            <a:spLocks/>
          </p:cNvSpPr>
          <p:nvPr/>
        </p:nvSpPr>
        <p:spPr>
          <a:xfrm>
            <a:off x="1418582" y="309552"/>
            <a:ext cx="9782821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3200" dirty="0">
                <a:latin typeface="Impact" panose="020B0806030902050204" pitchFamily="34" charset="0"/>
              </a:rPr>
              <a:t>LD 2 - Achieving a </a:t>
            </a:r>
            <a:r>
              <a:rPr lang="en-US" sz="3200" dirty="0">
                <a:solidFill>
                  <a:srgbClr val="FF0000"/>
                </a:solidFill>
                <a:latin typeface="Impact" panose="020B0806030902050204" pitchFamily="34" charset="0"/>
              </a:rPr>
              <a:t>sustainable and inclusive recovery </a:t>
            </a:r>
            <a:r>
              <a:rPr lang="en-US" sz="3200" dirty="0">
                <a:latin typeface="Impact" panose="020B0806030902050204" pitchFamily="34" charset="0"/>
              </a:rPr>
              <a:t>from the coronavirus disease (COVID-19) pandemic </a:t>
            </a:r>
            <a:endParaRPr lang="en-US" sz="2800" dirty="0">
              <a:latin typeface="Impact" panose="020B0806030902050204" pitchFamily="34" charset="0"/>
            </a:endParaRPr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406364CE-0EC3-0146-B92F-3A7E739A20E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59836924"/>
              </p:ext>
            </p:extLst>
          </p:nvPr>
        </p:nvGraphicFramePr>
        <p:xfrm>
          <a:off x="1332854" y="2919938"/>
          <a:ext cx="9297048" cy="2194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81784">
                  <a:extLst>
                    <a:ext uri="{9D8B030D-6E8A-4147-A177-3AD203B41FA5}">
                      <a16:colId xmlns:a16="http://schemas.microsoft.com/office/drawing/2014/main" val="2830351822"/>
                    </a:ext>
                  </a:extLst>
                </a:gridCol>
                <a:gridCol w="2500312">
                  <a:extLst>
                    <a:ext uri="{9D8B030D-6E8A-4147-A177-3AD203B41FA5}">
                      <a16:colId xmlns:a16="http://schemas.microsoft.com/office/drawing/2014/main" val="2382399819"/>
                    </a:ext>
                  </a:extLst>
                </a:gridCol>
                <a:gridCol w="2628900">
                  <a:extLst>
                    <a:ext uri="{9D8B030D-6E8A-4147-A177-3AD203B41FA5}">
                      <a16:colId xmlns:a16="http://schemas.microsoft.com/office/drawing/2014/main" val="1867529236"/>
                    </a:ext>
                  </a:extLst>
                </a:gridCol>
                <a:gridCol w="2686052">
                  <a:extLst>
                    <a:ext uri="{9D8B030D-6E8A-4147-A177-3AD203B41FA5}">
                      <a16:colId xmlns:a16="http://schemas.microsoft.com/office/drawing/2014/main" val="142523298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New skills needed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Business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Government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Academia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0876755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1</a:t>
                      </a:r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r>
                        <a:rPr lang="en-US" sz="2400" dirty="0"/>
                        <a:t>For virtual transformation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2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542334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2</a:t>
                      </a:r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r>
                        <a:rPr lang="en-US" sz="2400" dirty="0"/>
                        <a:t>For resource efficiency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2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6622037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3</a:t>
                      </a:r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r>
                        <a:rPr lang="en-US" sz="2400" dirty="0"/>
                        <a:t>For circular economy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2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1014772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3291129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B14BB524-B80B-1848-8C8F-7DCEB753524B}"/>
              </a:ext>
            </a:extLst>
          </p:cNvPr>
          <p:cNvSpPr/>
          <p:nvPr/>
        </p:nvSpPr>
        <p:spPr>
          <a:xfrm>
            <a:off x="1332854" y="1800225"/>
            <a:ext cx="9425634" cy="1871663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332854" y="1933578"/>
            <a:ext cx="9425634" cy="3952872"/>
          </a:xfrm>
        </p:spPr>
        <p:txBody>
          <a:bodyPr>
            <a:normAutofit/>
          </a:bodyPr>
          <a:lstStyle/>
          <a:p>
            <a:pPr marL="541338" indent="-541338">
              <a:buSzPct val="75000"/>
              <a:buFont typeface="+mj-lt"/>
              <a:buAutoNum type="arabicParenR"/>
            </a:pPr>
            <a:r>
              <a:rPr lang="en-US" sz="2400" cap="small" dirty="0">
                <a:solidFill>
                  <a:srgbClr val="000000"/>
                </a:solidFill>
              </a:rPr>
              <a:t>What kind of </a:t>
            </a:r>
            <a:r>
              <a:rPr lang="en-US" sz="2400" cap="small" dirty="0">
                <a:solidFill>
                  <a:srgbClr val="FF0000"/>
                </a:solidFill>
              </a:rPr>
              <a:t>follow-up activities </a:t>
            </a:r>
            <a:r>
              <a:rPr lang="en-US" sz="2400" cap="small" dirty="0">
                <a:solidFill>
                  <a:srgbClr val="000000"/>
                </a:solidFill>
              </a:rPr>
              <a:t>would you like to see from Stockholm+50?</a:t>
            </a:r>
          </a:p>
          <a:p>
            <a:pPr marL="541338" indent="-541338">
              <a:buSzPct val="75000"/>
              <a:buFont typeface="+mj-lt"/>
              <a:buAutoNum type="arabicParenR"/>
            </a:pPr>
            <a:endParaRPr lang="en-US" sz="1700" cap="small" dirty="0">
              <a:solidFill>
                <a:srgbClr val="000000"/>
              </a:solidFill>
            </a:endParaRPr>
          </a:p>
          <a:p>
            <a:pPr marL="541338" indent="-541338">
              <a:buSzPct val="75000"/>
              <a:buFont typeface="+mj-lt"/>
              <a:buAutoNum type="arabicParenR"/>
            </a:pPr>
            <a:endParaRPr lang="en-US" sz="4000" cap="small" dirty="0">
              <a:solidFill>
                <a:srgbClr val="000000"/>
              </a:solidFill>
            </a:endParaRPr>
          </a:p>
          <a:p>
            <a:pPr marL="541338" indent="-541338">
              <a:buSzPct val="75000"/>
              <a:buFont typeface="+mj-lt"/>
              <a:buAutoNum type="arabicParenR"/>
            </a:pPr>
            <a:endParaRPr lang="en-US" sz="1800" cap="small" dirty="0"/>
          </a:p>
          <a:p>
            <a:pPr marL="541338" indent="-541338">
              <a:buSzPct val="75000"/>
              <a:buFont typeface="+mj-lt"/>
              <a:buAutoNum type="arabicParenR"/>
            </a:pPr>
            <a:endParaRPr lang="en-US" sz="4000" cap="small" dirty="0">
              <a:solidFill>
                <a:srgbClr val="000000"/>
              </a:solidFill>
            </a:endParaRPr>
          </a:p>
          <a:p>
            <a:endParaRPr lang="en-US" sz="1800" cap="small" dirty="0"/>
          </a:p>
          <a:p>
            <a:endParaRPr lang="en-US" sz="2000" cap="small" dirty="0"/>
          </a:p>
          <a:p>
            <a:endParaRPr lang="en-US" sz="1050" b="1" cap="small" dirty="0"/>
          </a:p>
          <a:p>
            <a:pPr lvl="0"/>
            <a:endParaRPr lang="en-US" sz="1000" dirty="0"/>
          </a:p>
        </p:txBody>
      </p:sp>
      <p:sp>
        <p:nvSpPr>
          <p:cNvPr id="6" name="Title 2">
            <a:extLst>
              <a:ext uri="{FF2B5EF4-FFF2-40B4-BE49-F238E27FC236}">
                <a16:creationId xmlns:a16="http://schemas.microsoft.com/office/drawing/2014/main" id="{7AA4592D-F0C1-B840-8FDE-C215586F17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32854" y="365125"/>
            <a:ext cx="9782821" cy="1325563"/>
          </a:xfrm>
        </p:spPr>
        <p:txBody>
          <a:bodyPr>
            <a:noAutofit/>
          </a:bodyPr>
          <a:lstStyle/>
          <a:p>
            <a:pPr algn="ctr"/>
            <a:r>
              <a:rPr lang="en-US" dirty="0">
                <a:latin typeface="Impact" panose="020B0806030902050204" pitchFamily="34" charset="0"/>
              </a:rPr>
              <a:t>Meeting-specific questions for all</a:t>
            </a:r>
            <a:endParaRPr lang="en-US" sz="4000" dirty="0">
              <a:latin typeface="Impact" panose="020B0806030902050204" pitchFamily="34" charset="0"/>
            </a:endParaRP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34953A22-3BA3-C944-ADB7-B97E1809A0D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234690"/>
              </p:ext>
            </p:extLst>
          </p:nvPr>
        </p:nvGraphicFramePr>
        <p:xfrm>
          <a:off x="1347142" y="2788446"/>
          <a:ext cx="9411346" cy="2072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2144">
                  <a:extLst>
                    <a:ext uri="{9D8B030D-6E8A-4147-A177-3AD203B41FA5}">
                      <a16:colId xmlns:a16="http://schemas.microsoft.com/office/drawing/2014/main" val="994418716"/>
                    </a:ext>
                  </a:extLst>
                </a:gridCol>
                <a:gridCol w="8959202">
                  <a:extLst>
                    <a:ext uri="{9D8B030D-6E8A-4147-A177-3AD203B41FA5}">
                      <a16:colId xmlns:a16="http://schemas.microsoft.com/office/drawing/2014/main" val="282182985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What kind of follow-up activities would you like to see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2860547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/>
                        <a:t>Exchange of best practices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6035526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/>
                        <a:t>Finance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0048979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/>
                        <a:t>Knowledge and technology transfer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1770019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366306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057F1BF5-0ED5-CC45-9A96-365C68119519}"/>
              </a:ext>
            </a:extLst>
          </p:cNvPr>
          <p:cNvSpPr/>
          <p:nvPr/>
        </p:nvSpPr>
        <p:spPr>
          <a:xfrm>
            <a:off x="1332854" y="1819280"/>
            <a:ext cx="10020946" cy="1738308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332854" y="1819280"/>
            <a:ext cx="10020946" cy="4876800"/>
          </a:xfrm>
        </p:spPr>
        <p:txBody>
          <a:bodyPr>
            <a:normAutofit/>
          </a:bodyPr>
          <a:lstStyle/>
          <a:p>
            <a:pPr marL="541338" indent="-541338">
              <a:buSzPct val="75000"/>
              <a:buFont typeface="+mj-lt"/>
              <a:buAutoNum type="arabicParenR"/>
            </a:pPr>
            <a:r>
              <a:rPr lang="en-US" sz="2400" cap="small" dirty="0">
                <a:solidFill>
                  <a:srgbClr val="000000"/>
                </a:solidFill>
              </a:rPr>
              <a:t>What are the </a:t>
            </a:r>
            <a:r>
              <a:rPr lang="en-US" sz="2400" cap="small" dirty="0">
                <a:solidFill>
                  <a:srgbClr val="FF0000"/>
                </a:solidFill>
              </a:rPr>
              <a:t>most promising sustainable and inclusive recovery practices currently being applied </a:t>
            </a:r>
            <a:r>
              <a:rPr lang="en-US" sz="2400" cap="small" dirty="0">
                <a:solidFill>
                  <a:srgbClr val="000000"/>
                </a:solidFill>
              </a:rPr>
              <a:t>by public, private and civil society groups at individual, community, city, regional, country level? And how could we </a:t>
            </a:r>
            <a:r>
              <a:rPr lang="en-US" sz="2400" cap="small" dirty="0">
                <a:solidFill>
                  <a:srgbClr val="FF0000"/>
                </a:solidFill>
              </a:rPr>
              <a:t>scale them up</a:t>
            </a:r>
            <a:r>
              <a:rPr lang="en-US" sz="2400" cap="small" dirty="0">
                <a:solidFill>
                  <a:srgbClr val="000000"/>
                </a:solidFill>
              </a:rPr>
              <a:t>?  </a:t>
            </a:r>
          </a:p>
          <a:p>
            <a:pPr marL="541338" indent="-541338">
              <a:buSzPct val="75000"/>
              <a:buFont typeface="+mj-lt"/>
              <a:buAutoNum type="arabicParenR"/>
            </a:pPr>
            <a:endParaRPr lang="en-US" sz="900" cap="small" dirty="0">
              <a:solidFill>
                <a:srgbClr val="000000"/>
              </a:solidFill>
            </a:endParaRPr>
          </a:p>
          <a:p>
            <a:pPr marL="541338" indent="-541338">
              <a:buSzPct val="75000"/>
              <a:buFont typeface="+mj-lt"/>
              <a:buAutoNum type="arabicParenR"/>
            </a:pPr>
            <a:endParaRPr lang="si-LK" sz="2400" cap="small" dirty="0">
              <a:solidFill>
                <a:srgbClr val="000000"/>
              </a:solidFill>
            </a:endParaRPr>
          </a:p>
          <a:p>
            <a:pPr marL="541338" indent="-541338">
              <a:buSzPct val="75000"/>
              <a:buFont typeface="+mj-lt"/>
              <a:buAutoNum type="arabicParenR"/>
            </a:pPr>
            <a:endParaRPr lang="en-US" sz="2400" cap="small" dirty="0">
              <a:solidFill>
                <a:srgbClr val="000000"/>
              </a:solidFill>
            </a:endParaRPr>
          </a:p>
          <a:p>
            <a:endParaRPr lang="en-US" sz="1100" cap="small" dirty="0"/>
          </a:p>
          <a:p>
            <a:endParaRPr lang="en-US" sz="1200" cap="small" dirty="0"/>
          </a:p>
          <a:p>
            <a:endParaRPr lang="en-US" sz="700" b="1" cap="small" dirty="0"/>
          </a:p>
          <a:p>
            <a:pPr lvl="0"/>
            <a:endParaRPr lang="en-US" sz="600" dirty="0"/>
          </a:p>
        </p:txBody>
      </p:sp>
      <p:sp>
        <p:nvSpPr>
          <p:cNvPr id="4" name="Title 2">
            <a:extLst>
              <a:ext uri="{FF2B5EF4-FFF2-40B4-BE49-F238E27FC236}">
                <a16:creationId xmlns:a16="http://schemas.microsoft.com/office/drawing/2014/main" id="{075E0E9E-C072-D346-95C4-571674331AE6}"/>
              </a:ext>
            </a:extLst>
          </p:cNvPr>
          <p:cNvSpPr txBox="1">
            <a:spLocks/>
          </p:cNvSpPr>
          <p:nvPr/>
        </p:nvSpPr>
        <p:spPr>
          <a:xfrm>
            <a:off x="1418582" y="309552"/>
            <a:ext cx="9782821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3200" dirty="0">
                <a:latin typeface="Impact" panose="020B0806030902050204" pitchFamily="34" charset="0"/>
              </a:rPr>
              <a:t>LD 2 - Achieving a </a:t>
            </a:r>
            <a:r>
              <a:rPr lang="en-US" sz="3200" dirty="0">
                <a:solidFill>
                  <a:srgbClr val="FF0000"/>
                </a:solidFill>
                <a:latin typeface="Impact" panose="020B0806030902050204" pitchFamily="34" charset="0"/>
              </a:rPr>
              <a:t>sustainable and inclusive recovery </a:t>
            </a:r>
            <a:r>
              <a:rPr lang="en-US" sz="3200" dirty="0">
                <a:latin typeface="Impact" panose="020B0806030902050204" pitchFamily="34" charset="0"/>
              </a:rPr>
              <a:t>from the coronavirus disease (COVID-19) pandemic </a:t>
            </a:r>
            <a:endParaRPr lang="en-US" sz="2800" dirty="0">
              <a:latin typeface="Impact" panose="020B0806030902050204" pitchFamily="34" charset="0"/>
            </a:endParaRPr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2FEF18EB-3899-FB46-9256-452FD96591D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33699967"/>
              </p:ext>
            </p:extLst>
          </p:nvPr>
        </p:nvGraphicFramePr>
        <p:xfrm>
          <a:off x="1332854" y="3248554"/>
          <a:ext cx="10020948" cy="3108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05237">
                  <a:extLst>
                    <a:ext uri="{9D8B030D-6E8A-4147-A177-3AD203B41FA5}">
                      <a16:colId xmlns:a16="http://schemas.microsoft.com/office/drawing/2014/main" val="2830351822"/>
                    </a:ext>
                  </a:extLst>
                </a:gridCol>
                <a:gridCol w="2505237">
                  <a:extLst>
                    <a:ext uri="{9D8B030D-6E8A-4147-A177-3AD203B41FA5}">
                      <a16:colId xmlns:a16="http://schemas.microsoft.com/office/drawing/2014/main" val="2382399819"/>
                    </a:ext>
                  </a:extLst>
                </a:gridCol>
                <a:gridCol w="2505237">
                  <a:extLst>
                    <a:ext uri="{9D8B030D-6E8A-4147-A177-3AD203B41FA5}">
                      <a16:colId xmlns:a16="http://schemas.microsoft.com/office/drawing/2014/main" val="1867529236"/>
                    </a:ext>
                  </a:extLst>
                </a:gridCol>
                <a:gridCol w="2505237">
                  <a:extLst>
                    <a:ext uri="{9D8B030D-6E8A-4147-A177-3AD203B41FA5}">
                      <a16:colId xmlns:a16="http://schemas.microsoft.com/office/drawing/2014/main" val="142523298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Current Recovery Practices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Public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Private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Civil Society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08767559"/>
                  </a:ext>
                </a:extLst>
              </a:tr>
              <a:tr h="370840">
                <a:tc rowSpan="5">
                  <a:txBody>
                    <a:bodyPr/>
                    <a:lstStyle/>
                    <a:p>
                      <a:r>
                        <a:rPr lang="en-US" sz="2400" dirty="0"/>
                        <a:t>Individual</a:t>
                      </a:r>
                    </a:p>
                    <a:p>
                      <a:r>
                        <a:rPr lang="en-US" sz="2400" dirty="0"/>
                        <a:t>Community</a:t>
                      </a:r>
                    </a:p>
                    <a:p>
                      <a:r>
                        <a:rPr lang="en-US" sz="2400" dirty="0"/>
                        <a:t>City</a:t>
                      </a:r>
                    </a:p>
                    <a:p>
                      <a:r>
                        <a:rPr lang="en-US" sz="2400" dirty="0"/>
                        <a:t>Regional</a:t>
                      </a:r>
                    </a:p>
                    <a:p>
                      <a:r>
                        <a:rPr lang="en-US" sz="2400" dirty="0"/>
                        <a:t>Country</a:t>
                      </a:r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r>
                        <a:rPr lang="en-US" sz="2400" dirty="0"/>
                        <a:t>Virtual transformation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2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5423340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en-US" sz="2400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r>
                        <a:rPr lang="en-US" sz="2400" dirty="0"/>
                        <a:t>Preventive healthcare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2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66220379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en-US" sz="2400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r>
                        <a:rPr lang="en-US" sz="2400" dirty="0"/>
                        <a:t>Lifestyle change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2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10147726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55036026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3908116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880334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057F1BF5-0ED5-CC45-9A96-365C68119519}"/>
              </a:ext>
            </a:extLst>
          </p:cNvPr>
          <p:cNvSpPr/>
          <p:nvPr/>
        </p:nvSpPr>
        <p:spPr>
          <a:xfrm>
            <a:off x="1332854" y="1819280"/>
            <a:ext cx="10020946" cy="1738308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332854" y="1819280"/>
            <a:ext cx="10020946" cy="4876800"/>
          </a:xfrm>
        </p:spPr>
        <p:txBody>
          <a:bodyPr>
            <a:normAutofit/>
          </a:bodyPr>
          <a:lstStyle/>
          <a:p>
            <a:pPr marL="541338" indent="-541338">
              <a:buSzPct val="75000"/>
              <a:buFont typeface="+mj-lt"/>
              <a:buAutoNum type="arabicParenR"/>
            </a:pPr>
            <a:r>
              <a:rPr lang="en-US" sz="2400" cap="small" dirty="0">
                <a:solidFill>
                  <a:srgbClr val="000000"/>
                </a:solidFill>
              </a:rPr>
              <a:t>What are the </a:t>
            </a:r>
            <a:r>
              <a:rPr lang="en-US" sz="2400" cap="small" dirty="0">
                <a:solidFill>
                  <a:srgbClr val="FF0000"/>
                </a:solidFill>
              </a:rPr>
              <a:t>most promising sustainable and inclusive recovery practices currently being applied </a:t>
            </a:r>
            <a:r>
              <a:rPr lang="en-US" sz="2400" cap="small" dirty="0">
                <a:solidFill>
                  <a:srgbClr val="000000"/>
                </a:solidFill>
              </a:rPr>
              <a:t>by public, private and civil society groups at individual, community, city, regional, country level? And how could we </a:t>
            </a:r>
            <a:r>
              <a:rPr lang="en-US" sz="2400" cap="small" dirty="0">
                <a:solidFill>
                  <a:srgbClr val="FF0000"/>
                </a:solidFill>
              </a:rPr>
              <a:t>scale them up</a:t>
            </a:r>
            <a:r>
              <a:rPr lang="en-US" sz="2400" cap="small" dirty="0">
                <a:solidFill>
                  <a:srgbClr val="000000"/>
                </a:solidFill>
              </a:rPr>
              <a:t>?  </a:t>
            </a:r>
          </a:p>
          <a:p>
            <a:pPr marL="541338" indent="-541338">
              <a:buSzPct val="75000"/>
              <a:buFont typeface="+mj-lt"/>
              <a:buAutoNum type="arabicParenR"/>
            </a:pPr>
            <a:endParaRPr lang="en-US" sz="900" cap="small" dirty="0">
              <a:solidFill>
                <a:srgbClr val="000000"/>
              </a:solidFill>
            </a:endParaRPr>
          </a:p>
          <a:p>
            <a:pPr marL="541338" indent="-541338">
              <a:buSzPct val="75000"/>
              <a:buFont typeface="+mj-lt"/>
              <a:buAutoNum type="arabicParenR"/>
            </a:pPr>
            <a:endParaRPr lang="si-LK" sz="2400" cap="small" dirty="0">
              <a:solidFill>
                <a:srgbClr val="000000"/>
              </a:solidFill>
            </a:endParaRPr>
          </a:p>
          <a:p>
            <a:pPr marL="541338" indent="-541338">
              <a:buSzPct val="75000"/>
              <a:buFont typeface="+mj-lt"/>
              <a:buAutoNum type="arabicParenR"/>
            </a:pPr>
            <a:endParaRPr lang="en-US" sz="2400" cap="small" dirty="0">
              <a:solidFill>
                <a:srgbClr val="000000"/>
              </a:solidFill>
            </a:endParaRPr>
          </a:p>
          <a:p>
            <a:endParaRPr lang="en-US" sz="1100" cap="small" dirty="0"/>
          </a:p>
          <a:p>
            <a:endParaRPr lang="en-US" sz="1200" cap="small" dirty="0"/>
          </a:p>
          <a:p>
            <a:endParaRPr lang="en-US" sz="700" b="1" cap="small" dirty="0"/>
          </a:p>
          <a:p>
            <a:pPr lvl="0"/>
            <a:endParaRPr lang="en-US" sz="600" dirty="0"/>
          </a:p>
        </p:txBody>
      </p:sp>
      <p:sp>
        <p:nvSpPr>
          <p:cNvPr id="4" name="Title 2">
            <a:extLst>
              <a:ext uri="{FF2B5EF4-FFF2-40B4-BE49-F238E27FC236}">
                <a16:creationId xmlns:a16="http://schemas.microsoft.com/office/drawing/2014/main" id="{075E0E9E-C072-D346-95C4-571674331AE6}"/>
              </a:ext>
            </a:extLst>
          </p:cNvPr>
          <p:cNvSpPr txBox="1">
            <a:spLocks/>
          </p:cNvSpPr>
          <p:nvPr/>
        </p:nvSpPr>
        <p:spPr>
          <a:xfrm>
            <a:off x="1418582" y="309552"/>
            <a:ext cx="9782821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3200" dirty="0">
                <a:latin typeface="Impact" panose="020B0806030902050204" pitchFamily="34" charset="0"/>
              </a:rPr>
              <a:t>LD 2 - Achieving a </a:t>
            </a:r>
            <a:r>
              <a:rPr lang="en-US" sz="3200" dirty="0">
                <a:solidFill>
                  <a:srgbClr val="FF0000"/>
                </a:solidFill>
                <a:latin typeface="Impact" panose="020B0806030902050204" pitchFamily="34" charset="0"/>
              </a:rPr>
              <a:t>sustainable and inclusive recovery </a:t>
            </a:r>
            <a:r>
              <a:rPr lang="en-US" sz="3200" dirty="0">
                <a:latin typeface="Impact" panose="020B0806030902050204" pitchFamily="34" charset="0"/>
              </a:rPr>
              <a:t>from the coronavirus disease (COVID-19) pandemic </a:t>
            </a:r>
            <a:endParaRPr lang="en-US" sz="2800" dirty="0">
              <a:latin typeface="Impact" panose="020B0806030902050204" pitchFamily="34" charset="0"/>
            </a:endParaRPr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2FEF18EB-3899-FB46-9256-452FD96591D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70505892"/>
              </p:ext>
            </p:extLst>
          </p:nvPr>
        </p:nvGraphicFramePr>
        <p:xfrm>
          <a:off x="1332854" y="3248554"/>
          <a:ext cx="10020948" cy="2743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05237">
                  <a:extLst>
                    <a:ext uri="{9D8B030D-6E8A-4147-A177-3AD203B41FA5}">
                      <a16:colId xmlns:a16="http://schemas.microsoft.com/office/drawing/2014/main" val="2830351822"/>
                    </a:ext>
                  </a:extLst>
                </a:gridCol>
                <a:gridCol w="2505237">
                  <a:extLst>
                    <a:ext uri="{9D8B030D-6E8A-4147-A177-3AD203B41FA5}">
                      <a16:colId xmlns:a16="http://schemas.microsoft.com/office/drawing/2014/main" val="2382399819"/>
                    </a:ext>
                  </a:extLst>
                </a:gridCol>
                <a:gridCol w="2505237">
                  <a:extLst>
                    <a:ext uri="{9D8B030D-6E8A-4147-A177-3AD203B41FA5}">
                      <a16:colId xmlns:a16="http://schemas.microsoft.com/office/drawing/2014/main" val="1867529236"/>
                    </a:ext>
                  </a:extLst>
                </a:gridCol>
                <a:gridCol w="2505237">
                  <a:extLst>
                    <a:ext uri="{9D8B030D-6E8A-4147-A177-3AD203B41FA5}">
                      <a16:colId xmlns:a16="http://schemas.microsoft.com/office/drawing/2014/main" val="142523298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Scale up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Public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Private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Civil Society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08767559"/>
                  </a:ext>
                </a:extLst>
              </a:tr>
              <a:tr h="370840">
                <a:tc rowSpan="5">
                  <a:txBody>
                    <a:bodyPr/>
                    <a:lstStyle/>
                    <a:p>
                      <a:r>
                        <a:rPr lang="en-US" sz="2400" dirty="0"/>
                        <a:t>Individual</a:t>
                      </a:r>
                    </a:p>
                    <a:p>
                      <a:r>
                        <a:rPr lang="en-US" sz="2400" dirty="0"/>
                        <a:t>Community</a:t>
                      </a:r>
                    </a:p>
                    <a:p>
                      <a:r>
                        <a:rPr lang="en-US" sz="2400" dirty="0"/>
                        <a:t>City</a:t>
                      </a:r>
                    </a:p>
                    <a:p>
                      <a:r>
                        <a:rPr lang="en-US" sz="2400" dirty="0"/>
                        <a:t>Regional</a:t>
                      </a:r>
                    </a:p>
                    <a:p>
                      <a:r>
                        <a:rPr lang="en-US" sz="2400" dirty="0"/>
                        <a:t>Country</a:t>
                      </a:r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r>
                        <a:rPr lang="en-US" sz="2400" dirty="0"/>
                        <a:t>Capacity building and awareness creation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2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5423340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66220379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10147726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55036026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3908116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323693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B3CC6D7F-D1E6-7A4E-8A62-F055985E0AD6}"/>
              </a:ext>
            </a:extLst>
          </p:cNvPr>
          <p:cNvSpPr/>
          <p:nvPr/>
        </p:nvSpPr>
        <p:spPr>
          <a:xfrm>
            <a:off x="1332854" y="1819280"/>
            <a:ext cx="10020946" cy="1595433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332854" y="1819280"/>
            <a:ext cx="10020946" cy="4876800"/>
          </a:xfrm>
        </p:spPr>
        <p:txBody>
          <a:bodyPr>
            <a:normAutofit/>
          </a:bodyPr>
          <a:lstStyle/>
          <a:p>
            <a:pPr marL="541338" indent="-541338">
              <a:buSzPct val="75000"/>
              <a:buFont typeface="+mj-lt"/>
              <a:buAutoNum type="arabicParenR" startAt="2"/>
            </a:pPr>
            <a:r>
              <a:rPr lang="en-US" sz="2400" cap="small" dirty="0">
                <a:solidFill>
                  <a:srgbClr val="000000"/>
                </a:solidFill>
              </a:rPr>
              <a:t>What recovery and </a:t>
            </a:r>
            <a:r>
              <a:rPr lang="en-US" sz="2400" cap="small" dirty="0">
                <a:solidFill>
                  <a:srgbClr val="FF0000"/>
                </a:solidFill>
              </a:rPr>
              <a:t>pre-existing practices need to be changed </a:t>
            </a:r>
            <a:r>
              <a:rPr lang="en-US" sz="2400" cap="small" dirty="0">
                <a:solidFill>
                  <a:srgbClr val="000000"/>
                </a:solidFill>
              </a:rPr>
              <a:t>to ensure an inclusive and sustainable recovery? </a:t>
            </a:r>
          </a:p>
          <a:p>
            <a:pPr marL="0" indent="0">
              <a:buSzPct val="75000"/>
              <a:buNone/>
            </a:pPr>
            <a:endParaRPr lang="si-LK" sz="2400" cap="small" dirty="0">
              <a:solidFill>
                <a:srgbClr val="000000"/>
              </a:solidFill>
            </a:endParaRPr>
          </a:p>
          <a:p>
            <a:pPr marL="541338" indent="-541338">
              <a:buSzPct val="75000"/>
              <a:buFont typeface="+mj-lt"/>
              <a:buAutoNum type="arabicParenR" startAt="2"/>
            </a:pPr>
            <a:endParaRPr lang="en-US" sz="2400" cap="small" dirty="0">
              <a:solidFill>
                <a:srgbClr val="000000"/>
              </a:solidFill>
            </a:endParaRPr>
          </a:p>
          <a:p>
            <a:endParaRPr lang="en-US" sz="1100" cap="small" dirty="0"/>
          </a:p>
          <a:p>
            <a:endParaRPr lang="en-US" sz="1200" cap="small" dirty="0"/>
          </a:p>
          <a:p>
            <a:endParaRPr lang="en-US" sz="700" b="1" cap="small" dirty="0"/>
          </a:p>
          <a:p>
            <a:pPr lvl="0"/>
            <a:endParaRPr lang="en-US" sz="600" dirty="0"/>
          </a:p>
        </p:txBody>
      </p:sp>
      <p:sp>
        <p:nvSpPr>
          <p:cNvPr id="4" name="Title 2">
            <a:extLst>
              <a:ext uri="{FF2B5EF4-FFF2-40B4-BE49-F238E27FC236}">
                <a16:creationId xmlns:a16="http://schemas.microsoft.com/office/drawing/2014/main" id="{075E0E9E-C072-D346-95C4-571674331AE6}"/>
              </a:ext>
            </a:extLst>
          </p:cNvPr>
          <p:cNvSpPr txBox="1">
            <a:spLocks/>
          </p:cNvSpPr>
          <p:nvPr/>
        </p:nvSpPr>
        <p:spPr>
          <a:xfrm>
            <a:off x="1418582" y="309552"/>
            <a:ext cx="9782821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3200" dirty="0">
                <a:latin typeface="Impact" panose="020B0806030902050204" pitchFamily="34" charset="0"/>
              </a:rPr>
              <a:t>LD 2 - Achieving a </a:t>
            </a:r>
            <a:r>
              <a:rPr lang="en-US" sz="3200" dirty="0">
                <a:solidFill>
                  <a:srgbClr val="FF0000"/>
                </a:solidFill>
                <a:latin typeface="Impact" panose="020B0806030902050204" pitchFamily="34" charset="0"/>
              </a:rPr>
              <a:t>sustainable and inclusive recovery </a:t>
            </a:r>
            <a:r>
              <a:rPr lang="en-US" sz="3200" dirty="0">
                <a:latin typeface="Impact" panose="020B0806030902050204" pitchFamily="34" charset="0"/>
              </a:rPr>
              <a:t>from the coronavirus disease (COVID-19) pandemic </a:t>
            </a:r>
            <a:endParaRPr lang="en-US" sz="2800" dirty="0">
              <a:latin typeface="Impact" panose="020B0806030902050204" pitchFamily="34" charset="0"/>
            </a:endParaRP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7161F78E-4167-AF44-AE7D-88391B28728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18771324"/>
              </p:ext>
            </p:extLst>
          </p:nvPr>
        </p:nvGraphicFramePr>
        <p:xfrm>
          <a:off x="1332854" y="2616996"/>
          <a:ext cx="10025709" cy="3657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81659">
                  <a:extLst>
                    <a:ext uri="{9D8B030D-6E8A-4147-A177-3AD203B41FA5}">
                      <a16:colId xmlns:a16="http://schemas.microsoft.com/office/drawing/2014/main" val="994418716"/>
                    </a:ext>
                  </a:extLst>
                </a:gridCol>
                <a:gridCol w="9544050">
                  <a:extLst>
                    <a:ext uri="{9D8B030D-6E8A-4147-A177-3AD203B41FA5}">
                      <a16:colId xmlns:a16="http://schemas.microsoft.com/office/drawing/2014/main" val="282182985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/>
                        <a:t>Pre-existing practices need to be changed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2860547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3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600" dirty="0"/>
                        <a:t>Switching back from private / individual to public transportation with adherence to health and safety protocol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6035526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36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600" dirty="0"/>
                        <a:t>Encouraging communal living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0048979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3600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600" dirty="0"/>
                        <a:t>Abuse of prescriptive medicine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1770019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912486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6E0EA7B4-CD7C-6E49-BE6A-5E00445C9068}"/>
              </a:ext>
            </a:extLst>
          </p:cNvPr>
          <p:cNvSpPr/>
          <p:nvPr/>
        </p:nvSpPr>
        <p:spPr>
          <a:xfrm>
            <a:off x="1332854" y="1819280"/>
            <a:ext cx="9768534" cy="1581145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332854" y="1819280"/>
            <a:ext cx="10020946" cy="4876800"/>
          </a:xfrm>
        </p:spPr>
        <p:txBody>
          <a:bodyPr>
            <a:normAutofit/>
          </a:bodyPr>
          <a:lstStyle/>
          <a:p>
            <a:pPr marL="541338" indent="-541338">
              <a:buSzPct val="75000"/>
              <a:buFont typeface="+mj-lt"/>
              <a:buAutoNum type="arabicParenR" startAt="3"/>
            </a:pPr>
            <a:r>
              <a:rPr lang="en-US" sz="2400" cap="small" dirty="0">
                <a:solidFill>
                  <a:srgbClr val="000000"/>
                </a:solidFill>
              </a:rPr>
              <a:t>How do we ensure that </a:t>
            </a:r>
            <a:r>
              <a:rPr lang="en-US" sz="2400" cap="small" dirty="0">
                <a:solidFill>
                  <a:srgbClr val="FF0000"/>
                </a:solidFill>
              </a:rPr>
              <a:t>all countries/communities can benefit </a:t>
            </a:r>
            <a:r>
              <a:rPr lang="en-US" sz="2400" cap="small" dirty="0">
                <a:solidFill>
                  <a:srgbClr val="000000"/>
                </a:solidFill>
              </a:rPr>
              <a:t>from opportunities stemming from a sustainable and just transition? </a:t>
            </a:r>
          </a:p>
          <a:p>
            <a:pPr marL="0" indent="0">
              <a:buSzPct val="75000"/>
              <a:buNone/>
            </a:pPr>
            <a:endParaRPr lang="si-LK" sz="2400" cap="small" dirty="0">
              <a:solidFill>
                <a:srgbClr val="000000"/>
              </a:solidFill>
            </a:endParaRPr>
          </a:p>
          <a:p>
            <a:pPr marL="541338" indent="-541338">
              <a:buSzPct val="75000"/>
              <a:buFont typeface="+mj-lt"/>
              <a:buAutoNum type="arabicParenR" startAt="3"/>
            </a:pPr>
            <a:endParaRPr lang="en-US" sz="2400" cap="small" dirty="0">
              <a:solidFill>
                <a:srgbClr val="000000"/>
              </a:solidFill>
            </a:endParaRPr>
          </a:p>
          <a:p>
            <a:endParaRPr lang="en-US" sz="1100" cap="small" dirty="0"/>
          </a:p>
          <a:p>
            <a:endParaRPr lang="en-US" sz="1200" cap="small" dirty="0"/>
          </a:p>
          <a:p>
            <a:endParaRPr lang="en-US" sz="700" b="1" cap="small" dirty="0"/>
          </a:p>
          <a:p>
            <a:pPr lvl="0"/>
            <a:endParaRPr lang="en-US" sz="600" dirty="0"/>
          </a:p>
        </p:txBody>
      </p:sp>
      <p:sp>
        <p:nvSpPr>
          <p:cNvPr id="4" name="Title 2">
            <a:extLst>
              <a:ext uri="{FF2B5EF4-FFF2-40B4-BE49-F238E27FC236}">
                <a16:creationId xmlns:a16="http://schemas.microsoft.com/office/drawing/2014/main" id="{075E0E9E-C072-D346-95C4-571674331AE6}"/>
              </a:ext>
            </a:extLst>
          </p:cNvPr>
          <p:cNvSpPr txBox="1">
            <a:spLocks/>
          </p:cNvSpPr>
          <p:nvPr/>
        </p:nvSpPr>
        <p:spPr>
          <a:xfrm>
            <a:off x="1418582" y="309552"/>
            <a:ext cx="9782821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3200" dirty="0">
                <a:latin typeface="Impact" panose="020B0806030902050204" pitchFamily="34" charset="0"/>
              </a:rPr>
              <a:t>LD 2 - Achieving a </a:t>
            </a:r>
            <a:r>
              <a:rPr lang="en-US" sz="3200" dirty="0">
                <a:solidFill>
                  <a:srgbClr val="FF0000"/>
                </a:solidFill>
                <a:latin typeface="Impact" panose="020B0806030902050204" pitchFamily="34" charset="0"/>
              </a:rPr>
              <a:t>sustainable and inclusive recovery </a:t>
            </a:r>
            <a:r>
              <a:rPr lang="en-US" sz="3200" dirty="0">
                <a:latin typeface="Impact" panose="020B0806030902050204" pitchFamily="34" charset="0"/>
              </a:rPr>
              <a:t>from the coronavirus disease (COVID-19) pandemic </a:t>
            </a:r>
            <a:endParaRPr lang="en-US" sz="2800" dirty="0">
              <a:latin typeface="Impact" panose="020B0806030902050204" pitchFamily="34" charset="0"/>
            </a:endParaRP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3ED12DA1-8C22-9C47-AB40-A3530E8FBD5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45842524"/>
              </p:ext>
            </p:extLst>
          </p:nvPr>
        </p:nvGraphicFramePr>
        <p:xfrm>
          <a:off x="1332855" y="2616996"/>
          <a:ext cx="9768534" cy="1828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9304">
                  <a:extLst>
                    <a:ext uri="{9D8B030D-6E8A-4147-A177-3AD203B41FA5}">
                      <a16:colId xmlns:a16="http://schemas.microsoft.com/office/drawing/2014/main" val="994418716"/>
                    </a:ext>
                  </a:extLst>
                </a:gridCol>
                <a:gridCol w="9299230">
                  <a:extLst>
                    <a:ext uri="{9D8B030D-6E8A-4147-A177-3AD203B41FA5}">
                      <a16:colId xmlns:a16="http://schemas.microsoft.com/office/drawing/2014/main" val="282182985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How do we ensure that all countries/communities can benefit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2860547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Through knowledge and awareness creation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6035526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0048979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1770019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510387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08BDFF7E-6A8D-0644-90F0-52EF31461163}"/>
              </a:ext>
            </a:extLst>
          </p:cNvPr>
          <p:cNvSpPr/>
          <p:nvPr/>
        </p:nvSpPr>
        <p:spPr>
          <a:xfrm>
            <a:off x="1332853" y="1635115"/>
            <a:ext cx="9868549" cy="2036773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332854" y="1819280"/>
            <a:ext cx="10020946" cy="4876800"/>
          </a:xfrm>
        </p:spPr>
        <p:txBody>
          <a:bodyPr>
            <a:normAutofit/>
          </a:bodyPr>
          <a:lstStyle/>
          <a:p>
            <a:pPr marL="541338" indent="-541338">
              <a:buSzPct val="75000"/>
              <a:buFont typeface="+mj-lt"/>
              <a:buAutoNum type="arabicParenR" startAt="4"/>
            </a:pPr>
            <a:r>
              <a:rPr lang="en-US" sz="2400" cap="small" dirty="0">
                <a:solidFill>
                  <a:srgbClr val="000000"/>
                </a:solidFill>
              </a:rPr>
              <a:t>How can we create </a:t>
            </a:r>
            <a:r>
              <a:rPr lang="en-US" sz="2400" cap="small" dirty="0">
                <a:solidFill>
                  <a:srgbClr val="FF0000"/>
                </a:solidFill>
              </a:rPr>
              <a:t>better performing industries </a:t>
            </a:r>
            <a:r>
              <a:rPr lang="en-US" sz="2400" cap="small" dirty="0">
                <a:solidFill>
                  <a:srgbClr val="000000"/>
                </a:solidFill>
              </a:rPr>
              <a:t>and </a:t>
            </a:r>
            <a:r>
              <a:rPr lang="en-US" sz="2400" cap="small" dirty="0">
                <a:solidFill>
                  <a:srgbClr val="FF0000"/>
                </a:solidFill>
              </a:rPr>
              <a:t>supply chains </a:t>
            </a:r>
            <a:r>
              <a:rPr lang="en-US" sz="2400" cap="small" dirty="0">
                <a:solidFill>
                  <a:srgbClr val="000000"/>
                </a:solidFill>
              </a:rPr>
              <a:t>for a just transition to more sustainable economies? which </a:t>
            </a:r>
            <a:r>
              <a:rPr lang="en-US" sz="2400" cap="small" dirty="0">
                <a:solidFill>
                  <a:srgbClr val="FF0000"/>
                </a:solidFill>
              </a:rPr>
              <a:t>sectors</a:t>
            </a:r>
            <a:r>
              <a:rPr lang="en-US" sz="2400" cap="small" dirty="0">
                <a:solidFill>
                  <a:srgbClr val="000000"/>
                </a:solidFill>
              </a:rPr>
              <a:t> are most critical? </a:t>
            </a:r>
          </a:p>
          <a:p>
            <a:pPr marL="541338" indent="-541338">
              <a:buSzPct val="75000"/>
              <a:buFont typeface="+mj-lt"/>
              <a:buAutoNum type="arabicParenR" startAt="4"/>
            </a:pPr>
            <a:endParaRPr lang="en-US" sz="800" cap="small" dirty="0">
              <a:solidFill>
                <a:srgbClr val="000000"/>
              </a:solidFill>
            </a:endParaRPr>
          </a:p>
          <a:p>
            <a:pPr marL="541338" indent="-541338">
              <a:buSzPct val="75000"/>
              <a:buFont typeface="+mj-lt"/>
              <a:buAutoNum type="arabicParenR" startAt="4"/>
            </a:pPr>
            <a:endParaRPr lang="en-US" sz="2400" cap="small" dirty="0">
              <a:solidFill>
                <a:srgbClr val="000000"/>
              </a:solidFill>
            </a:endParaRPr>
          </a:p>
          <a:p>
            <a:endParaRPr lang="en-US" sz="1100" cap="small" dirty="0"/>
          </a:p>
          <a:p>
            <a:endParaRPr lang="en-US" sz="1200" cap="small" dirty="0"/>
          </a:p>
          <a:p>
            <a:endParaRPr lang="en-US" sz="700" b="1" cap="small" dirty="0"/>
          </a:p>
          <a:p>
            <a:pPr lvl="0"/>
            <a:endParaRPr lang="en-US" sz="600" dirty="0"/>
          </a:p>
        </p:txBody>
      </p:sp>
      <p:sp>
        <p:nvSpPr>
          <p:cNvPr id="4" name="Title 2">
            <a:extLst>
              <a:ext uri="{FF2B5EF4-FFF2-40B4-BE49-F238E27FC236}">
                <a16:creationId xmlns:a16="http://schemas.microsoft.com/office/drawing/2014/main" id="{075E0E9E-C072-D346-95C4-571674331AE6}"/>
              </a:ext>
            </a:extLst>
          </p:cNvPr>
          <p:cNvSpPr txBox="1">
            <a:spLocks/>
          </p:cNvSpPr>
          <p:nvPr/>
        </p:nvSpPr>
        <p:spPr>
          <a:xfrm>
            <a:off x="1418582" y="309552"/>
            <a:ext cx="9782821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3200" dirty="0">
                <a:latin typeface="Impact" panose="020B0806030902050204" pitchFamily="34" charset="0"/>
              </a:rPr>
              <a:t>LD 2 - Achieving a </a:t>
            </a:r>
            <a:r>
              <a:rPr lang="en-US" sz="3200" dirty="0">
                <a:solidFill>
                  <a:srgbClr val="FF0000"/>
                </a:solidFill>
                <a:latin typeface="Impact" panose="020B0806030902050204" pitchFamily="34" charset="0"/>
              </a:rPr>
              <a:t>sustainable and inclusive recovery </a:t>
            </a:r>
            <a:r>
              <a:rPr lang="en-US" sz="3200" dirty="0">
                <a:latin typeface="Impact" panose="020B0806030902050204" pitchFamily="34" charset="0"/>
              </a:rPr>
              <a:t>from the coronavirus disease (COVID-19) pandemic </a:t>
            </a:r>
            <a:endParaRPr lang="en-US" sz="2800" dirty="0">
              <a:latin typeface="Impact" panose="020B0806030902050204" pitchFamily="34" charset="0"/>
            </a:endParaRP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0D14A389-CAAD-084D-BC47-D017742DC51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4340073"/>
              </p:ext>
            </p:extLst>
          </p:nvPr>
        </p:nvGraphicFramePr>
        <p:xfrm>
          <a:off x="1332854" y="2616996"/>
          <a:ext cx="9868547" cy="2316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74109">
                  <a:extLst>
                    <a:ext uri="{9D8B030D-6E8A-4147-A177-3AD203B41FA5}">
                      <a16:colId xmlns:a16="http://schemas.microsoft.com/office/drawing/2014/main" val="994418716"/>
                    </a:ext>
                  </a:extLst>
                </a:gridCol>
                <a:gridCol w="9394438">
                  <a:extLst>
                    <a:ext uri="{9D8B030D-6E8A-4147-A177-3AD203B41FA5}">
                      <a16:colId xmlns:a16="http://schemas.microsoft.com/office/drawing/2014/main" val="282182985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How can we create better performing industries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2860547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/>
                        <a:t>Through virtual transformation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6035526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Green transformation through resource efficiency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0048979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/>
                        <a:t>Adopting circular economy concepts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1770019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019381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08BDFF7E-6A8D-0644-90F0-52EF31461163}"/>
              </a:ext>
            </a:extLst>
          </p:cNvPr>
          <p:cNvSpPr/>
          <p:nvPr/>
        </p:nvSpPr>
        <p:spPr>
          <a:xfrm>
            <a:off x="1332853" y="1635115"/>
            <a:ext cx="9868549" cy="2036773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332854" y="1819280"/>
            <a:ext cx="10020946" cy="4876800"/>
          </a:xfrm>
        </p:spPr>
        <p:txBody>
          <a:bodyPr>
            <a:normAutofit/>
          </a:bodyPr>
          <a:lstStyle/>
          <a:p>
            <a:pPr marL="541338" indent="-541338">
              <a:buSzPct val="75000"/>
              <a:buFont typeface="+mj-lt"/>
              <a:buAutoNum type="arabicParenR" startAt="4"/>
            </a:pPr>
            <a:r>
              <a:rPr lang="en-US" sz="2400" cap="small" dirty="0">
                <a:solidFill>
                  <a:srgbClr val="000000"/>
                </a:solidFill>
              </a:rPr>
              <a:t>How can we create </a:t>
            </a:r>
            <a:r>
              <a:rPr lang="en-US" sz="2400" cap="small" dirty="0">
                <a:solidFill>
                  <a:srgbClr val="FF0000"/>
                </a:solidFill>
              </a:rPr>
              <a:t>better performing industries </a:t>
            </a:r>
            <a:r>
              <a:rPr lang="en-US" sz="2400" cap="small" dirty="0">
                <a:solidFill>
                  <a:srgbClr val="000000"/>
                </a:solidFill>
              </a:rPr>
              <a:t>and </a:t>
            </a:r>
            <a:r>
              <a:rPr lang="en-US" sz="2400" cap="small" dirty="0">
                <a:solidFill>
                  <a:srgbClr val="FF0000"/>
                </a:solidFill>
              </a:rPr>
              <a:t>supply chains </a:t>
            </a:r>
            <a:r>
              <a:rPr lang="en-US" sz="2400" cap="small" dirty="0">
                <a:solidFill>
                  <a:srgbClr val="000000"/>
                </a:solidFill>
              </a:rPr>
              <a:t>for a just transition to more sustainable economies? which </a:t>
            </a:r>
            <a:r>
              <a:rPr lang="en-US" sz="2400" cap="small" dirty="0">
                <a:solidFill>
                  <a:srgbClr val="FF0000"/>
                </a:solidFill>
              </a:rPr>
              <a:t>sectors</a:t>
            </a:r>
            <a:r>
              <a:rPr lang="en-US" sz="2400" cap="small" dirty="0">
                <a:solidFill>
                  <a:srgbClr val="000000"/>
                </a:solidFill>
              </a:rPr>
              <a:t> are most critical? </a:t>
            </a:r>
          </a:p>
          <a:p>
            <a:pPr marL="541338" indent="-541338">
              <a:buSzPct val="75000"/>
              <a:buFont typeface="+mj-lt"/>
              <a:buAutoNum type="arabicParenR" startAt="4"/>
            </a:pPr>
            <a:endParaRPr lang="en-US" sz="800" cap="small" dirty="0">
              <a:solidFill>
                <a:srgbClr val="000000"/>
              </a:solidFill>
            </a:endParaRPr>
          </a:p>
          <a:p>
            <a:pPr marL="541338" indent="-541338">
              <a:buSzPct val="75000"/>
              <a:buFont typeface="+mj-lt"/>
              <a:buAutoNum type="arabicParenR" startAt="4"/>
            </a:pPr>
            <a:endParaRPr lang="en-US" sz="2400" cap="small" dirty="0">
              <a:solidFill>
                <a:srgbClr val="000000"/>
              </a:solidFill>
            </a:endParaRPr>
          </a:p>
          <a:p>
            <a:endParaRPr lang="en-US" sz="1100" cap="small" dirty="0"/>
          </a:p>
          <a:p>
            <a:endParaRPr lang="en-US" sz="1200" cap="small" dirty="0"/>
          </a:p>
          <a:p>
            <a:endParaRPr lang="en-US" sz="700" b="1" cap="small" dirty="0"/>
          </a:p>
          <a:p>
            <a:pPr lvl="0"/>
            <a:endParaRPr lang="en-US" sz="600" dirty="0"/>
          </a:p>
        </p:txBody>
      </p:sp>
      <p:sp>
        <p:nvSpPr>
          <p:cNvPr id="4" name="Title 2">
            <a:extLst>
              <a:ext uri="{FF2B5EF4-FFF2-40B4-BE49-F238E27FC236}">
                <a16:creationId xmlns:a16="http://schemas.microsoft.com/office/drawing/2014/main" id="{075E0E9E-C072-D346-95C4-571674331AE6}"/>
              </a:ext>
            </a:extLst>
          </p:cNvPr>
          <p:cNvSpPr txBox="1">
            <a:spLocks/>
          </p:cNvSpPr>
          <p:nvPr/>
        </p:nvSpPr>
        <p:spPr>
          <a:xfrm>
            <a:off x="1418582" y="309552"/>
            <a:ext cx="9782821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3200" dirty="0">
                <a:latin typeface="Impact" panose="020B0806030902050204" pitchFamily="34" charset="0"/>
              </a:rPr>
              <a:t>LD 2 - Achieving a </a:t>
            </a:r>
            <a:r>
              <a:rPr lang="en-US" sz="3200" dirty="0">
                <a:solidFill>
                  <a:srgbClr val="FF0000"/>
                </a:solidFill>
                <a:latin typeface="Impact" panose="020B0806030902050204" pitchFamily="34" charset="0"/>
              </a:rPr>
              <a:t>sustainable and inclusive recovery </a:t>
            </a:r>
            <a:r>
              <a:rPr lang="en-US" sz="3200" dirty="0">
                <a:latin typeface="Impact" panose="020B0806030902050204" pitchFamily="34" charset="0"/>
              </a:rPr>
              <a:t>from the coronavirus disease (COVID-19) pandemic </a:t>
            </a:r>
            <a:endParaRPr lang="en-US" sz="2800" dirty="0">
              <a:latin typeface="Impact" panose="020B0806030902050204" pitchFamily="34" charset="0"/>
            </a:endParaRP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0D14A389-CAAD-084D-BC47-D017742DC51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13006605"/>
              </p:ext>
            </p:extLst>
          </p:nvPr>
        </p:nvGraphicFramePr>
        <p:xfrm>
          <a:off x="1332854" y="2616996"/>
          <a:ext cx="9868547" cy="2316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74109">
                  <a:extLst>
                    <a:ext uri="{9D8B030D-6E8A-4147-A177-3AD203B41FA5}">
                      <a16:colId xmlns:a16="http://schemas.microsoft.com/office/drawing/2014/main" val="994418716"/>
                    </a:ext>
                  </a:extLst>
                </a:gridCol>
                <a:gridCol w="9394438">
                  <a:extLst>
                    <a:ext uri="{9D8B030D-6E8A-4147-A177-3AD203B41FA5}">
                      <a16:colId xmlns:a16="http://schemas.microsoft.com/office/drawing/2014/main" val="282182985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How can we create better performing supply chains 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2860547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/>
                        <a:t>Regional sourcing and trading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6035526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32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0048979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3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1770019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0079567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08BDFF7E-6A8D-0644-90F0-52EF31461163}"/>
              </a:ext>
            </a:extLst>
          </p:cNvPr>
          <p:cNvSpPr/>
          <p:nvPr/>
        </p:nvSpPr>
        <p:spPr>
          <a:xfrm>
            <a:off x="1332853" y="1635115"/>
            <a:ext cx="9868549" cy="2036773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332854" y="1819280"/>
            <a:ext cx="10020946" cy="4876800"/>
          </a:xfrm>
        </p:spPr>
        <p:txBody>
          <a:bodyPr>
            <a:normAutofit/>
          </a:bodyPr>
          <a:lstStyle/>
          <a:p>
            <a:pPr marL="541338" indent="-541338">
              <a:buSzPct val="75000"/>
              <a:buFont typeface="+mj-lt"/>
              <a:buAutoNum type="arabicParenR" startAt="4"/>
            </a:pPr>
            <a:r>
              <a:rPr lang="en-US" sz="2400" cap="small" dirty="0">
                <a:solidFill>
                  <a:srgbClr val="000000"/>
                </a:solidFill>
              </a:rPr>
              <a:t>How can we create </a:t>
            </a:r>
            <a:r>
              <a:rPr lang="en-US" sz="2400" cap="small" dirty="0">
                <a:solidFill>
                  <a:srgbClr val="FF0000"/>
                </a:solidFill>
              </a:rPr>
              <a:t>better performing industries </a:t>
            </a:r>
            <a:r>
              <a:rPr lang="en-US" sz="2400" cap="small" dirty="0">
                <a:solidFill>
                  <a:srgbClr val="000000"/>
                </a:solidFill>
              </a:rPr>
              <a:t>and </a:t>
            </a:r>
            <a:r>
              <a:rPr lang="en-US" sz="2400" cap="small" dirty="0">
                <a:solidFill>
                  <a:srgbClr val="FF0000"/>
                </a:solidFill>
              </a:rPr>
              <a:t>supply chains </a:t>
            </a:r>
            <a:r>
              <a:rPr lang="en-US" sz="2400" cap="small" dirty="0">
                <a:solidFill>
                  <a:srgbClr val="000000"/>
                </a:solidFill>
              </a:rPr>
              <a:t>for a just transition to more sustainable economies? which </a:t>
            </a:r>
            <a:r>
              <a:rPr lang="en-US" sz="2400" cap="small" dirty="0">
                <a:solidFill>
                  <a:srgbClr val="FF0000"/>
                </a:solidFill>
              </a:rPr>
              <a:t>sectors</a:t>
            </a:r>
            <a:r>
              <a:rPr lang="en-US" sz="2400" cap="small" dirty="0">
                <a:solidFill>
                  <a:srgbClr val="000000"/>
                </a:solidFill>
              </a:rPr>
              <a:t> are most critical? </a:t>
            </a:r>
          </a:p>
          <a:p>
            <a:pPr marL="541338" indent="-541338">
              <a:buSzPct val="75000"/>
              <a:buFont typeface="+mj-lt"/>
              <a:buAutoNum type="arabicParenR" startAt="4"/>
            </a:pPr>
            <a:endParaRPr lang="en-US" sz="800" cap="small" dirty="0">
              <a:solidFill>
                <a:srgbClr val="000000"/>
              </a:solidFill>
            </a:endParaRPr>
          </a:p>
          <a:p>
            <a:pPr marL="541338" indent="-541338">
              <a:buSzPct val="75000"/>
              <a:buFont typeface="+mj-lt"/>
              <a:buAutoNum type="arabicParenR" startAt="4"/>
            </a:pPr>
            <a:endParaRPr lang="en-US" sz="2400" cap="small" dirty="0">
              <a:solidFill>
                <a:srgbClr val="000000"/>
              </a:solidFill>
            </a:endParaRPr>
          </a:p>
          <a:p>
            <a:endParaRPr lang="en-US" sz="1100" cap="small" dirty="0"/>
          </a:p>
          <a:p>
            <a:endParaRPr lang="en-US" sz="1200" cap="small" dirty="0"/>
          </a:p>
          <a:p>
            <a:endParaRPr lang="en-US" sz="700" b="1" cap="small" dirty="0"/>
          </a:p>
          <a:p>
            <a:pPr lvl="0"/>
            <a:endParaRPr lang="en-US" sz="600" dirty="0"/>
          </a:p>
        </p:txBody>
      </p:sp>
      <p:sp>
        <p:nvSpPr>
          <p:cNvPr id="4" name="Title 2">
            <a:extLst>
              <a:ext uri="{FF2B5EF4-FFF2-40B4-BE49-F238E27FC236}">
                <a16:creationId xmlns:a16="http://schemas.microsoft.com/office/drawing/2014/main" id="{075E0E9E-C072-D346-95C4-571674331AE6}"/>
              </a:ext>
            </a:extLst>
          </p:cNvPr>
          <p:cNvSpPr txBox="1">
            <a:spLocks/>
          </p:cNvSpPr>
          <p:nvPr/>
        </p:nvSpPr>
        <p:spPr>
          <a:xfrm>
            <a:off x="1418582" y="309552"/>
            <a:ext cx="9782821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3200" dirty="0">
                <a:latin typeface="Impact" panose="020B0806030902050204" pitchFamily="34" charset="0"/>
              </a:rPr>
              <a:t>LD 2 - Achieving a </a:t>
            </a:r>
            <a:r>
              <a:rPr lang="en-US" sz="3200" dirty="0">
                <a:solidFill>
                  <a:srgbClr val="FF0000"/>
                </a:solidFill>
                <a:latin typeface="Impact" panose="020B0806030902050204" pitchFamily="34" charset="0"/>
              </a:rPr>
              <a:t>sustainable and inclusive recovery </a:t>
            </a:r>
            <a:r>
              <a:rPr lang="en-US" sz="3200" dirty="0">
                <a:latin typeface="Impact" panose="020B0806030902050204" pitchFamily="34" charset="0"/>
              </a:rPr>
              <a:t>from the coronavirus disease (COVID-19) pandemic </a:t>
            </a:r>
            <a:endParaRPr lang="en-US" sz="2800" dirty="0">
              <a:latin typeface="Impact" panose="020B0806030902050204" pitchFamily="34" charset="0"/>
            </a:endParaRP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0D14A389-CAAD-084D-BC47-D017742DC51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52236963"/>
              </p:ext>
            </p:extLst>
          </p:nvPr>
        </p:nvGraphicFramePr>
        <p:xfrm>
          <a:off x="1332854" y="2616996"/>
          <a:ext cx="9868547" cy="3474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74109">
                  <a:extLst>
                    <a:ext uri="{9D8B030D-6E8A-4147-A177-3AD203B41FA5}">
                      <a16:colId xmlns:a16="http://schemas.microsoft.com/office/drawing/2014/main" val="994418716"/>
                    </a:ext>
                  </a:extLst>
                </a:gridCol>
                <a:gridCol w="9394438">
                  <a:extLst>
                    <a:ext uri="{9D8B030D-6E8A-4147-A177-3AD203B41FA5}">
                      <a16:colId xmlns:a16="http://schemas.microsoft.com/office/drawing/2014/main" val="282182985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Which industrial sectors are most critical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2860547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/>
                        <a:t>Tourism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6035526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/>
                        <a:t>IT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0048979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/>
                        <a:t>Garment, apparel and PPE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1770019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/>
                        <a:t>Pharmaceutical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6024357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 err="1"/>
                        <a:t>Agro</a:t>
                      </a:r>
                      <a:r>
                        <a:rPr lang="en-US" sz="3200" dirty="0"/>
                        <a:t> processing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6491376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7541474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08BDFF7E-6A8D-0644-90F0-52EF31461163}"/>
              </a:ext>
            </a:extLst>
          </p:cNvPr>
          <p:cNvSpPr/>
          <p:nvPr/>
        </p:nvSpPr>
        <p:spPr>
          <a:xfrm>
            <a:off x="1332853" y="1635115"/>
            <a:ext cx="9868549" cy="2036773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332854" y="1819280"/>
            <a:ext cx="10020946" cy="4876800"/>
          </a:xfrm>
        </p:spPr>
        <p:txBody>
          <a:bodyPr>
            <a:normAutofit/>
          </a:bodyPr>
          <a:lstStyle/>
          <a:p>
            <a:pPr marL="541338" indent="-541338">
              <a:buSzPct val="75000"/>
              <a:buFont typeface="+mj-lt"/>
              <a:buAutoNum type="arabicParenR" startAt="4"/>
            </a:pPr>
            <a:r>
              <a:rPr lang="en-US" sz="2400" cap="small" dirty="0">
                <a:solidFill>
                  <a:srgbClr val="000000"/>
                </a:solidFill>
              </a:rPr>
              <a:t>How can we create </a:t>
            </a:r>
            <a:r>
              <a:rPr lang="en-US" sz="2400" cap="small" dirty="0">
                <a:solidFill>
                  <a:srgbClr val="FF0000"/>
                </a:solidFill>
              </a:rPr>
              <a:t>better performing industries </a:t>
            </a:r>
            <a:r>
              <a:rPr lang="en-US" sz="2400" cap="small" dirty="0">
                <a:solidFill>
                  <a:srgbClr val="000000"/>
                </a:solidFill>
              </a:rPr>
              <a:t>and </a:t>
            </a:r>
            <a:r>
              <a:rPr lang="en-US" sz="2400" cap="small" dirty="0">
                <a:solidFill>
                  <a:srgbClr val="FF0000"/>
                </a:solidFill>
              </a:rPr>
              <a:t>supply chains </a:t>
            </a:r>
            <a:r>
              <a:rPr lang="en-US" sz="2400" cap="small" dirty="0">
                <a:solidFill>
                  <a:srgbClr val="000000"/>
                </a:solidFill>
              </a:rPr>
              <a:t>for a just transition to more sustainable economies? which </a:t>
            </a:r>
            <a:r>
              <a:rPr lang="en-US" sz="2400" cap="small" dirty="0">
                <a:solidFill>
                  <a:srgbClr val="FF0000"/>
                </a:solidFill>
              </a:rPr>
              <a:t>sectors</a:t>
            </a:r>
            <a:r>
              <a:rPr lang="en-US" sz="2400" cap="small" dirty="0">
                <a:solidFill>
                  <a:srgbClr val="000000"/>
                </a:solidFill>
              </a:rPr>
              <a:t> are most critical? </a:t>
            </a:r>
          </a:p>
          <a:p>
            <a:pPr marL="541338" indent="-541338">
              <a:buSzPct val="75000"/>
              <a:buFont typeface="+mj-lt"/>
              <a:buAutoNum type="arabicParenR" startAt="4"/>
            </a:pPr>
            <a:endParaRPr lang="en-US" sz="800" cap="small" dirty="0">
              <a:solidFill>
                <a:srgbClr val="000000"/>
              </a:solidFill>
            </a:endParaRPr>
          </a:p>
          <a:p>
            <a:pPr marL="541338" indent="-541338">
              <a:buSzPct val="75000"/>
              <a:buFont typeface="+mj-lt"/>
              <a:buAutoNum type="arabicParenR" startAt="4"/>
            </a:pPr>
            <a:endParaRPr lang="en-US" sz="2400" cap="small" dirty="0">
              <a:solidFill>
                <a:srgbClr val="000000"/>
              </a:solidFill>
            </a:endParaRPr>
          </a:p>
          <a:p>
            <a:endParaRPr lang="en-US" sz="1100" cap="small" dirty="0"/>
          </a:p>
          <a:p>
            <a:endParaRPr lang="en-US" sz="1200" cap="small" dirty="0"/>
          </a:p>
          <a:p>
            <a:endParaRPr lang="en-US" sz="700" b="1" cap="small" dirty="0"/>
          </a:p>
          <a:p>
            <a:pPr lvl="0"/>
            <a:endParaRPr lang="en-US" sz="600" dirty="0"/>
          </a:p>
        </p:txBody>
      </p:sp>
      <p:sp>
        <p:nvSpPr>
          <p:cNvPr id="4" name="Title 2">
            <a:extLst>
              <a:ext uri="{FF2B5EF4-FFF2-40B4-BE49-F238E27FC236}">
                <a16:creationId xmlns:a16="http://schemas.microsoft.com/office/drawing/2014/main" id="{075E0E9E-C072-D346-95C4-571674331AE6}"/>
              </a:ext>
            </a:extLst>
          </p:cNvPr>
          <p:cNvSpPr txBox="1">
            <a:spLocks/>
          </p:cNvSpPr>
          <p:nvPr/>
        </p:nvSpPr>
        <p:spPr>
          <a:xfrm>
            <a:off x="1418582" y="309552"/>
            <a:ext cx="9782821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3200" dirty="0">
                <a:latin typeface="Impact" panose="020B0806030902050204" pitchFamily="34" charset="0"/>
              </a:rPr>
              <a:t>LD 2 - Achieving a </a:t>
            </a:r>
            <a:r>
              <a:rPr lang="en-US" sz="3200" dirty="0">
                <a:solidFill>
                  <a:srgbClr val="FF0000"/>
                </a:solidFill>
                <a:latin typeface="Impact" panose="020B0806030902050204" pitchFamily="34" charset="0"/>
              </a:rPr>
              <a:t>sustainable and inclusive recovery </a:t>
            </a:r>
            <a:r>
              <a:rPr lang="en-US" sz="3200" dirty="0">
                <a:latin typeface="Impact" panose="020B0806030902050204" pitchFamily="34" charset="0"/>
              </a:rPr>
              <a:t>from the coronavirus disease (COVID-19) pandemic </a:t>
            </a:r>
            <a:endParaRPr lang="en-US" sz="2800" dirty="0">
              <a:latin typeface="Impact" panose="020B0806030902050204" pitchFamily="34" charset="0"/>
            </a:endParaRP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0D14A389-CAAD-084D-BC47-D017742DC51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92572332"/>
              </p:ext>
            </p:extLst>
          </p:nvPr>
        </p:nvGraphicFramePr>
        <p:xfrm>
          <a:off x="1332854" y="2616996"/>
          <a:ext cx="9868547" cy="3962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74109">
                  <a:extLst>
                    <a:ext uri="{9D8B030D-6E8A-4147-A177-3AD203B41FA5}">
                      <a16:colId xmlns:a16="http://schemas.microsoft.com/office/drawing/2014/main" val="994418716"/>
                    </a:ext>
                  </a:extLst>
                </a:gridCol>
                <a:gridCol w="9394438">
                  <a:extLst>
                    <a:ext uri="{9D8B030D-6E8A-4147-A177-3AD203B41FA5}">
                      <a16:colId xmlns:a16="http://schemas.microsoft.com/office/drawing/2014/main" val="282182985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Rationale for selecting critical industrial sectors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2860547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/>
                        <a:t>Tourism - One of the biggest forex earner with relatively low investment base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6035526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/>
                        <a:t>IT – To capitalize on our HR base. Less capital intensive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0048979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/>
                        <a:t>Garment, apparel and PPE - Leading world player and high forex earner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1770019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/>
                        <a:t>Pharmaceutical – For social safeguards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1398494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err="1"/>
                        <a:t>Agro</a:t>
                      </a:r>
                      <a:r>
                        <a:rPr lang="en-US" sz="2800" dirty="0"/>
                        <a:t> processing – For food security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6377953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96014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3988</TotalTime>
  <Words>892</Words>
  <Application>Microsoft Macintosh PowerPoint</Application>
  <PresentationFormat>Widescreen</PresentationFormat>
  <Paragraphs>199</Paragraphs>
  <Slides>14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0" baseType="lpstr">
      <vt:lpstr>Arial</vt:lpstr>
      <vt:lpstr>Calibri</vt:lpstr>
      <vt:lpstr>Calibri Light</vt:lpstr>
      <vt:lpstr>Impact</vt:lpstr>
      <vt:lpstr>Iskoola Pota</vt:lpstr>
      <vt:lpstr>Office Theme</vt:lpstr>
      <vt:lpstr>Leadership Dialogue LD2 Response State Sector (National)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Meeting-specific questions for all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Microsoft Office User</cp:lastModifiedBy>
  <cp:revision>147</cp:revision>
  <dcterms:created xsi:type="dcterms:W3CDTF">2022-03-04T13:56:22Z</dcterms:created>
  <dcterms:modified xsi:type="dcterms:W3CDTF">2022-04-20T00:36:46Z</dcterms:modified>
</cp:coreProperties>
</file>