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1026" r:id="rId2"/>
    <p:sldId id="1115" r:id="rId3"/>
    <p:sldId id="1090" r:id="rId4"/>
    <p:sldId id="1091" r:id="rId5"/>
    <p:sldId id="1092" r:id="rId6"/>
    <p:sldId id="1093" r:id="rId7"/>
    <p:sldId id="1094" r:id="rId8"/>
    <p:sldId id="1114" r:id="rId9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29" autoAdjust="0"/>
    <p:restoredTop sz="95055"/>
  </p:normalViewPr>
  <p:slideViewPr>
    <p:cSldViewPr snapToGrid="0" snapToObjects="1">
      <p:cViewPr varScale="1">
        <p:scale>
          <a:sx n="89" d="100"/>
          <a:sy n="89" d="100"/>
        </p:scale>
        <p:origin x="9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DA29C-D390-499A-8C63-37119492FD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4/20/22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763596" y="4431204"/>
            <a:ext cx="8534400" cy="178010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  <a:t>Leadership Dialogue</a:t>
            </a:r>
            <a:b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</a:br>
            <a:r>
              <a:rPr lang="en-US" sz="8000" dirty="0">
                <a:latin typeface="Impact" panose="020B0806030902050204" pitchFamily="34" charset="0"/>
              </a:rPr>
              <a:t>LD 1 Answers</a:t>
            </a:r>
            <a:br>
              <a:rPr lang="en-US" sz="8000" dirty="0">
                <a:latin typeface="Impact" panose="020B0806030902050204" pitchFamily="34" charset="0"/>
              </a:rPr>
            </a:br>
            <a:endParaRPr lang="en-US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05800" y="6248400"/>
            <a:ext cx="1219200" cy="533400"/>
          </a:xfrm>
          <a:prstGeom prst="rect">
            <a:avLst/>
          </a:prstGeom>
          <a:solidFill>
            <a:schemeClr val="bg1"/>
          </a:solidFill>
          <a:ln w="31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E6DD1C9-AD81-4F9E-A0F9-79AD8ED8D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275" y="-105878"/>
            <a:ext cx="9697450" cy="38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1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76443"/>
            <a:ext cx="10020946" cy="4876800"/>
          </a:xfrm>
        </p:spPr>
        <p:txBody>
          <a:bodyPr>
            <a:normAutofit fontScale="62500" lnSpcReduction="20000"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can we restore and regenerate a positive relationship with nature? List 2 or 3 </a:t>
            </a:r>
            <a:r>
              <a:rPr lang="en-US" sz="4000" cap="small" dirty="0">
                <a:solidFill>
                  <a:srgbClr val="FF0000"/>
                </a:solidFill>
              </a:rPr>
              <a:t>good practices </a:t>
            </a:r>
            <a:r>
              <a:rPr lang="en-US" sz="4000" cap="small" dirty="0">
                <a:solidFill>
                  <a:srgbClr val="000000"/>
                </a:solidFill>
              </a:rPr>
              <a:t>and </a:t>
            </a:r>
            <a:r>
              <a:rPr lang="en-US" sz="4000" cap="small" dirty="0">
                <a:solidFill>
                  <a:srgbClr val="FF0000"/>
                </a:solidFill>
              </a:rPr>
              <a:t>pathways</a:t>
            </a:r>
            <a:r>
              <a:rPr lang="en-US" sz="4000" cap="small" dirty="0">
                <a:solidFill>
                  <a:srgbClr val="000000"/>
                </a:solidFill>
              </a:rPr>
              <a:t> that you would like to see scaled up to enable a move to a healthy planet?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What are the </a:t>
            </a:r>
            <a:r>
              <a:rPr lang="en-US" sz="4000" cap="small" dirty="0">
                <a:solidFill>
                  <a:srgbClr val="FF0000"/>
                </a:solidFill>
              </a:rPr>
              <a:t>actions</a:t>
            </a:r>
            <a:r>
              <a:rPr lang="en-US" sz="4000" cap="small" dirty="0">
                <a:solidFill>
                  <a:srgbClr val="000000"/>
                </a:solidFill>
              </a:rPr>
              <a:t> that you (your group) would take to scale up the change towards a healthy planet? What </a:t>
            </a:r>
            <a:r>
              <a:rPr lang="en-US" sz="4000" cap="small" dirty="0">
                <a:solidFill>
                  <a:srgbClr val="FF0000"/>
                </a:solidFill>
              </a:rPr>
              <a:t>policies</a:t>
            </a:r>
            <a:r>
              <a:rPr lang="en-US" sz="4000" cap="small" dirty="0">
                <a:solidFill>
                  <a:srgbClr val="000000"/>
                </a:solidFill>
              </a:rPr>
              <a:t>/</a:t>
            </a:r>
            <a:r>
              <a:rPr lang="en-US" sz="4000" cap="small" dirty="0">
                <a:solidFill>
                  <a:srgbClr val="FF0000"/>
                </a:solidFill>
              </a:rPr>
              <a:t>structures</a:t>
            </a:r>
            <a:r>
              <a:rPr lang="en-US" sz="4000" cap="small" dirty="0">
                <a:solidFill>
                  <a:srgbClr val="000000"/>
                </a:solidFill>
              </a:rPr>
              <a:t> need to be in place for you to take such action?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could </a:t>
            </a:r>
            <a:r>
              <a:rPr lang="en-US" sz="4000" cap="small" dirty="0">
                <a:solidFill>
                  <a:srgbClr val="FF0000"/>
                </a:solidFill>
              </a:rPr>
              <a:t>marginalized and vulnerable groups </a:t>
            </a:r>
            <a:r>
              <a:rPr lang="en-US" sz="4000" cap="small" dirty="0">
                <a:solidFill>
                  <a:srgbClr val="000000"/>
                </a:solidFill>
              </a:rPr>
              <a:t>benefit from policies and initiatives designed to restore a more sustainable and resilient relationship with nature (that mitigates nature risks)?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How can we </a:t>
            </a:r>
            <a:r>
              <a:rPr lang="en-US" sz="4000" cap="small" dirty="0">
                <a:solidFill>
                  <a:srgbClr val="FF0000"/>
                </a:solidFill>
              </a:rPr>
              <a:t>safeguard the rights of people and nature</a:t>
            </a:r>
            <a:r>
              <a:rPr lang="en-US" sz="4000" cap="small" dirty="0">
                <a:solidFill>
                  <a:srgbClr val="000000"/>
                </a:solidFill>
              </a:rPr>
              <a:t>, including among others, indigenous peoples and local communities, environmental defenders, women, youth, future generations? </a:t>
            </a:r>
          </a:p>
          <a:p>
            <a:pPr marL="541338" indent="-541338">
              <a:buSzPct val="75000"/>
              <a:buFont typeface="+mj-lt"/>
              <a:buAutoNum type="arabicParenR"/>
            </a:pPr>
            <a:r>
              <a:rPr lang="en-US" sz="4000" cap="small" dirty="0">
                <a:solidFill>
                  <a:srgbClr val="000000"/>
                </a:solidFill>
              </a:rPr>
              <a:t>What are the new or prioritized set of </a:t>
            </a:r>
            <a:r>
              <a:rPr lang="en-US" sz="4000" cap="small" dirty="0">
                <a:solidFill>
                  <a:srgbClr val="FF0000"/>
                </a:solidFill>
              </a:rPr>
              <a:t>metrics and indicators </a:t>
            </a:r>
            <a:r>
              <a:rPr lang="en-US" sz="4000" cap="small" dirty="0">
                <a:solidFill>
                  <a:srgbClr val="000000"/>
                </a:solidFill>
              </a:rPr>
              <a:t>needed for tracking our progress towards a healthier and more prosperous planet? </a:t>
            </a: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3600" dirty="0">
                <a:latin typeface="Impact" panose="020B0806030902050204" pitchFamily="34" charset="0"/>
              </a:rPr>
              <a:t> and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3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12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5DF575D-B764-854B-8594-ED4AFD2C3D3A}"/>
              </a:ext>
            </a:extLst>
          </p:cNvPr>
          <p:cNvSpPr/>
          <p:nvPr/>
        </p:nvSpPr>
        <p:spPr>
          <a:xfrm>
            <a:off x="1332854" y="1976442"/>
            <a:ext cx="10020946" cy="21097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70560" y="1410736"/>
            <a:ext cx="10683240" cy="5442508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How can we restore and regenerate a positive relationship with nature? List 2 or 3 </a:t>
            </a:r>
            <a:r>
              <a:rPr lang="en-US" sz="2400" cap="small" dirty="0">
                <a:solidFill>
                  <a:srgbClr val="FF0000"/>
                </a:solidFill>
              </a:rPr>
              <a:t>good practices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pathways</a:t>
            </a:r>
            <a:r>
              <a:rPr lang="en-US" sz="2400" cap="small" dirty="0">
                <a:solidFill>
                  <a:srgbClr val="000000"/>
                </a:solidFill>
              </a:rPr>
              <a:t> that you would like to see scaled up to enable a move to a healthy planet?</a:t>
            </a:r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85172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3600" dirty="0">
                <a:latin typeface="Impact" panose="020B0806030902050204" pitchFamily="34" charset="0"/>
              </a:rPr>
              <a:t> and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3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A9E781B-2BFB-5E4A-AAC8-45932B766F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548440"/>
              </p:ext>
            </p:extLst>
          </p:nvPr>
        </p:nvGraphicFramePr>
        <p:xfrm>
          <a:off x="670560" y="2479040"/>
          <a:ext cx="10683240" cy="4663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322">
                  <a:extLst>
                    <a:ext uri="{9D8B030D-6E8A-4147-A177-3AD203B41FA5}">
                      <a16:colId xmlns:a16="http://schemas.microsoft.com/office/drawing/2014/main" val="696394831"/>
                    </a:ext>
                  </a:extLst>
                </a:gridCol>
                <a:gridCol w="5251678">
                  <a:extLst>
                    <a:ext uri="{9D8B030D-6E8A-4147-A177-3AD203B41FA5}">
                      <a16:colId xmlns:a16="http://schemas.microsoft.com/office/drawing/2014/main" val="152649271"/>
                    </a:ext>
                  </a:extLst>
                </a:gridCol>
                <a:gridCol w="5095240">
                  <a:extLst>
                    <a:ext uri="{9D8B030D-6E8A-4147-A177-3AD203B41FA5}">
                      <a16:colId xmlns:a16="http://schemas.microsoft.com/office/drawing/2014/main" val="3004322456"/>
                    </a:ext>
                  </a:extLst>
                </a:gridCol>
              </a:tblGrid>
              <a:tr h="66374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Good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Pathways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400644"/>
                  </a:ext>
                </a:extLst>
              </a:tr>
              <a:tr h="1222689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Promote renewable energy (RE)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Review and revise feed in tariff</a:t>
                      </a:r>
                    </a:p>
                    <a:p>
                      <a:r>
                        <a:rPr lang="en-US" sz="2400" dirty="0"/>
                        <a:t>Address the capacity and other issues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such as storage</a:t>
                      </a:r>
                      <a:r>
                        <a:rPr lang="en-US" sz="2400" dirty="0"/>
                        <a:t> to accommodate RE </a:t>
                      </a:r>
                    </a:p>
                    <a:p>
                      <a:r>
                        <a:rPr lang="en-US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207056"/>
                  </a:ext>
                </a:extLst>
              </a:tr>
              <a:tr h="1222689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Sustainable consumption of resources (SC)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Attitudinal change / school curricular/ family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643480"/>
                  </a:ext>
                </a:extLst>
              </a:tr>
              <a:tr h="1222689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Ecosystem restoration (ER)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National policy and strategy for ecosystem restoration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0590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5527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26DE680-75F3-1C43-A8AF-DB7E4DB3B5B5}"/>
              </a:ext>
            </a:extLst>
          </p:cNvPr>
          <p:cNvSpPr/>
          <p:nvPr/>
        </p:nvSpPr>
        <p:spPr>
          <a:xfrm>
            <a:off x="1332854" y="1976442"/>
            <a:ext cx="10020946" cy="249554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94640" y="1310640"/>
            <a:ext cx="11049000" cy="4876801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actions</a:t>
            </a:r>
            <a:r>
              <a:rPr lang="en-US" sz="2400" cap="small" dirty="0">
                <a:solidFill>
                  <a:srgbClr val="000000"/>
                </a:solidFill>
              </a:rPr>
              <a:t> that you (your group) would take to scale up the change towards a healthy planet? What </a:t>
            </a:r>
            <a:r>
              <a:rPr lang="en-US" sz="2400" cap="small" dirty="0">
                <a:solidFill>
                  <a:srgbClr val="FF0000"/>
                </a:solidFill>
              </a:rPr>
              <a:t>policies</a:t>
            </a:r>
            <a:r>
              <a:rPr lang="en-US" sz="2400" cap="small" dirty="0">
                <a:solidFill>
                  <a:srgbClr val="000000"/>
                </a:solidFill>
              </a:rPr>
              <a:t>/</a:t>
            </a:r>
            <a:r>
              <a:rPr lang="en-US" sz="2400" cap="small" dirty="0">
                <a:solidFill>
                  <a:srgbClr val="FF0000"/>
                </a:solidFill>
              </a:rPr>
              <a:t>structures</a:t>
            </a:r>
            <a:r>
              <a:rPr lang="en-US" sz="2400" cap="small" dirty="0">
                <a:solidFill>
                  <a:srgbClr val="000000"/>
                </a:solidFill>
              </a:rPr>
              <a:t> need to be in place for you to take such action?</a:t>
            </a:r>
          </a:p>
          <a:p>
            <a:pPr marL="742950" indent="-742950">
              <a:buSzPct val="75000"/>
              <a:buFont typeface="+mj-lt"/>
              <a:buAutoNum type="arabicParenR" startAt="2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0" indent="0">
              <a:buSzPct val="75000"/>
              <a:buNone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7840" y="365125"/>
            <a:ext cx="10617835" cy="945515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2400" dirty="0">
                <a:latin typeface="Impact" panose="020B0806030902050204" pitchFamily="34" charset="0"/>
              </a:rPr>
              <a:t> and </a:t>
            </a:r>
            <a:r>
              <a:rPr lang="en-US" sz="24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20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1BBD06B-A4D2-AF41-B09F-5809E56B23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0722430"/>
              </p:ext>
            </p:extLst>
          </p:nvPr>
        </p:nvGraphicFramePr>
        <p:xfrm>
          <a:off x="274320" y="2427491"/>
          <a:ext cx="110490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83000">
                  <a:extLst>
                    <a:ext uri="{9D8B030D-6E8A-4147-A177-3AD203B41FA5}">
                      <a16:colId xmlns:a16="http://schemas.microsoft.com/office/drawing/2014/main" val="1787201998"/>
                    </a:ext>
                  </a:extLst>
                </a:gridCol>
                <a:gridCol w="3683000">
                  <a:extLst>
                    <a:ext uri="{9D8B030D-6E8A-4147-A177-3AD203B41FA5}">
                      <a16:colId xmlns:a16="http://schemas.microsoft.com/office/drawing/2014/main" val="2433288115"/>
                    </a:ext>
                  </a:extLst>
                </a:gridCol>
                <a:gridCol w="3683000">
                  <a:extLst>
                    <a:ext uri="{9D8B030D-6E8A-4147-A177-3AD203B41FA5}">
                      <a16:colId xmlns:a16="http://schemas.microsoft.com/office/drawing/2014/main" val="25862793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Policies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Structures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14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Guidelines and regulations for policy implementation (for RE, SC and 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Policy review and update to suit sustainable development (for RE, SC and 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Strengthening, redefining roles of regulatory bodies (for RE, SC and ER)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Identify targets for mandated agencies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0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Request implementation, monitoring and auditing plans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Parties identified for monitoring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6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6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032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2EE5E41-5796-CB44-9362-F1AA96891667}"/>
              </a:ext>
            </a:extLst>
          </p:cNvPr>
          <p:cNvSpPr/>
          <p:nvPr/>
        </p:nvSpPr>
        <p:spPr>
          <a:xfrm>
            <a:off x="1332854" y="1976442"/>
            <a:ext cx="10020946" cy="23240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76443"/>
            <a:ext cx="10020946" cy="4876800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could </a:t>
            </a:r>
            <a:r>
              <a:rPr lang="en-US" sz="2400" cap="small" dirty="0">
                <a:solidFill>
                  <a:srgbClr val="FF0000"/>
                </a:solidFill>
              </a:rPr>
              <a:t>marginalized and vulnerable groups </a:t>
            </a:r>
            <a:r>
              <a:rPr lang="en-US" sz="2400" cap="small" dirty="0">
                <a:solidFill>
                  <a:srgbClr val="000000"/>
                </a:solidFill>
              </a:rPr>
              <a:t>benefit from policies and initiatives designed to restore a more sustainable and resilient relationship with nature (that mitigates nature risks)?</a:t>
            </a:r>
          </a:p>
          <a:p>
            <a:pPr marL="742950" indent="-742950">
              <a:buSzPct val="75000"/>
              <a:buFont typeface="+mj-lt"/>
              <a:buAutoNum type="arabicParenR" startAt="3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3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3600" dirty="0">
                <a:latin typeface="Impact" panose="020B0806030902050204" pitchFamily="34" charset="0"/>
              </a:rPr>
              <a:t> and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3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7F5590B-55C4-3546-A5CB-E5C3CFB48A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907064"/>
              </p:ext>
            </p:extLst>
          </p:nvPr>
        </p:nvGraphicFramePr>
        <p:xfrm>
          <a:off x="1347142" y="3088492"/>
          <a:ext cx="10025709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65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4405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How could marginalized and vulnerable groups benefit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Targeted subsidies / cash transfers  -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Partnerships to share benefits (roof renting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for solar power </a:t>
                      </a:r>
                      <a:r>
                        <a:rPr lang="en-US" sz="2800" dirty="0"/>
                        <a:t>/ livelihoods/restoration)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Awareness creation and engage them in possible solution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</a:rPr>
                        <a:t>s</a:t>
                      </a:r>
                      <a:r>
                        <a:rPr lang="en-US" sz="2800" dirty="0"/>
                        <a:t>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44323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CDD394-9A34-5E49-8690-45BDD17BB1CB}"/>
              </a:ext>
            </a:extLst>
          </p:cNvPr>
          <p:cNvSpPr/>
          <p:nvPr/>
        </p:nvSpPr>
        <p:spPr>
          <a:xfrm>
            <a:off x="1332854" y="1976442"/>
            <a:ext cx="10020946" cy="210978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76443"/>
            <a:ext cx="10020946" cy="4876800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</a:t>
            </a:r>
            <a:r>
              <a:rPr lang="en-US" sz="2400" cap="small" dirty="0">
                <a:solidFill>
                  <a:srgbClr val="FF0000"/>
                </a:solidFill>
              </a:rPr>
              <a:t>safeguard the rights of people and nature</a:t>
            </a:r>
            <a:r>
              <a:rPr lang="en-US" sz="2400" cap="small" dirty="0">
                <a:solidFill>
                  <a:srgbClr val="000000"/>
                </a:solidFill>
              </a:rPr>
              <a:t>, including among others, indigenous peoples and local communities, environmental defenders, women, youth, future generations? </a:t>
            </a:r>
          </a:p>
          <a:p>
            <a:pPr marL="755650" indent="0">
              <a:buSzPct val="75000"/>
              <a:buNone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4"/>
            </a:pPr>
            <a:endParaRPr lang="en-US" sz="22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4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3600" dirty="0">
                <a:latin typeface="Impact" panose="020B0806030902050204" pitchFamily="34" charset="0"/>
              </a:rPr>
              <a:t> and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3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753FDA7-E8DC-E648-B54C-109EDD5675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163689"/>
              </p:ext>
            </p:extLst>
          </p:nvPr>
        </p:nvGraphicFramePr>
        <p:xfrm>
          <a:off x="1347142" y="3088492"/>
          <a:ext cx="10025709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65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4405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How can we safeguard the rights of people and nature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Avoid critical areas for people and nature in promotion of renewable energy / agriculture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Support affected parties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</a:rPr>
                        <a:t>Relocation of affected people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94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AFAE6AA-835A-4A4F-A4CB-6B414BBC6396}"/>
              </a:ext>
            </a:extLst>
          </p:cNvPr>
          <p:cNvSpPr/>
          <p:nvPr/>
        </p:nvSpPr>
        <p:spPr>
          <a:xfrm>
            <a:off x="1332854" y="1976442"/>
            <a:ext cx="10020946" cy="22526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76443"/>
            <a:ext cx="10020946" cy="4876800"/>
          </a:xfrm>
        </p:spPr>
        <p:txBody>
          <a:bodyPr>
            <a:normAutofit/>
          </a:bodyPr>
          <a:lstStyle/>
          <a:p>
            <a:pPr marL="742950" indent="-742950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are the new or prioritized set of </a:t>
            </a:r>
            <a:r>
              <a:rPr lang="en-US" sz="2400" cap="small" dirty="0">
                <a:solidFill>
                  <a:srgbClr val="FF0000"/>
                </a:solidFill>
              </a:rPr>
              <a:t>metrics and indicators </a:t>
            </a:r>
            <a:r>
              <a:rPr lang="en-US" sz="2400" cap="small" dirty="0">
                <a:solidFill>
                  <a:srgbClr val="000000"/>
                </a:solidFill>
              </a:rPr>
              <a:t>needed for tracking our progress towards a healthier and more prosperous planet? </a:t>
            </a:r>
          </a:p>
          <a:p>
            <a:pPr marL="812800" indent="0">
              <a:buSzPct val="75000"/>
              <a:buNone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742950" indent="-742950">
              <a:buSzPct val="75000"/>
              <a:buFont typeface="+mj-lt"/>
              <a:buAutoNum type="arabicParenR" startAt="5"/>
            </a:pPr>
            <a:endParaRPr lang="en-US" sz="2000" cap="small" dirty="0"/>
          </a:p>
          <a:p>
            <a:pPr marL="742950" indent="-742950">
              <a:buSzPct val="75000"/>
              <a:buFont typeface="+mj-lt"/>
              <a:buAutoNum type="arabicParenR" startAt="5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947738" indent="-933450">
              <a:buSzPct val="75000"/>
              <a:buFont typeface="Wingdings" pitchFamily="2" charset="2"/>
              <a:buChar char="q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00" b="1" cap="small" dirty="0"/>
          </a:p>
          <a:p>
            <a:pPr lvl="0"/>
            <a:endParaRPr lang="en-US" sz="9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Impact" panose="020B0806030902050204" pitchFamily="34" charset="0"/>
              </a:rPr>
              <a:t>LD 1 - Reflecting on the urgent need for actions to achieve a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healthy planet</a:t>
            </a:r>
            <a:r>
              <a:rPr lang="en-US" sz="3600" dirty="0">
                <a:latin typeface="Impact" panose="020B0806030902050204" pitchFamily="34" charset="0"/>
              </a:rPr>
              <a:t> and </a:t>
            </a:r>
            <a:r>
              <a:rPr lang="en-US" sz="3600" dirty="0">
                <a:solidFill>
                  <a:srgbClr val="FF0000"/>
                </a:solidFill>
                <a:latin typeface="Impact" panose="020B0806030902050204" pitchFamily="34" charset="0"/>
              </a:rPr>
              <a:t>prosperity of all</a:t>
            </a:r>
            <a:endParaRPr lang="en-US" sz="3200" dirty="0">
              <a:solidFill>
                <a:srgbClr val="FF0000"/>
              </a:solidFill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DD31E6-EA9A-3948-94A7-E11173D23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676526"/>
              </p:ext>
            </p:extLst>
          </p:nvPr>
        </p:nvGraphicFramePr>
        <p:xfrm>
          <a:off x="1332854" y="2969781"/>
          <a:ext cx="100209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10473">
                  <a:extLst>
                    <a:ext uri="{9D8B030D-6E8A-4147-A177-3AD203B41FA5}">
                      <a16:colId xmlns:a16="http://schemas.microsoft.com/office/drawing/2014/main" val="1787201998"/>
                    </a:ext>
                  </a:extLst>
                </a:gridCol>
                <a:gridCol w="5010473">
                  <a:extLst>
                    <a:ext uri="{9D8B030D-6E8A-4147-A177-3AD203B41FA5}">
                      <a16:colId xmlns:a16="http://schemas.microsoft.com/office/drawing/2014/main" val="24332881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Metrics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Indicators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147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% of energy from renewable energy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07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Per capita waste generation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0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Increase in extent of different ecosystems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360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9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6623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294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5"/>
            <a:ext cx="9425634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9425634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kind of </a:t>
            </a:r>
            <a:r>
              <a:rPr lang="en-US" sz="2400" cap="small" dirty="0">
                <a:solidFill>
                  <a:srgbClr val="FF0000"/>
                </a:solidFill>
              </a:rPr>
              <a:t>follow-up activities </a:t>
            </a:r>
            <a:r>
              <a:rPr lang="en-US" sz="24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443114"/>
              </p:ext>
            </p:extLst>
          </p:nvPr>
        </p:nvGraphicFramePr>
        <p:xfrm>
          <a:off x="1347142" y="2788446"/>
          <a:ext cx="9411346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959202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Initiatives for Clean Air,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Clean water,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Food security and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Healthy ecosystem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20144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37404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701</Words>
  <Application>Microsoft Macintosh PowerPoint</Application>
  <PresentationFormat>Widescreen</PresentationFormat>
  <Paragraphs>106</Paragraphs>
  <Slides>8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Impact</vt:lpstr>
      <vt:lpstr>Wingdings</vt:lpstr>
      <vt:lpstr>Office Theme</vt:lpstr>
      <vt:lpstr>Leadership Dialogue LD 1 Answers 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LD 1 - Reflecting on the urgent need for actions to achieve a healthy planet and prosperity of all</vt:lpstr>
      <vt:lpstr>Meeting-specific questions for all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138</cp:revision>
  <cp:lastPrinted>2022-04-19T02:38:20Z</cp:lastPrinted>
  <dcterms:created xsi:type="dcterms:W3CDTF">2022-03-04T13:56:22Z</dcterms:created>
  <dcterms:modified xsi:type="dcterms:W3CDTF">2022-04-20T00:31:41Z</dcterms:modified>
</cp:coreProperties>
</file>