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4408" r:id="rId7"/>
    <p:sldId id="260" r:id="rId8"/>
    <p:sldId id="261" r:id="rId9"/>
    <p:sldId id="267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39A289-6609-4AB3-B324-9BF8AD3943AF}">
          <p14:sldIdLst>
            <p14:sldId id="256"/>
            <p14:sldId id="257"/>
            <p14:sldId id="258"/>
            <p14:sldId id="259"/>
            <p14:sldId id="4408"/>
            <p14:sldId id="260"/>
            <p14:sldId id="261"/>
            <p14:sldId id="267"/>
          </p14:sldIdLst>
        </p14:section>
        <p14:section name="Untitled Section" id="{72884CC4-696E-45AA-9671-5D2E44000F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94" autoAdjust="0"/>
  </p:normalViewPr>
  <p:slideViewPr>
    <p:cSldViewPr>
      <p:cViewPr varScale="1">
        <p:scale>
          <a:sx n="59" d="100"/>
          <a:sy n="59" d="100"/>
        </p:scale>
        <p:origin x="142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6AE4EB-DDA8-440F-827F-5C4CCE468045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EC703E4-489E-4A5A-A60E-0F5315C29E6C}">
      <dgm:prSet/>
      <dgm:spPr>
        <a:solidFill>
          <a:schemeClr val="tx2"/>
        </a:solidFill>
      </dgm:spPr>
      <dgm:t>
        <a:bodyPr/>
        <a:lstStyle/>
        <a:p>
          <a:r>
            <a:rPr lang="fr-FR" dirty="0"/>
            <a:t>Les consultations nationales seront en présentielles et ou/virtuelles et se dérouleront ainsi:</a:t>
          </a:r>
          <a:endParaRPr lang="en-US" dirty="0"/>
        </a:p>
      </dgm:t>
    </dgm:pt>
    <dgm:pt modelId="{BB7FE6AD-6860-48FB-999B-27D82CA99D40}" type="parTrans" cxnId="{329E770E-3854-4D08-9825-885FC39F062A}">
      <dgm:prSet/>
      <dgm:spPr/>
      <dgm:t>
        <a:bodyPr/>
        <a:lstStyle/>
        <a:p>
          <a:endParaRPr lang="en-US"/>
        </a:p>
      </dgm:t>
    </dgm:pt>
    <dgm:pt modelId="{1119E8A5-3CF8-42FD-9334-F12B367CFCF8}" type="sibTrans" cxnId="{329E770E-3854-4D08-9825-885FC39F062A}">
      <dgm:prSet/>
      <dgm:spPr/>
      <dgm:t>
        <a:bodyPr/>
        <a:lstStyle/>
        <a:p>
          <a:endParaRPr lang="en-US"/>
        </a:p>
      </dgm:t>
    </dgm:pt>
    <dgm:pt modelId="{C37F0717-48A8-4DC1-BFBC-0664DC6B0A7E}">
      <dgm:prSet/>
      <dgm:spPr>
        <a:solidFill>
          <a:schemeClr val="accent1"/>
        </a:solidFill>
      </dgm:spPr>
      <dgm:t>
        <a:bodyPr/>
        <a:lstStyle/>
        <a:p>
          <a:r>
            <a:rPr lang="fr-FR" b="1"/>
            <a:t>1- L’atelier du Demarrage</a:t>
          </a:r>
          <a:endParaRPr lang="en-US"/>
        </a:p>
      </dgm:t>
    </dgm:pt>
    <dgm:pt modelId="{30C1DF39-CE32-4A04-B5F4-2794BC463997}" type="parTrans" cxnId="{1FDCC364-842F-42BC-88CB-669A97B5BA04}">
      <dgm:prSet/>
      <dgm:spPr/>
      <dgm:t>
        <a:bodyPr/>
        <a:lstStyle/>
        <a:p>
          <a:endParaRPr lang="en-US"/>
        </a:p>
      </dgm:t>
    </dgm:pt>
    <dgm:pt modelId="{4BD6884B-432D-4D26-99E3-88E8A2471E35}" type="sibTrans" cxnId="{1FDCC364-842F-42BC-88CB-669A97B5BA04}">
      <dgm:prSet/>
      <dgm:spPr/>
      <dgm:t>
        <a:bodyPr/>
        <a:lstStyle/>
        <a:p>
          <a:endParaRPr lang="en-US"/>
        </a:p>
      </dgm:t>
    </dgm:pt>
    <dgm:pt modelId="{CCC75FC8-D9F7-4CC2-A3A3-00A4211BB5D2}">
      <dgm:prSet/>
      <dgm:spPr>
        <a:solidFill>
          <a:schemeClr val="accent1"/>
        </a:solidFill>
      </dgm:spPr>
      <dgm:t>
        <a:bodyPr/>
        <a:lstStyle/>
        <a:p>
          <a:r>
            <a:rPr lang="fr-FR" b="1"/>
            <a:t>2- Rencontres Sectorielles</a:t>
          </a:r>
          <a:endParaRPr lang="en-US"/>
        </a:p>
      </dgm:t>
    </dgm:pt>
    <dgm:pt modelId="{72257C85-932E-4A9D-BF70-4D114A501717}" type="parTrans" cxnId="{720C0B1F-D6FC-47F2-92D3-B6ED2250B994}">
      <dgm:prSet/>
      <dgm:spPr/>
      <dgm:t>
        <a:bodyPr/>
        <a:lstStyle/>
        <a:p>
          <a:endParaRPr lang="en-US"/>
        </a:p>
      </dgm:t>
    </dgm:pt>
    <dgm:pt modelId="{70B45D35-D208-4EF6-9993-DCFD18F232DD}" type="sibTrans" cxnId="{720C0B1F-D6FC-47F2-92D3-B6ED2250B994}">
      <dgm:prSet/>
      <dgm:spPr/>
      <dgm:t>
        <a:bodyPr/>
        <a:lstStyle/>
        <a:p>
          <a:endParaRPr lang="en-US"/>
        </a:p>
      </dgm:t>
    </dgm:pt>
    <dgm:pt modelId="{0ECAC8F2-ACFD-4F74-909C-5897A1597140}">
      <dgm:prSet/>
      <dgm:spPr>
        <a:solidFill>
          <a:schemeClr val="accent1"/>
        </a:solidFill>
      </dgm:spPr>
      <dgm:t>
        <a:bodyPr/>
        <a:lstStyle/>
        <a:p>
          <a:r>
            <a:rPr lang="fr-FR" b="1"/>
            <a:t>3-Rencontres –Débats avec les universités</a:t>
          </a:r>
          <a:endParaRPr lang="en-US"/>
        </a:p>
      </dgm:t>
    </dgm:pt>
    <dgm:pt modelId="{9787A234-993B-4A3F-AFCE-2079B305F925}" type="parTrans" cxnId="{92A8158A-61E2-450F-BC0F-047F07E03CEE}">
      <dgm:prSet/>
      <dgm:spPr/>
      <dgm:t>
        <a:bodyPr/>
        <a:lstStyle/>
        <a:p>
          <a:endParaRPr lang="en-US"/>
        </a:p>
      </dgm:t>
    </dgm:pt>
    <dgm:pt modelId="{8EDED9CE-E766-425F-8D0C-E7FF7EFBE30B}" type="sibTrans" cxnId="{92A8158A-61E2-450F-BC0F-047F07E03CEE}">
      <dgm:prSet/>
      <dgm:spPr/>
      <dgm:t>
        <a:bodyPr/>
        <a:lstStyle/>
        <a:p>
          <a:endParaRPr lang="en-US"/>
        </a:p>
      </dgm:t>
    </dgm:pt>
    <dgm:pt modelId="{8CB0C3E7-2B37-42E3-A2E3-1A11368BCD30}">
      <dgm:prSet/>
      <dgm:spPr>
        <a:solidFill>
          <a:schemeClr val="accent1"/>
        </a:solidFill>
      </dgm:spPr>
      <dgm:t>
        <a:bodyPr/>
        <a:lstStyle/>
        <a:p>
          <a:r>
            <a:rPr lang="fr-FR" b="1"/>
            <a:t>4-Rencontre-Debats avec le ministère de l’enfance, autonomisation et des personnes vulnérables; le parlement des Enfants</a:t>
          </a:r>
          <a:endParaRPr lang="en-US"/>
        </a:p>
      </dgm:t>
    </dgm:pt>
    <dgm:pt modelId="{D0CFF7E4-6128-46C4-91FF-7B7FFE8260C9}" type="parTrans" cxnId="{35A23BB5-CF2B-4672-A8D5-9380C63F131F}">
      <dgm:prSet/>
      <dgm:spPr/>
      <dgm:t>
        <a:bodyPr/>
        <a:lstStyle/>
        <a:p>
          <a:endParaRPr lang="en-US"/>
        </a:p>
      </dgm:t>
    </dgm:pt>
    <dgm:pt modelId="{A7EF8FC5-75C1-4DEC-A95B-103879C7F9BB}" type="sibTrans" cxnId="{35A23BB5-CF2B-4672-A8D5-9380C63F131F}">
      <dgm:prSet/>
      <dgm:spPr/>
      <dgm:t>
        <a:bodyPr/>
        <a:lstStyle/>
        <a:p>
          <a:endParaRPr lang="en-US"/>
        </a:p>
      </dgm:t>
    </dgm:pt>
    <dgm:pt modelId="{108A7333-D151-4117-AE32-5B399FCA88EE}">
      <dgm:prSet/>
      <dgm:spPr>
        <a:solidFill>
          <a:schemeClr val="accent1"/>
        </a:solidFill>
      </dgm:spPr>
      <dgm:t>
        <a:bodyPr/>
        <a:lstStyle/>
        <a:p>
          <a:r>
            <a:rPr lang="fr-FR" b="1"/>
            <a:t>5-Rencontres-Debats avec les Associations des Femmes.</a:t>
          </a:r>
          <a:endParaRPr lang="en-US"/>
        </a:p>
      </dgm:t>
    </dgm:pt>
    <dgm:pt modelId="{7199ADAB-1CAD-44D2-85A7-235C44CECB1E}" type="parTrans" cxnId="{DFB1A243-B768-4FA0-9304-ED1495E371FC}">
      <dgm:prSet/>
      <dgm:spPr/>
      <dgm:t>
        <a:bodyPr/>
        <a:lstStyle/>
        <a:p>
          <a:endParaRPr lang="en-US"/>
        </a:p>
      </dgm:t>
    </dgm:pt>
    <dgm:pt modelId="{B1AAF59E-6F37-4C67-84FD-35D693F1B3F0}" type="sibTrans" cxnId="{DFB1A243-B768-4FA0-9304-ED1495E371FC}">
      <dgm:prSet/>
      <dgm:spPr/>
      <dgm:t>
        <a:bodyPr/>
        <a:lstStyle/>
        <a:p>
          <a:endParaRPr lang="en-US"/>
        </a:p>
      </dgm:t>
    </dgm:pt>
    <dgm:pt modelId="{2EEAAD45-57DD-4F1D-84E8-CC78EBBFB206}">
      <dgm:prSet/>
      <dgm:spPr>
        <a:solidFill>
          <a:schemeClr val="accent1"/>
        </a:solidFill>
      </dgm:spPr>
      <dgm:t>
        <a:bodyPr/>
        <a:lstStyle/>
        <a:p>
          <a:r>
            <a:rPr lang="fr-FR" b="1"/>
            <a:t>6- L’Atelier de Synthèse des Consultations nationales.</a:t>
          </a:r>
          <a:endParaRPr lang="en-US"/>
        </a:p>
      </dgm:t>
    </dgm:pt>
    <dgm:pt modelId="{E156E9CA-EB9F-4F1C-BBAB-7458DA9F5A4B}" type="parTrans" cxnId="{76FCA6C2-B9F7-40CF-A842-8D94F36D81F1}">
      <dgm:prSet/>
      <dgm:spPr/>
      <dgm:t>
        <a:bodyPr/>
        <a:lstStyle/>
        <a:p>
          <a:endParaRPr lang="en-US"/>
        </a:p>
      </dgm:t>
    </dgm:pt>
    <dgm:pt modelId="{8E365127-F5D5-44F0-ABA4-F2289A480DDE}" type="sibTrans" cxnId="{76FCA6C2-B9F7-40CF-A842-8D94F36D81F1}">
      <dgm:prSet/>
      <dgm:spPr/>
      <dgm:t>
        <a:bodyPr/>
        <a:lstStyle/>
        <a:p>
          <a:endParaRPr lang="en-US"/>
        </a:p>
      </dgm:t>
    </dgm:pt>
    <dgm:pt modelId="{6873D334-9D5F-46CD-9DFE-8DB2A9B0C679}">
      <dgm:prSet/>
      <dgm:spPr>
        <a:solidFill>
          <a:schemeClr val="accent1"/>
        </a:solidFill>
      </dgm:spPr>
      <dgm:t>
        <a:bodyPr/>
        <a:lstStyle/>
        <a:p>
          <a:r>
            <a:rPr lang="fr-FR" b="1" dirty="0"/>
            <a:t>7- L’Atelier de restitution  de la Conférence Internationale STOCKHOLM +50</a:t>
          </a:r>
          <a:endParaRPr lang="en-US" dirty="0"/>
        </a:p>
      </dgm:t>
    </dgm:pt>
    <dgm:pt modelId="{B61D4B10-DA0C-463C-9C0F-2DA3B00B96AF}" type="parTrans" cxnId="{C369C151-2E80-4057-B4A7-FF7B3E10D852}">
      <dgm:prSet/>
      <dgm:spPr/>
      <dgm:t>
        <a:bodyPr/>
        <a:lstStyle/>
        <a:p>
          <a:endParaRPr lang="en-US"/>
        </a:p>
      </dgm:t>
    </dgm:pt>
    <dgm:pt modelId="{729F11FC-B2C9-4AD7-9A9E-B26BCFDE23E0}" type="sibTrans" cxnId="{C369C151-2E80-4057-B4A7-FF7B3E10D852}">
      <dgm:prSet/>
      <dgm:spPr/>
      <dgm:t>
        <a:bodyPr/>
        <a:lstStyle/>
        <a:p>
          <a:endParaRPr lang="en-US"/>
        </a:p>
      </dgm:t>
    </dgm:pt>
    <dgm:pt modelId="{9A754CDD-17E2-4D42-8390-1EC59DE13EC7}" type="pres">
      <dgm:prSet presAssocID="{616AE4EB-DDA8-440F-827F-5C4CCE468045}" presName="linear" presStyleCnt="0">
        <dgm:presLayoutVars>
          <dgm:animLvl val="lvl"/>
          <dgm:resizeHandles val="exact"/>
        </dgm:presLayoutVars>
      </dgm:prSet>
      <dgm:spPr/>
    </dgm:pt>
    <dgm:pt modelId="{59D7A0B0-943B-4CAD-A430-26B41FA0E1F2}" type="pres">
      <dgm:prSet presAssocID="{1EC703E4-489E-4A5A-A60E-0F5315C29E6C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141D4538-F6EA-49ED-A0D2-06B2F89D81AD}" type="pres">
      <dgm:prSet presAssocID="{1119E8A5-3CF8-42FD-9334-F12B367CFCF8}" presName="spacer" presStyleCnt="0"/>
      <dgm:spPr/>
    </dgm:pt>
    <dgm:pt modelId="{E2A79BB8-CC81-47A2-80DF-12E731C23B8A}" type="pres">
      <dgm:prSet presAssocID="{C37F0717-48A8-4DC1-BFBC-0664DC6B0A7E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E5CD698-2FEB-4FD9-8B0B-2D7C0F710F6F}" type="pres">
      <dgm:prSet presAssocID="{4BD6884B-432D-4D26-99E3-88E8A2471E35}" presName="spacer" presStyleCnt="0"/>
      <dgm:spPr/>
    </dgm:pt>
    <dgm:pt modelId="{90A42145-4B66-4094-885B-C6BC57132FA1}" type="pres">
      <dgm:prSet presAssocID="{CCC75FC8-D9F7-4CC2-A3A3-00A4211BB5D2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64661786-1BDA-480D-8A74-4701831FC135}" type="pres">
      <dgm:prSet presAssocID="{70B45D35-D208-4EF6-9993-DCFD18F232DD}" presName="spacer" presStyleCnt="0"/>
      <dgm:spPr/>
    </dgm:pt>
    <dgm:pt modelId="{FD9D21A4-41A2-42AD-8AB9-392B47C725DF}" type="pres">
      <dgm:prSet presAssocID="{0ECAC8F2-ACFD-4F74-909C-5897A1597140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8032D15-E014-4A65-8ECC-C8C7E3B19DA5}" type="pres">
      <dgm:prSet presAssocID="{8EDED9CE-E766-425F-8D0C-E7FF7EFBE30B}" presName="spacer" presStyleCnt="0"/>
      <dgm:spPr/>
    </dgm:pt>
    <dgm:pt modelId="{87BB9EC5-7E8A-460D-8410-C3F7B2ACC334}" type="pres">
      <dgm:prSet presAssocID="{8CB0C3E7-2B37-42E3-A2E3-1A11368BCD30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58CF8661-2091-4C3B-AE46-B2F596CE020F}" type="pres">
      <dgm:prSet presAssocID="{A7EF8FC5-75C1-4DEC-A95B-103879C7F9BB}" presName="spacer" presStyleCnt="0"/>
      <dgm:spPr/>
    </dgm:pt>
    <dgm:pt modelId="{104ADC8A-EE12-48A1-B243-76B0DD0339A6}" type="pres">
      <dgm:prSet presAssocID="{108A7333-D151-4117-AE32-5B399FCA88E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8E43EEE0-E0DA-40F8-B09A-84503453B059}" type="pres">
      <dgm:prSet presAssocID="{B1AAF59E-6F37-4C67-84FD-35D693F1B3F0}" presName="spacer" presStyleCnt="0"/>
      <dgm:spPr/>
    </dgm:pt>
    <dgm:pt modelId="{9E3F9FEB-5798-4B53-B369-6BE3B5BAED12}" type="pres">
      <dgm:prSet presAssocID="{2EEAAD45-57DD-4F1D-84E8-CC78EBBFB20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F903726F-103C-4782-BCF1-EE7C1E448D81}" type="pres">
      <dgm:prSet presAssocID="{8E365127-F5D5-44F0-ABA4-F2289A480DDE}" presName="spacer" presStyleCnt="0"/>
      <dgm:spPr/>
    </dgm:pt>
    <dgm:pt modelId="{EFEDA640-CEA5-4908-B145-D910A349C39F}" type="pres">
      <dgm:prSet presAssocID="{6873D334-9D5F-46CD-9DFE-8DB2A9B0C679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329E770E-3854-4D08-9825-885FC39F062A}" srcId="{616AE4EB-DDA8-440F-827F-5C4CCE468045}" destId="{1EC703E4-489E-4A5A-A60E-0F5315C29E6C}" srcOrd="0" destOrd="0" parTransId="{BB7FE6AD-6860-48FB-999B-27D82CA99D40}" sibTransId="{1119E8A5-3CF8-42FD-9334-F12B367CFCF8}"/>
    <dgm:cxn modelId="{F08A6D0F-16EC-4733-875E-82D8DC97A58E}" type="presOf" srcId="{6873D334-9D5F-46CD-9DFE-8DB2A9B0C679}" destId="{EFEDA640-CEA5-4908-B145-D910A349C39F}" srcOrd="0" destOrd="0" presId="urn:microsoft.com/office/officeart/2005/8/layout/vList2"/>
    <dgm:cxn modelId="{612FED10-20EE-4ED1-8B59-E13F27189472}" type="presOf" srcId="{0ECAC8F2-ACFD-4F74-909C-5897A1597140}" destId="{FD9D21A4-41A2-42AD-8AB9-392B47C725DF}" srcOrd="0" destOrd="0" presId="urn:microsoft.com/office/officeart/2005/8/layout/vList2"/>
    <dgm:cxn modelId="{720C0B1F-D6FC-47F2-92D3-B6ED2250B994}" srcId="{616AE4EB-DDA8-440F-827F-5C4CCE468045}" destId="{CCC75FC8-D9F7-4CC2-A3A3-00A4211BB5D2}" srcOrd="2" destOrd="0" parTransId="{72257C85-932E-4A9D-BF70-4D114A501717}" sibTransId="{70B45D35-D208-4EF6-9993-DCFD18F232DD}"/>
    <dgm:cxn modelId="{E1AD305C-033B-40F5-B280-A992B8A89D56}" type="presOf" srcId="{616AE4EB-DDA8-440F-827F-5C4CCE468045}" destId="{9A754CDD-17E2-4D42-8390-1EC59DE13EC7}" srcOrd="0" destOrd="0" presId="urn:microsoft.com/office/officeart/2005/8/layout/vList2"/>
    <dgm:cxn modelId="{DFB1A243-B768-4FA0-9304-ED1495E371FC}" srcId="{616AE4EB-DDA8-440F-827F-5C4CCE468045}" destId="{108A7333-D151-4117-AE32-5B399FCA88EE}" srcOrd="5" destOrd="0" parTransId="{7199ADAB-1CAD-44D2-85A7-235C44CECB1E}" sibTransId="{B1AAF59E-6F37-4C67-84FD-35D693F1B3F0}"/>
    <dgm:cxn modelId="{1FDCC364-842F-42BC-88CB-669A97B5BA04}" srcId="{616AE4EB-DDA8-440F-827F-5C4CCE468045}" destId="{C37F0717-48A8-4DC1-BFBC-0664DC6B0A7E}" srcOrd="1" destOrd="0" parTransId="{30C1DF39-CE32-4A04-B5F4-2794BC463997}" sibTransId="{4BD6884B-432D-4D26-99E3-88E8A2471E35}"/>
    <dgm:cxn modelId="{C369C151-2E80-4057-B4A7-FF7B3E10D852}" srcId="{616AE4EB-DDA8-440F-827F-5C4CCE468045}" destId="{6873D334-9D5F-46CD-9DFE-8DB2A9B0C679}" srcOrd="7" destOrd="0" parTransId="{B61D4B10-DA0C-463C-9C0F-2DA3B00B96AF}" sibTransId="{729F11FC-B2C9-4AD7-9A9E-B26BCFDE23E0}"/>
    <dgm:cxn modelId="{964F775A-3C65-4F3C-9014-5FEE0BCBE87E}" type="presOf" srcId="{C37F0717-48A8-4DC1-BFBC-0664DC6B0A7E}" destId="{E2A79BB8-CC81-47A2-80DF-12E731C23B8A}" srcOrd="0" destOrd="0" presId="urn:microsoft.com/office/officeart/2005/8/layout/vList2"/>
    <dgm:cxn modelId="{92A8158A-61E2-450F-BC0F-047F07E03CEE}" srcId="{616AE4EB-DDA8-440F-827F-5C4CCE468045}" destId="{0ECAC8F2-ACFD-4F74-909C-5897A1597140}" srcOrd="3" destOrd="0" parTransId="{9787A234-993B-4A3F-AFCE-2079B305F925}" sibTransId="{8EDED9CE-E766-425F-8D0C-E7FF7EFBE30B}"/>
    <dgm:cxn modelId="{A5E13C8C-8572-48D4-A982-9E60DF7CBABC}" type="presOf" srcId="{2EEAAD45-57DD-4F1D-84E8-CC78EBBFB206}" destId="{9E3F9FEB-5798-4B53-B369-6BE3B5BAED12}" srcOrd="0" destOrd="0" presId="urn:microsoft.com/office/officeart/2005/8/layout/vList2"/>
    <dgm:cxn modelId="{DD62988E-ECBC-4B01-876C-8EB14C343289}" type="presOf" srcId="{1EC703E4-489E-4A5A-A60E-0F5315C29E6C}" destId="{59D7A0B0-943B-4CAD-A430-26B41FA0E1F2}" srcOrd="0" destOrd="0" presId="urn:microsoft.com/office/officeart/2005/8/layout/vList2"/>
    <dgm:cxn modelId="{35A23BB5-CF2B-4672-A8D5-9380C63F131F}" srcId="{616AE4EB-DDA8-440F-827F-5C4CCE468045}" destId="{8CB0C3E7-2B37-42E3-A2E3-1A11368BCD30}" srcOrd="4" destOrd="0" parTransId="{D0CFF7E4-6128-46C4-91FF-7B7FFE8260C9}" sibTransId="{A7EF8FC5-75C1-4DEC-A95B-103879C7F9BB}"/>
    <dgm:cxn modelId="{76FCA6C2-B9F7-40CF-A842-8D94F36D81F1}" srcId="{616AE4EB-DDA8-440F-827F-5C4CCE468045}" destId="{2EEAAD45-57DD-4F1D-84E8-CC78EBBFB206}" srcOrd="6" destOrd="0" parTransId="{E156E9CA-EB9F-4F1C-BBAB-7458DA9F5A4B}" sibTransId="{8E365127-F5D5-44F0-ABA4-F2289A480DDE}"/>
    <dgm:cxn modelId="{04E975C6-D7D9-4A50-B43A-FD91CFE64B18}" type="presOf" srcId="{CCC75FC8-D9F7-4CC2-A3A3-00A4211BB5D2}" destId="{90A42145-4B66-4094-885B-C6BC57132FA1}" srcOrd="0" destOrd="0" presId="urn:microsoft.com/office/officeart/2005/8/layout/vList2"/>
    <dgm:cxn modelId="{9BE66DC7-CEB1-4CCA-9B8A-0EF3D383C43C}" type="presOf" srcId="{8CB0C3E7-2B37-42E3-A2E3-1A11368BCD30}" destId="{87BB9EC5-7E8A-460D-8410-C3F7B2ACC334}" srcOrd="0" destOrd="0" presId="urn:microsoft.com/office/officeart/2005/8/layout/vList2"/>
    <dgm:cxn modelId="{BA6C9FE7-021F-41AB-80C3-4E909137612A}" type="presOf" srcId="{108A7333-D151-4117-AE32-5B399FCA88EE}" destId="{104ADC8A-EE12-48A1-B243-76B0DD0339A6}" srcOrd="0" destOrd="0" presId="urn:microsoft.com/office/officeart/2005/8/layout/vList2"/>
    <dgm:cxn modelId="{D34FE88C-4D78-4189-8064-1908C304950F}" type="presParOf" srcId="{9A754CDD-17E2-4D42-8390-1EC59DE13EC7}" destId="{59D7A0B0-943B-4CAD-A430-26B41FA0E1F2}" srcOrd="0" destOrd="0" presId="urn:microsoft.com/office/officeart/2005/8/layout/vList2"/>
    <dgm:cxn modelId="{00F0B3E1-725D-4EB1-A426-4A5FA8127E25}" type="presParOf" srcId="{9A754CDD-17E2-4D42-8390-1EC59DE13EC7}" destId="{141D4538-F6EA-49ED-A0D2-06B2F89D81AD}" srcOrd="1" destOrd="0" presId="urn:microsoft.com/office/officeart/2005/8/layout/vList2"/>
    <dgm:cxn modelId="{486BEE13-8DB3-4CB7-9858-8B3A4780DA84}" type="presParOf" srcId="{9A754CDD-17E2-4D42-8390-1EC59DE13EC7}" destId="{E2A79BB8-CC81-47A2-80DF-12E731C23B8A}" srcOrd="2" destOrd="0" presId="urn:microsoft.com/office/officeart/2005/8/layout/vList2"/>
    <dgm:cxn modelId="{72D1BD7D-F87F-4113-AC3D-CC98C4BA8F2F}" type="presParOf" srcId="{9A754CDD-17E2-4D42-8390-1EC59DE13EC7}" destId="{5E5CD698-2FEB-4FD9-8B0B-2D7C0F710F6F}" srcOrd="3" destOrd="0" presId="urn:microsoft.com/office/officeart/2005/8/layout/vList2"/>
    <dgm:cxn modelId="{5148DEB4-554C-4E70-B290-5FBD31187B47}" type="presParOf" srcId="{9A754CDD-17E2-4D42-8390-1EC59DE13EC7}" destId="{90A42145-4B66-4094-885B-C6BC57132FA1}" srcOrd="4" destOrd="0" presId="urn:microsoft.com/office/officeart/2005/8/layout/vList2"/>
    <dgm:cxn modelId="{707C5226-B395-40A6-900C-8C7378E2F864}" type="presParOf" srcId="{9A754CDD-17E2-4D42-8390-1EC59DE13EC7}" destId="{64661786-1BDA-480D-8A74-4701831FC135}" srcOrd="5" destOrd="0" presId="urn:microsoft.com/office/officeart/2005/8/layout/vList2"/>
    <dgm:cxn modelId="{5AAD7E6D-3A41-4ADE-810F-81DFF4323B3C}" type="presParOf" srcId="{9A754CDD-17E2-4D42-8390-1EC59DE13EC7}" destId="{FD9D21A4-41A2-42AD-8AB9-392B47C725DF}" srcOrd="6" destOrd="0" presId="urn:microsoft.com/office/officeart/2005/8/layout/vList2"/>
    <dgm:cxn modelId="{5A2F0316-32CB-4474-8E58-4DC4457FDD85}" type="presParOf" srcId="{9A754CDD-17E2-4D42-8390-1EC59DE13EC7}" destId="{A8032D15-E014-4A65-8ECC-C8C7E3B19DA5}" srcOrd="7" destOrd="0" presId="urn:microsoft.com/office/officeart/2005/8/layout/vList2"/>
    <dgm:cxn modelId="{CC4DB9B1-F5C9-4F8C-A237-F78AEF02C0D4}" type="presParOf" srcId="{9A754CDD-17E2-4D42-8390-1EC59DE13EC7}" destId="{87BB9EC5-7E8A-460D-8410-C3F7B2ACC334}" srcOrd="8" destOrd="0" presId="urn:microsoft.com/office/officeart/2005/8/layout/vList2"/>
    <dgm:cxn modelId="{BA434A8B-9648-406D-895C-8BE94132E5D9}" type="presParOf" srcId="{9A754CDD-17E2-4D42-8390-1EC59DE13EC7}" destId="{58CF8661-2091-4C3B-AE46-B2F596CE020F}" srcOrd="9" destOrd="0" presId="urn:microsoft.com/office/officeart/2005/8/layout/vList2"/>
    <dgm:cxn modelId="{657C127F-4CDB-4C93-AEE7-FBF72CB5E8D8}" type="presParOf" srcId="{9A754CDD-17E2-4D42-8390-1EC59DE13EC7}" destId="{104ADC8A-EE12-48A1-B243-76B0DD0339A6}" srcOrd="10" destOrd="0" presId="urn:microsoft.com/office/officeart/2005/8/layout/vList2"/>
    <dgm:cxn modelId="{83706558-E1C0-4F08-8755-2BA351490F82}" type="presParOf" srcId="{9A754CDD-17E2-4D42-8390-1EC59DE13EC7}" destId="{8E43EEE0-E0DA-40F8-B09A-84503453B059}" srcOrd="11" destOrd="0" presId="urn:microsoft.com/office/officeart/2005/8/layout/vList2"/>
    <dgm:cxn modelId="{F2F86FE9-C764-4A1E-8B53-884119238911}" type="presParOf" srcId="{9A754CDD-17E2-4D42-8390-1EC59DE13EC7}" destId="{9E3F9FEB-5798-4B53-B369-6BE3B5BAED12}" srcOrd="12" destOrd="0" presId="urn:microsoft.com/office/officeart/2005/8/layout/vList2"/>
    <dgm:cxn modelId="{2AEFC271-0099-4B67-9A25-0D43A4ED5C0E}" type="presParOf" srcId="{9A754CDD-17E2-4D42-8390-1EC59DE13EC7}" destId="{F903726F-103C-4782-BCF1-EE7C1E448D81}" srcOrd="13" destOrd="0" presId="urn:microsoft.com/office/officeart/2005/8/layout/vList2"/>
    <dgm:cxn modelId="{585C8E84-316B-44BD-B5B2-13308C6B56AF}" type="presParOf" srcId="{9A754CDD-17E2-4D42-8390-1EC59DE13EC7}" destId="{EFEDA640-CEA5-4908-B145-D910A349C39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7A0B0-943B-4CAD-A430-26B41FA0E1F2}">
      <dsp:nvSpPr>
        <dsp:cNvPr id="0" name=""/>
        <dsp:cNvSpPr/>
      </dsp:nvSpPr>
      <dsp:spPr>
        <a:xfrm>
          <a:off x="0" y="567051"/>
          <a:ext cx="5284269" cy="556920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Les consultations nationales seront en présentielles et ou/virtuelles et se dérouleront ainsi:</a:t>
          </a:r>
          <a:endParaRPr lang="en-US" sz="1400" kern="1200" dirty="0"/>
        </a:p>
      </dsp:txBody>
      <dsp:txXfrm>
        <a:off x="27187" y="594238"/>
        <a:ext cx="5229895" cy="502546"/>
      </dsp:txXfrm>
    </dsp:sp>
    <dsp:sp modelId="{E2A79BB8-CC81-47A2-80DF-12E731C23B8A}">
      <dsp:nvSpPr>
        <dsp:cNvPr id="0" name=""/>
        <dsp:cNvSpPr/>
      </dsp:nvSpPr>
      <dsp:spPr>
        <a:xfrm>
          <a:off x="0" y="1164291"/>
          <a:ext cx="5284269" cy="55692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1- L’atelier du Demarrage</a:t>
          </a:r>
          <a:endParaRPr lang="en-US" sz="1400" kern="1200"/>
        </a:p>
      </dsp:txBody>
      <dsp:txXfrm>
        <a:off x="27187" y="1191478"/>
        <a:ext cx="5229895" cy="502546"/>
      </dsp:txXfrm>
    </dsp:sp>
    <dsp:sp modelId="{90A42145-4B66-4094-885B-C6BC57132FA1}">
      <dsp:nvSpPr>
        <dsp:cNvPr id="0" name=""/>
        <dsp:cNvSpPr/>
      </dsp:nvSpPr>
      <dsp:spPr>
        <a:xfrm>
          <a:off x="0" y="1761531"/>
          <a:ext cx="5284269" cy="55692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2- Rencontres Sectorielles</a:t>
          </a:r>
          <a:endParaRPr lang="en-US" sz="1400" kern="1200"/>
        </a:p>
      </dsp:txBody>
      <dsp:txXfrm>
        <a:off x="27187" y="1788718"/>
        <a:ext cx="5229895" cy="502546"/>
      </dsp:txXfrm>
    </dsp:sp>
    <dsp:sp modelId="{FD9D21A4-41A2-42AD-8AB9-392B47C725DF}">
      <dsp:nvSpPr>
        <dsp:cNvPr id="0" name=""/>
        <dsp:cNvSpPr/>
      </dsp:nvSpPr>
      <dsp:spPr>
        <a:xfrm>
          <a:off x="0" y="2358771"/>
          <a:ext cx="5284269" cy="55692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3-Rencontres –Débats avec les universités</a:t>
          </a:r>
          <a:endParaRPr lang="en-US" sz="1400" kern="1200"/>
        </a:p>
      </dsp:txBody>
      <dsp:txXfrm>
        <a:off x="27187" y="2385958"/>
        <a:ext cx="5229895" cy="502546"/>
      </dsp:txXfrm>
    </dsp:sp>
    <dsp:sp modelId="{87BB9EC5-7E8A-460D-8410-C3F7B2ACC334}">
      <dsp:nvSpPr>
        <dsp:cNvPr id="0" name=""/>
        <dsp:cNvSpPr/>
      </dsp:nvSpPr>
      <dsp:spPr>
        <a:xfrm>
          <a:off x="0" y="2956011"/>
          <a:ext cx="5284269" cy="55692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4-Rencontre-Debats avec le ministère de l’enfance, autonomisation et des personnes vulnérables; le parlement des Enfants</a:t>
          </a:r>
          <a:endParaRPr lang="en-US" sz="1400" kern="1200"/>
        </a:p>
      </dsp:txBody>
      <dsp:txXfrm>
        <a:off x="27187" y="2983198"/>
        <a:ext cx="5229895" cy="502546"/>
      </dsp:txXfrm>
    </dsp:sp>
    <dsp:sp modelId="{104ADC8A-EE12-48A1-B243-76B0DD0339A6}">
      <dsp:nvSpPr>
        <dsp:cNvPr id="0" name=""/>
        <dsp:cNvSpPr/>
      </dsp:nvSpPr>
      <dsp:spPr>
        <a:xfrm>
          <a:off x="0" y="3553251"/>
          <a:ext cx="5284269" cy="55692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5-Rencontres-Debats avec les Associations des Femmes.</a:t>
          </a:r>
          <a:endParaRPr lang="en-US" sz="1400" kern="1200"/>
        </a:p>
      </dsp:txBody>
      <dsp:txXfrm>
        <a:off x="27187" y="3580438"/>
        <a:ext cx="5229895" cy="502546"/>
      </dsp:txXfrm>
    </dsp:sp>
    <dsp:sp modelId="{9E3F9FEB-5798-4B53-B369-6BE3B5BAED12}">
      <dsp:nvSpPr>
        <dsp:cNvPr id="0" name=""/>
        <dsp:cNvSpPr/>
      </dsp:nvSpPr>
      <dsp:spPr>
        <a:xfrm>
          <a:off x="0" y="4150492"/>
          <a:ext cx="5284269" cy="55692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6- L’Atelier de Synthèse des Consultations nationales.</a:t>
          </a:r>
          <a:endParaRPr lang="en-US" sz="1400" kern="1200"/>
        </a:p>
      </dsp:txBody>
      <dsp:txXfrm>
        <a:off x="27187" y="4177679"/>
        <a:ext cx="5229895" cy="502546"/>
      </dsp:txXfrm>
    </dsp:sp>
    <dsp:sp modelId="{EFEDA640-CEA5-4908-B145-D910A349C39F}">
      <dsp:nvSpPr>
        <dsp:cNvPr id="0" name=""/>
        <dsp:cNvSpPr/>
      </dsp:nvSpPr>
      <dsp:spPr>
        <a:xfrm>
          <a:off x="0" y="4747732"/>
          <a:ext cx="5284269" cy="55692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7- L’Atelier de restitution  de la Conférence Internationale STOCKHOLM +50</a:t>
          </a:r>
          <a:endParaRPr lang="en-US" sz="1400" kern="1200" dirty="0"/>
        </a:p>
      </dsp:txBody>
      <dsp:txXfrm>
        <a:off x="27187" y="4774919"/>
        <a:ext cx="5229895" cy="502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GN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17840-C13F-41FF-9537-F44DBD84CDC6}" type="datetimeFigureOut">
              <a:rPr lang="fr-GN" smtClean="0"/>
              <a:t>04/13/2022</a:t>
            </a:fld>
            <a:endParaRPr lang="fr-GN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GN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N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GN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A2A2A-82B4-4479-A3E4-1503ABB028A4}" type="slidenum">
              <a:rPr lang="fr-GN" smtClean="0"/>
              <a:t>‹N°›</a:t>
            </a:fld>
            <a:endParaRPr lang="fr-GN"/>
          </a:p>
        </p:txBody>
      </p:sp>
    </p:spTree>
    <p:extLst>
      <p:ext uri="{BB962C8B-B14F-4D97-AF65-F5344CB8AC3E}">
        <p14:creationId xmlns:p14="http://schemas.microsoft.com/office/powerpoint/2010/main" val="87486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G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A2A2A-82B4-4479-A3E4-1503ABB028A4}" type="slidenum">
              <a:rPr lang="fr-GN" smtClean="0"/>
              <a:t>3</a:t>
            </a:fld>
            <a:endParaRPr lang="fr-GN"/>
          </a:p>
        </p:txBody>
      </p:sp>
    </p:spTree>
    <p:extLst>
      <p:ext uri="{BB962C8B-B14F-4D97-AF65-F5344CB8AC3E}">
        <p14:creationId xmlns:p14="http://schemas.microsoft.com/office/powerpoint/2010/main" val="366444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53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2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740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5B008-0300-494D-8CC7-50F4AE8D4D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5618AC-FCE5-9545-A06C-F73B94FCF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312" y="3031435"/>
            <a:ext cx="8123358" cy="1022224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972E17F-73DC-4E47-B357-39CB55DCC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312" y="4053659"/>
            <a:ext cx="5869460" cy="625474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ball, player, drawing, food&#10;&#10;Description automatically generated">
            <a:extLst>
              <a:ext uri="{FF2B5EF4-FFF2-40B4-BE49-F238E27FC236}">
                <a16:creationId xmlns:a16="http://schemas.microsoft.com/office/drawing/2014/main" id="{27973F4C-9B19-5E43-8911-9A90382716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28722" y="456107"/>
            <a:ext cx="479893" cy="13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11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EB64-C0C7-6C43-B1A2-51C21FE1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76" y="88279"/>
            <a:ext cx="78867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65FCF-499D-6E45-B3AF-F414ABF5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8499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21F9-4398-B14F-B02F-EFA3BCAC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F5E4-EAD3-8B42-9885-D7319185C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618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9CEA-A734-4A44-92E3-56758F5C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76" y="88279"/>
            <a:ext cx="78867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4D1F-F0BD-8B43-9624-DE52BC95A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26995-C0D3-1C4D-B316-C55A678E7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3831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3F0D6-21E2-AD40-ADB2-86E6C0E8D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DB3F4-A41E-B74E-81FF-2CE011381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B1B4E-770D-634E-8CC9-C8F7CDB0E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1D713-21DD-7344-87D9-DD08DE310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33EC3E-0F82-FA49-928B-1093BF6A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76" y="88279"/>
            <a:ext cx="78867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4262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0183A-87FA-904B-B8FC-31D5F4DD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76" y="88279"/>
            <a:ext cx="78867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7185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717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F9904-060E-9243-9D0A-72C1077A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009" y="152638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42856-C495-1740-834F-9EEB4CA77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26382"/>
            <a:ext cx="2949178" cy="43426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81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00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4DC307-33D6-2F4C-BE6C-9B3D37B57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580322"/>
            <a:ext cx="4629150" cy="428072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DAB67-A291-1945-B3C2-A6150D8EC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80322"/>
            <a:ext cx="2949178" cy="428866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119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537C3-8C67-D940-A567-1C8EDCF826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cture containing ball, player, drawing, food&#10;&#10;Description automatically generated">
            <a:extLst>
              <a:ext uri="{FF2B5EF4-FFF2-40B4-BE49-F238E27FC236}">
                <a16:creationId xmlns:a16="http://schemas.microsoft.com/office/drawing/2014/main" id="{0DB4A156-2DB3-1147-B087-6772998E55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5174" y="2190236"/>
            <a:ext cx="913652" cy="24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2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9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17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75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86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42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18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81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6DF73-1C76-4ABB-AEE1-25B642C4E50A}" type="datetimeFigureOut">
              <a:rPr lang="fr-FR" smtClean="0"/>
              <a:t>13/04/2022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4EC83-930E-45B9-B9E0-A6584AD0F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B126BB-C052-2B43-864C-1221AD1D486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1168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5A9E4-E614-D84D-9314-C67550366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ball, player, drawing, food&#10;&#10;Description automatically generated">
            <a:extLst>
              <a:ext uri="{FF2B5EF4-FFF2-40B4-BE49-F238E27FC236}">
                <a16:creationId xmlns:a16="http://schemas.microsoft.com/office/drawing/2014/main" id="{C3784482-F066-7240-A0AF-84F9ACBB961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495335" y="92934"/>
            <a:ext cx="370508" cy="1004435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F8B44FA-611E-FC40-916A-FFE5928E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22" y="248478"/>
            <a:ext cx="7886700" cy="81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BEF93-168F-F346-9651-858AF63594A6}"/>
              </a:ext>
            </a:extLst>
          </p:cNvPr>
          <p:cNvSpPr txBox="1"/>
          <p:nvPr userDrawn="1"/>
        </p:nvSpPr>
        <p:spPr>
          <a:xfrm>
            <a:off x="4189344" y="6513184"/>
            <a:ext cx="463554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88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 DES NATIONS UNIES POUR LE DÉVELOPPEMENT</a:t>
            </a:r>
            <a:endParaRPr lang="en-US" sz="450" b="0" dirty="0">
              <a:solidFill>
                <a:schemeClr val="tx1">
                  <a:alpha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arbre, extérieur, eau, nature&#10;&#10;Description générée automatiquement">
            <a:extLst>
              <a:ext uri="{FF2B5EF4-FFF2-40B4-BE49-F238E27FC236}">
                <a16:creationId xmlns:a16="http://schemas.microsoft.com/office/drawing/2014/main" id="{0E610972-3276-4623-89B9-628C8484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"/>
          <a:stretch/>
        </p:blipFill>
        <p:spPr>
          <a:xfrm>
            <a:off x="20" y="10"/>
            <a:ext cx="9141692" cy="68579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3063240"/>
          </a:xfrm>
        </p:spPr>
        <p:txBody>
          <a:bodyPr>
            <a:normAutofit/>
          </a:bodyPr>
          <a:lstStyle/>
          <a:p>
            <a:r>
              <a:rPr lang="fr-FR" sz="5700" b="1">
                <a:solidFill>
                  <a:srgbClr val="FFFFFF"/>
                </a:solidFill>
              </a:rPr>
              <a:t>PLAN DES CONSULTATIONS NATIONALES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5286" y="4599432"/>
            <a:ext cx="6858000" cy="15361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STOCKHOLM+50</a:t>
            </a:r>
          </a:p>
          <a:p>
            <a:pPr>
              <a:lnSpc>
                <a:spcPct val="90000"/>
              </a:lnSpc>
            </a:pPr>
            <a:r>
              <a:rPr lang="fr-FR" sz="2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UNE PLANETE SAINE POUR LA PROSPERITE DE TOUS- NOTRE RESPONSABILITE, NOTRE OPPORTUNITE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368623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A4AE23-D3D1-4DF0-BD48-4E1C0B37A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-38773"/>
            <a:ext cx="1505843" cy="2286198"/>
          </a:xfrm>
          <a:prstGeom prst="rect">
            <a:avLst/>
          </a:prstGeom>
        </p:spPr>
      </p:pic>
      <p:pic>
        <p:nvPicPr>
          <p:cNvPr id="8" name="Image 7" descr="Une image contenant texte, tasse&#10;&#10;Description générée automatiquement">
            <a:extLst>
              <a:ext uri="{FF2B5EF4-FFF2-40B4-BE49-F238E27FC236}">
                <a16:creationId xmlns:a16="http://schemas.microsoft.com/office/drawing/2014/main" id="{F42EE6F9-7BF7-47DA-B9BD-917AB7777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45" y="144266"/>
            <a:ext cx="1384901" cy="15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6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22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>
            <a:normAutofit/>
          </a:bodyPr>
          <a:lstStyle/>
          <a:p>
            <a:r>
              <a:rPr lang="fr-FR" sz="3500" dirty="0">
                <a:solidFill>
                  <a:srgbClr val="FFFFFF"/>
                </a:solidFill>
              </a:rPr>
              <a:t>OBJECTIFS DES CONSULTATIONS NATIONALES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8678" y="2494450"/>
            <a:ext cx="3040158" cy="3563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100" b="1" dirty="0"/>
              <a:t>- Sensibiliser</a:t>
            </a:r>
            <a:r>
              <a:rPr lang="fr-FR" sz="2100" dirty="0"/>
              <a:t> le maximum de Guinéens possible afin de parfaire la contribution de notre pays  </a:t>
            </a:r>
            <a:r>
              <a:rPr lang="fr-FR" sz="2100" dirty="0">
                <a:effectLst/>
                <a:latin typeface="+mj-lt"/>
                <a:ea typeface="Calibri" panose="020F0502020204030204" pitchFamily="34" charset="0"/>
              </a:rPr>
              <a:t>à </a:t>
            </a:r>
            <a:r>
              <a:rPr lang="fr-FR" sz="2100" dirty="0"/>
              <a:t>la conférence internationale des Nations-Unies sur le Climat: </a:t>
            </a:r>
            <a:r>
              <a:rPr lang="fr-FR" sz="2100" b="1" dirty="0"/>
              <a:t> STOCKHOLM+50</a:t>
            </a:r>
          </a:p>
          <a:p>
            <a:pPr marL="0" indent="0">
              <a:buNone/>
            </a:pPr>
            <a:r>
              <a:rPr lang="fr-FR" sz="2100" b="1" dirty="0"/>
              <a:t>- Opportunité</a:t>
            </a:r>
            <a:r>
              <a:rPr lang="fr-FR" sz="2100" dirty="0"/>
              <a:t> de Vulgarisation du Sujet Environnement</a:t>
            </a:r>
          </a:p>
          <a:p>
            <a:pPr marL="0" indent="0">
              <a:buNone/>
            </a:pPr>
            <a:endParaRPr lang="fr-FR" sz="2100" b="1" dirty="0"/>
          </a:p>
          <a:p>
            <a:pPr>
              <a:buFontTx/>
              <a:buChar char="-"/>
            </a:pPr>
            <a:endParaRPr lang="fr-FR" sz="2100" dirty="0"/>
          </a:p>
          <a:p>
            <a:pPr marL="0" indent="0">
              <a:buNone/>
            </a:pPr>
            <a:endParaRPr lang="fr-FR" sz="21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86C669-FD97-441D-8F69-87E5890CE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94" b="-2"/>
          <a:stretch/>
        </p:blipFill>
        <p:spPr>
          <a:xfrm>
            <a:off x="4574169" y="2492376"/>
            <a:ext cx="3601803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8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376" y="743661"/>
            <a:ext cx="7729890" cy="1325563"/>
          </a:xfrm>
        </p:spPr>
        <p:txBody>
          <a:bodyPr>
            <a:normAutofit/>
          </a:bodyPr>
          <a:lstStyle/>
          <a:p>
            <a:r>
              <a:rPr lang="fr-FR" sz="3500" b="1" dirty="0">
                <a:solidFill>
                  <a:srgbClr val="FFFFFF"/>
                </a:solidFill>
              </a:rPr>
              <a:t>LES ATTENTES DES CONSULTATIONS NATIONALES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8678" y="2494450"/>
            <a:ext cx="3040158" cy="356315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Elles doivent être </a:t>
            </a:r>
            <a:r>
              <a:rPr lang="fr-FR" sz="1800" b="1" dirty="0"/>
              <a:t>inclusives</a:t>
            </a:r>
            <a:r>
              <a:rPr lang="fr-FR" sz="1800" dirty="0"/>
              <a:t>, </a:t>
            </a:r>
            <a:r>
              <a:rPr lang="fr-FR" sz="1800" b="1" dirty="0"/>
              <a:t>participatives</a:t>
            </a:r>
            <a:r>
              <a:rPr lang="fr-FR" sz="1800" dirty="0"/>
              <a:t> et </a:t>
            </a:r>
            <a:r>
              <a:rPr lang="fr-FR" sz="1800" b="1" dirty="0"/>
              <a:t>multipartites</a:t>
            </a:r>
            <a:r>
              <a:rPr lang="fr-FR" sz="1800" dirty="0"/>
              <a:t>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fr-FR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Chaque </a:t>
            </a:r>
            <a:r>
              <a:rPr lang="fr-FR" sz="1800" b="1" dirty="0"/>
              <a:t>Rencontre sectorielle</a:t>
            </a:r>
            <a:r>
              <a:rPr lang="fr-FR" sz="1800" dirty="0"/>
              <a:t> fait l’objet d’un rapport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fr-FR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Un </a:t>
            </a:r>
            <a:r>
              <a:rPr lang="fr-FR" sz="1800" b="1" dirty="0"/>
              <a:t>rapport final </a:t>
            </a:r>
            <a:r>
              <a:rPr lang="fr-FR" sz="1800" dirty="0"/>
              <a:t>doit être élaboré pour la contribution de notre pays 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fr-FR" sz="1800" dirty="0"/>
              <a:t> la conférence internationale sur le climat. 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sz="1800" dirty="0"/>
          </a:p>
          <a:p>
            <a:pPr marL="0" indent="0">
              <a:lnSpc>
                <a:spcPct val="90000"/>
              </a:lnSpc>
              <a:buNone/>
            </a:pPr>
            <a:endParaRPr lang="fr-FR" sz="1800" dirty="0"/>
          </a:p>
          <a:p>
            <a:pPr marL="514350" indent="-514350">
              <a:lnSpc>
                <a:spcPct val="90000"/>
              </a:lnSpc>
              <a:buAutoNum type="arabicPeriod"/>
            </a:pPr>
            <a:endParaRPr lang="fr-FR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EC08FF-76AE-4E26-A864-33B8D7FA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806" y="2492376"/>
            <a:ext cx="2672529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6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fr-FR" sz="2200" b="1">
                <a:solidFill>
                  <a:srgbClr val="FFFFFF"/>
                </a:solidFill>
              </a:rPr>
              <a:t>METHODOLOGIE DES CONSULTATIONS NATIONALES</a:t>
            </a:r>
            <a:endParaRPr lang="fr-FR" sz="2200">
              <a:solidFill>
                <a:srgbClr val="FFFFFF"/>
              </a:solidFill>
            </a:endParaRP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2CAD8FAB-D943-D897-9D7C-1B1517F0C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202291"/>
              </p:ext>
            </p:extLst>
          </p:nvPr>
        </p:nvGraphicFramePr>
        <p:xfrm>
          <a:off x="3419872" y="332656"/>
          <a:ext cx="5284269" cy="5871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292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F818D9D-9080-4ED0-BB6A-77D946034200}"/>
              </a:ext>
            </a:extLst>
          </p:cNvPr>
          <p:cNvGrpSpPr/>
          <p:nvPr/>
        </p:nvGrpSpPr>
        <p:grpSpPr>
          <a:xfrm>
            <a:off x="755576" y="2492896"/>
            <a:ext cx="7861584" cy="3033738"/>
            <a:chOff x="1048395" y="2508185"/>
            <a:chExt cx="7861584" cy="3033738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BD8A2768-C365-4EE0-BDB1-5F9C32C4F61C}"/>
                </a:ext>
              </a:extLst>
            </p:cNvPr>
            <p:cNvSpPr txBox="1">
              <a:spLocks/>
            </p:cNvSpPr>
            <p:nvPr/>
          </p:nvSpPr>
          <p:spPr>
            <a:xfrm>
              <a:off x="6081490" y="3344304"/>
              <a:ext cx="2757566" cy="1544912"/>
            </a:xfrm>
            <a:prstGeom prst="rect">
              <a:avLst/>
            </a:prstGeom>
          </p:spPr>
          <p:txBody>
            <a:bodyPr lIns="45720" tIns="22860" rIns="45720" bIns="2286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Proxima Nova 2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Proxima Nova 2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Proxima Nova 2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Proxima Nova 2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Proxima Nova 2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Partage/diffusion des documents de consultation et les rapports aux parties prenantes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(July to September)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Suivi de l’utilisation de l'un des produits de données sur les sites Web ou médias nationaux </a:t>
              </a:r>
              <a:r>
                <a:rPr kumimoji="0" lang="en-US" sz="9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(après </a:t>
              </a:r>
              <a:r>
                <a:rPr kumimoji="0" lang="en-US" sz="900" b="1" i="0" u="none" strike="noStrike" kern="1200" cap="none" spc="32" normalizeH="0" baseline="0" noProof="0" dirty="0" err="1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Octobre</a:t>
              </a:r>
              <a:r>
                <a:rPr kumimoji="0" lang="en-US" sz="9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" name="Text Placeholder 4">
              <a:extLst>
                <a:ext uri="{FF2B5EF4-FFF2-40B4-BE49-F238E27FC236}">
                  <a16:creationId xmlns:a16="http://schemas.microsoft.com/office/drawing/2014/main" id="{F57C4D9A-4956-4C6E-B471-3F6792CAC7BD}"/>
                </a:ext>
              </a:extLst>
            </p:cNvPr>
            <p:cNvSpPr txBox="1">
              <a:spLocks/>
            </p:cNvSpPr>
            <p:nvPr/>
          </p:nvSpPr>
          <p:spPr>
            <a:xfrm>
              <a:off x="2417310" y="4002726"/>
              <a:ext cx="2174636" cy="1539197"/>
            </a:xfrm>
            <a:prstGeom prst="rect">
              <a:avLst/>
            </a:prstGeom>
          </p:spPr>
          <p:txBody>
            <a:bodyPr lIns="45720" tIns="22860" rIns="45720" bIns="2286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Consultations </a:t>
              </a:r>
              <a:r>
                <a:rPr kumimoji="0" lang="en-US" sz="1000" b="1" i="0" u="none" strike="noStrike" kern="1200" cap="none" spc="32" normalizeH="0" baseline="0" noProof="0" dirty="0" err="1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nationales</a:t>
              </a:r>
              <a:endParaRPr kumimoji="0" lang="en-US" sz="10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&amp; discussions sur la page </a:t>
              </a:r>
              <a:r>
                <a:rPr kumimoji="0" lang="en-US" sz="1000" b="1" i="0" u="none" strike="noStrike" kern="1200" cap="none" spc="32" normalizeH="0" baseline="0" noProof="0" dirty="0" err="1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SparkBlue</a:t>
              </a:r>
              <a:endParaRPr kumimoji="0" lang="en-US" sz="10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0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+mn-cs"/>
              </a:endParaRPr>
            </a:p>
          </p:txBody>
        </p:sp>
        <p:sp>
          <p:nvSpPr>
            <p:cNvPr id="6" name="Text Placeholder 5">
              <a:extLst>
                <a:ext uri="{FF2B5EF4-FFF2-40B4-BE49-F238E27FC236}">
                  <a16:creationId xmlns:a16="http://schemas.microsoft.com/office/drawing/2014/main" id="{A8C58731-B864-4F65-B2DB-136804E5FC3F}"/>
                </a:ext>
              </a:extLst>
            </p:cNvPr>
            <p:cNvSpPr txBox="1">
              <a:spLocks/>
            </p:cNvSpPr>
            <p:nvPr/>
          </p:nvSpPr>
          <p:spPr>
            <a:xfrm>
              <a:off x="2258702" y="4694241"/>
              <a:ext cx="2791969" cy="463234"/>
            </a:xfrm>
            <a:prstGeom prst="rect">
              <a:avLst/>
            </a:prstGeom>
          </p:spPr>
          <p:txBody>
            <a:bodyPr lIns="45720" tIns="22860" rIns="45720" bIns="2286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200" b="1" i="0" u="none" strike="noStrike" kern="1200" cap="none" spc="32" normalizeH="0" baseline="0" noProof="0" dirty="0">
                <a:ln>
                  <a:noFill/>
                </a:ln>
                <a:solidFill>
                  <a:srgbClr val="0468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lt"/>
                <a:cs typeface="Arial" panose="020B0604020202020204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32" normalizeH="0" baseline="0" noProof="0" dirty="0" err="1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Campagne</a:t>
              </a:r>
              <a:r>
                <a:rPr kumimoji="0" lang="en-US" sz="10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 </a:t>
              </a:r>
              <a:r>
                <a:rPr kumimoji="0" lang="en-US" sz="1000" b="1" i="0" u="none" strike="noStrike" kern="1200" cap="none" spc="32" normalizeH="0" baseline="0" noProof="0" dirty="0" err="1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d'enquête</a:t>
              </a:r>
              <a:r>
                <a:rPr kumimoji="0" lang="en-US" sz="10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 </a:t>
              </a:r>
              <a:r>
                <a:rPr kumimoji="0" lang="en-US" sz="1000" b="1" i="0" u="none" strike="noStrike" kern="1200" cap="none" spc="32" normalizeH="0" baseline="0" noProof="0" dirty="0" err="1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mondiale</a:t>
              </a:r>
              <a:endParaRPr kumimoji="0" lang="en-US" sz="10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(Feb to June)</a:t>
              </a:r>
            </a:p>
          </p:txBody>
        </p:sp>
        <p:sp>
          <p:nvSpPr>
            <p:cNvPr id="7" name="Oval 14">
              <a:extLst>
                <a:ext uri="{FF2B5EF4-FFF2-40B4-BE49-F238E27FC236}">
                  <a16:creationId xmlns:a16="http://schemas.microsoft.com/office/drawing/2014/main" id="{EF81ED5F-F0C1-4242-BCEF-BF35FFB4F26B}"/>
                </a:ext>
              </a:extLst>
            </p:cNvPr>
            <p:cNvSpPr/>
            <p:nvPr/>
          </p:nvSpPr>
          <p:spPr>
            <a:xfrm>
              <a:off x="1048395" y="3372294"/>
              <a:ext cx="355253" cy="344738"/>
            </a:xfrm>
            <a:prstGeom prst="ellips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Oval 16">
              <a:extLst>
                <a:ext uri="{FF2B5EF4-FFF2-40B4-BE49-F238E27FC236}">
                  <a16:creationId xmlns:a16="http://schemas.microsoft.com/office/drawing/2014/main" id="{1142E267-28F1-432A-AC1C-4868FC49C762}"/>
                </a:ext>
              </a:extLst>
            </p:cNvPr>
            <p:cNvSpPr/>
            <p:nvPr/>
          </p:nvSpPr>
          <p:spPr>
            <a:xfrm>
              <a:off x="3282250" y="3394252"/>
              <a:ext cx="355253" cy="344738"/>
            </a:xfrm>
            <a:prstGeom prst="ellips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298335B4-EEBB-492C-9674-4FD086ABA99F}"/>
                </a:ext>
              </a:extLst>
            </p:cNvPr>
            <p:cNvSpPr/>
            <p:nvPr/>
          </p:nvSpPr>
          <p:spPr>
            <a:xfrm>
              <a:off x="2354870" y="3394252"/>
              <a:ext cx="355253" cy="344738"/>
            </a:xfrm>
            <a:prstGeom prst="ellips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" name="Straight Connector 19">
              <a:extLst>
                <a:ext uri="{FF2B5EF4-FFF2-40B4-BE49-F238E27FC236}">
                  <a16:creationId xmlns:a16="http://schemas.microsoft.com/office/drawing/2014/main" id="{39A83624-72F3-4DE8-8374-84F1F20A2026}"/>
                </a:ext>
              </a:extLst>
            </p:cNvPr>
            <p:cNvCxnSpPr>
              <a:cxnSpLocks/>
            </p:cNvCxnSpPr>
            <p:nvPr/>
          </p:nvCxnSpPr>
          <p:spPr>
            <a:xfrm>
              <a:off x="1399956" y="3573016"/>
              <a:ext cx="507748" cy="0"/>
            </a:xfrm>
            <a:prstGeom prst="lin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20">
              <a:extLst>
                <a:ext uri="{FF2B5EF4-FFF2-40B4-BE49-F238E27FC236}">
                  <a16:creationId xmlns:a16="http://schemas.microsoft.com/office/drawing/2014/main" id="{523D7766-62DC-4FDA-BCE0-F668AC2E7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6539" y="3562844"/>
              <a:ext cx="506901" cy="5715"/>
            </a:xfrm>
            <a:prstGeom prst="lin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21">
              <a:extLst>
                <a:ext uri="{FF2B5EF4-FFF2-40B4-BE49-F238E27FC236}">
                  <a16:creationId xmlns:a16="http://schemas.microsoft.com/office/drawing/2014/main" id="{F59A3ED5-EDB4-4D87-BA5E-E5D538FA57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5953" y="3559986"/>
              <a:ext cx="606417" cy="9375"/>
            </a:xfrm>
            <a:prstGeom prst="lin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29">
              <a:extLst>
                <a:ext uri="{FF2B5EF4-FFF2-40B4-BE49-F238E27FC236}">
                  <a16:creationId xmlns:a16="http://schemas.microsoft.com/office/drawing/2014/main" id="{40CFBD44-BA0C-44EC-BC9F-F9DF7615B34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649" y="3565701"/>
              <a:ext cx="546906" cy="0"/>
            </a:xfrm>
            <a:prstGeom prst="lin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</p:cxnSp>
        <p:sp>
          <p:nvSpPr>
            <p:cNvPr id="14" name="Oval 30">
              <a:extLst>
                <a:ext uri="{FF2B5EF4-FFF2-40B4-BE49-F238E27FC236}">
                  <a16:creationId xmlns:a16="http://schemas.microsoft.com/office/drawing/2014/main" id="{0131582B-51CF-4339-BC70-8398A425AAAB}"/>
                </a:ext>
              </a:extLst>
            </p:cNvPr>
            <p:cNvSpPr/>
            <p:nvPr/>
          </p:nvSpPr>
          <p:spPr>
            <a:xfrm>
              <a:off x="4236654" y="3394252"/>
              <a:ext cx="355253" cy="344738"/>
            </a:xfrm>
            <a:prstGeom prst="ellips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Oval 31">
              <a:extLst>
                <a:ext uri="{FF2B5EF4-FFF2-40B4-BE49-F238E27FC236}">
                  <a16:creationId xmlns:a16="http://schemas.microsoft.com/office/drawing/2014/main" id="{A695FFCF-F203-4B92-A8EC-7059DBA20A68}"/>
                </a:ext>
              </a:extLst>
            </p:cNvPr>
            <p:cNvSpPr/>
            <p:nvPr/>
          </p:nvSpPr>
          <p:spPr>
            <a:xfrm>
              <a:off x="5277433" y="3394252"/>
              <a:ext cx="355253" cy="344738"/>
            </a:xfrm>
            <a:prstGeom prst="ellips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33">
              <a:extLst>
                <a:ext uri="{FF2B5EF4-FFF2-40B4-BE49-F238E27FC236}">
                  <a16:creationId xmlns:a16="http://schemas.microsoft.com/office/drawing/2014/main" id="{6BC73C52-E244-448C-BCF5-BC8D54C9F9E0}"/>
                </a:ext>
              </a:extLst>
            </p:cNvPr>
            <p:cNvSpPr txBox="1"/>
            <p:nvPr/>
          </p:nvSpPr>
          <p:spPr>
            <a:xfrm>
              <a:off x="2188845" y="3482834"/>
              <a:ext cx="697230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935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</a:rPr>
                <a:t>MAR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1935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Calibri"/>
              </a:endParaRPr>
            </a:p>
          </p:txBody>
        </p:sp>
        <p:sp>
          <p:nvSpPr>
            <p:cNvPr id="17" name="TextBox 34">
              <a:extLst>
                <a:ext uri="{FF2B5EF4-FFF2-40B4-BE49-F238E27FC236}">
                  <a16:creationId xmlns:a16="http://schemas.microsoft.com/office/drawing/2014/main" id="{4C9FF08B-B338-4F47-A0D1-724B9A46EB2C}"/>
                </a:ext>
              </a:extLst>
            </p:cNvPr>
            <p:cNvSpPr txBox="1"/>
            <p:nvPr/>
          </p:nvSpPr>
          <p:spPr>
            <a:xfrm>
              <a:off x="3034665" y="3482834"/>
              <a:ext cx="845820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935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cs typeface="Calibri"/>
                </a:rPr>
                <a:t>AVR</a:t>
              </a:r>
            </a:p>
          </p:txBody>
        </p:sp>
        <p:sp>
          <p:nvSpPr>
            <p:cNvPr id="18" name="TextBox 35">
              <a:extLst>
                <a:ext uri="{FF2B5EF4-FFF2-40B4-BE49-F238E27FC236}">
                  <a16:creationId xmlns:a16="http://schemas.microsoft.com/office/drawing/2014/main" id="{5D238CB4-E83B-4BB4-A623-295C26D717CB}"/>
                </a:ext>
              </a:extLst>
            </p:cNvPr>
            <p:cNvSpPr txBox="1"/>
            <p:nvPr/>
          </p:nvSpPr>
          <p:spPr>
            <a:xfrm>
              <a:off x="4086225" y="3482834"/>
              <a:ext cx="680085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935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</a:rPr>
                <a:t>MAI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1935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Calibri"/>
              </a:endParaRPr>
            </a:p>
          </p:txBody>
        </p:sp>
        <p:sp>
          <p:nvSpPr>
            <p:cNvPr id="19" name="TextBox 36">
              <a:extLst>
                <a:ext uri="{FF2B5EF4-FFF2-40B4-BE49-F238E27FC236}">
                  <a16:creationId xmlns:a16="http://schemas.microsoft.com/office/drawing/2014/main" id="{49DF561E-94E7-4931-A023-C5AC6D9E30F9}"/>
                </a:ext>
              </a:extLst>
            </p:cNvPr>
            <p:cNvSpPr txBox="1"/>
            <p:nvPr/>
          </p:nvSpPr>
          <p:spPr>
            <a:xfrm>
              <a:off x="4772025" y="3474262"/>
              <a:ext cx="1371600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935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</a:rPr>
                <a:t>JUN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1935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Calibri"/>
              </a:endParaRPr>
            </a:p>
          </p:txBody>
        </p:sp>
        <p:cxnSp>
          <p:nvCxnSpPr>
            <p:cNvPr id="20" name="Straight Connector 37">
              <a:extLst>
                <a:ext uri="{FF2B5EF4-FFF2-40B4-BE49-F238E27FC236}">
                  <a16:creationId xmlns:a16="http://schemas.microsoft.com/office/drawing/2014/main" id="{1E8A80D1-F809-450D-9C2E-CB20528E59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6841" y="3571416"/>
              <a:ext cx="690628" cy="0"/>
            </a:xfrm>
            <a:prstGeom prst="lin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</p:cxnSp>
        <p:sp>
          <p:nvSpPr>
            <p:cNvPr id="21" name="Oval 40">
              <a:extLst>
                <a:ext uri="{FF2B5EF4-FFF2-40B4-BE49-F238E27FC236}">
                  <a16:creationId xmlns:a16="http://schemas.microsoft.com/office/drawing/2014/main" id="{D75866EF-F895-4AB1-93F6-97DCA81A176F}"/>
                </a:ext>
              </a:extLst>
            </p:cNvPr>
            <p:cNvSpPr/>
            <p:nvPr/>
          </p:nvSpPr>
          <p:spPr>
            <a:xfrm>
              <a:off x="6202615" y="3394252"/>
              <a:ext cx="355253" cy="344738"/>
            </a:xfrm>
            <a:prstGeom prst="ellips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2" name="Straight Connector 41">
              <a:extLst>
                <a:ext uri="{FF2B5EF4-FFF2-40B4-BE49-F238E27FC236}">
                  <a16:creationId xmlns:a16="http://schemas.microsoft.com/office/drawing/2014/main" id="{3A06BD7A-DBB8-4722-B9C2-CC921764C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6203" y="3562844"/>
              <a:ext cx="577842" cy="3660"/>
            </a:xfrm>
            <a:prstGeom prst="lin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</p:cxnSp>
        <p:sp>
          <p:nvSpPr>
            <p:cNvPr id="23" name="Oval 42">
              <a:extLst>
                <a:ext uri="{FF2B5EF4-FFF2-40B4-BE49-F238E27FC236}">
                  <a16:creationId xmlns:a16="http://schemas.microsoft.com/office/drawing/2014/main" id="{90C0CC4F-4670-4E5D-94D6-0C9E4DA8CAE8}"/>
                </a:ext>
              </a:extLst>
            </p:cNvPr>
            <p:cNvSpPr/>
            <p:nvPr/>
          </p:nvSpPr>
          <p:spPr>
            <a:xfrm>
              <a:off x="7157019" y="3394252"/>
              <a:ext cx="355253" cy="344738"/>
            </a:xfrm>
            <a:prstGeom prst="ellips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Oval 43">
              <a:extLst>
                <a:ext uri="{FF2B5EF4-FFF2-40B4-BE49-F238E27FC236}">
                  <a16:creationId xmlns:a16="http://schemas.microsoft.com/office/drawing/2014/main" id="{C16086C9-2685-41FD-BBCF-27D7AA339020}"/>
                </a:ext>
              </a:extLst>
            </p:cNvPr>
            <p:cNvSpPr/>
            <p:nvPr/>
          </p:nvSpPr>
          <p:spPr>
            <a:xfrm>
              <a:off x="8129218" y="3394252"/>
              <a:ext cx="355253" cy="344738"/>
            </a:xfrm>
            <a:prstGeom prst="ellips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id="{BE38CF89-0669-4111-AE47-4AAD31B10637}"/>
                </a:ext>
              </a:extLst>
            </p:cNvPr>
            <p:cNvSpPr txBox="1"/>
            <p:nvPr/>
          </p:nvSpPr>
          <p:spPr>
            <a:xfrm>
              <a:off x="6995160" y="3471404"/>
              <a:ext cx="680085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935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</a:rPr>
                <a:t>AUG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1935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Calibri"/>
              </a:endParaRPr>
            </a:p>
          </p:txBody>
        </p:sp>
        <p:cxnSp>
          <p:nvCxnSpPr>
            <p:cNvPr id="26" name="Straight Connector 45">
              <a:extLst>
                <a:ext uri="{FF2B5EF4-FFF2-40B4-BE49-F238E27FC236}">
                  <a16:creationId xmlns:a16="http://schemas.microsoft.com/office/drawing/2014/main" id="{EEF3F047-A272-4370-92B0-46A43044F145}"/>
                </a:ext>
              </a:extLst>
            </p:cNvPr>
            <p:cNvCxnSpPr>
              <a:cxnSpLocks/>
            </p:cNvCxnSpPr>
            <p:nvPr/>
          </p:nvCxnSpPr>
          <p:spPr>
            <a:xfrm>
              <a:off x="6564231" y="3559986"/>
              <a:ext cx="604903" cy="11430"/>
            </a:xfrm>
            <a:prstGeom prst="lin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46">
              <a:extLst>
                <a:ext uri="{FF2B5EF4-FFF2-40B4-BE49-F238E27FC236}">
                  <a16:creationId xmlns:a16="http://schemas.microsoft.com/office/drawing/2014/main" id="{221FA7BD-799C-49CC-9FE2-720AE407FD5C}"/>
                </a:ext>
              </a:extLst>
            </p:cNvPr>
            <p:cNvCxnSpPr>
              <a:cxnSpLocks/>
            </p:cNvCxnSpPr>
            <p:nvPr/>
          </p:nvCxnSpPr>
          <p:spPr>
            <a:xfrm>
              <a:off x="7512921" y="3559986"/>
              <a:ext cx="604903" cy="11430"/>
            </a:xfrm>
            <a:prstGeom prst="line">
              <a:avLst/>
            </a:prstGeom>
            <a:noFill/>
            <a:ln w="123825" cap="flat" cmpd="sng" algn="ctr">
              <a:solidFill>
                <a:srgbClr val="FDC20D"/>
              </a:solidFill>
              <a:prstDash val="solid"/>
              <a:miter lim="800000"/>
            </a:ln>
            <a:effectLst/>
          </p:spPr>
        </p:cxn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72C5D7AA-404E-4828-85ED-FAEB3D7DE795}"/>
                </a:ext>
              </a:extLst>
            </p:cNvPr>
            <p:cNvSpPr txBox="1"/>
            <p:nvPr/>
          </p:nvSpPr>
          <p:spPr>
            <a:xfrm>
              <a:off x="6040755" y="3471404"/>
              <a:ext cx="680085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935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</a:rPr>
                <a:t>JUL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DB69DD85-CEC0-4784-B3B6-9866180B2C7C}"/>
                </a:ext>
              </a:extLst>
            </p:cNvPr>
            <p:cNvSpPr txBox="1"/>
            <p:nvPr/>
          </p:nvSpPr>
          <p:spPr>
            <a:xfrm>
              <a:off x="7966710" y="3471404"/>
              <a:ext cx="680085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935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</a:rPr>
                <a:t>SEP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endParaRPr>
            </a:p>
          </p:txBody>
        </p:sp>
        <p:cxnSp>
          <p:nvCxnSpPr>
            <p:cNvPr id="30" name="Straight Connector 51">
              <a:extLst>
                <a:ext uri="{FF2B5EF4-FFF2-40B4-BE49-F238E27FC236}">
                  <a16:creationId xmlns:a16="http://schemas.microsoft.com/office/drawing/2014/main" id="{2E74F44E-E641-40D4-8F7C-CF3A668D2332}"/>
                </a:ext>
              </a:extLst>
            </p:cNvPr>
            <p:cNvCxnSpPr>
              <a:cxnSpLocks/>
            </p:cNvCxnSpPr>
            <p:nvPr/>
          </p:nvCxnSpPr>
          <p:spPr>
            <a:xfrm>
              <a:off x="1940795" y="4819010"/>
              <a:ext cx="3450973" cy="5715"/>
            </a:xfrm>
            <a:prstGeom prst="line">
              <a:avLst/>
            </a:prstGeom>
            <a:noFill/>
            <a:ln w="123825" cap="flat" cmpd="sng" algn="ctr">
              <a:solidFill>
                <a:srgbClr val="426785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31" name="Straight Connector 55">
              <a:extLst>
                <a:ext uri="{FF2B5EF4-FFF2-40B4-BE49-F238E27FC236}">
                  <a16:creationId xmlns:a16="http://schemas.microsoft.com/office/drawing/2014/main" id="{D7F9E1E4-CA9E-412C-ABC6-4D227801905F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6358489" y="4041771"/>
              <a:ext cx="1862169" cy="4910"/>
            </a:xfrm>
            <a:prstGeom prst="line">
              <a:avLst/>
            </a:prstGeom>
            <a:noFill/>
            <a:ln w="123825" cap="flat" cmpd="sng" algn="ctr">
              <a:solidFill>
                <a:srgbClr val="426785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sp>
          <p:nvSpPr>
            <p:cNvPr id="32" name="Oval 59">
              <a:extLst>
                <a:ext uri="{FF2B5EF4-FFF2-40B4-BE49-F238E27FC236}">
                  <a16:creationId xmlns:a16="http://schemas.microsoft.com/office/drawing/2014/main" id="{57A5D085-97C1-4D21-8E07-AD669D0E81D2}"/>
                </a:ext>
              </a:extLst>
            </p:cNvPr>
            <p:cNvSpPr/>
            <p:nvPr/>
          </p:nvSpPr>
          <p:spPr>
            <a:xfrm>
              <a:off x="2419933" y="3991469"/>
              <a:ext cx="166658" cy="167573"/>
            </a:xfrm>
            <a:prstGeom prst="ellipse">
              <a:avLst/>
            </a:prstGeom>
            <a:solidFill>
              <a:srgbClr val="426785"/>
            </a:solidFill>
            <a:ln w="123825" cap="flat" cmpd="sng" algn="ctr">
              <a:solidFill>
                <a:srgbClr val="42678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3" name="Straight Connector 60">
              <a:extLst>
                <a:ext uri="{FF2B5EF4-FFF2-40B4-BE49-F238E27FC236}">
                  <a16:creationId xmlns:a16="http://schemas.microsoft.com/office/drawing/2014/main" id="{43FBF3D2-01DB-41FE-9063-A99C6C4CE904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V="1">
              <a:off x="2431432" y="4046680"/>
              <a:ext cx="1913135" cy="17951"/>
            </a:xfrm>
            <a:prstGeom prst="line">
              <a:avLst/>
            </a:prstGeom>
            <a:noFill/>
            <a:ln w="123825" cap="flat" cmpd="sng" algn="ctr">
              <a:solidFill>
                <a:srgbClr val="426785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sp>
          <p:nvSpPr>
            <p:cNvPr id="34" name="Oval 61">
              <a:extLst>
                <a:ext uri="{FF2B5EF4-FFF2-40B4-BE49-F238E27FC236}">
                  <a16:creationId xmlns:a16="http://schemas.microsoft.com/office/drawing/2014/main" id="{4FB5F2EF-5285-4F3A-B009-91548E08B998}"/>
                </a:ext>
              </a:extLst>
            </p:cNvPr>
            <p:cNvSpPr/>
            <p:nvPr/>
          </p:nvSpPr>
          <p:spPr>
            <a:xfrm>
              <a:off x="4344567" y="3962893"/>
              <a:ext cx="172373" cy="167573"/>
            </a:xfrm>
            <a:prstGeom prst="ellipse">
              <a:avLst/>
            </a:prstGeom>
            <a:solidFill>
              <a:srgbClr val="426785"/>
            </a:solidFill>
            <a:ln w="123825" cap="flat" cmpd="sng" algn="ctr">
              <a:solidFill>
                <a:srgbClr val="42678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Oval 68">
              <a:extLst>
                <a:ext uri="{FF2B5EF4-FFF2-40B4-BE49-F238E27FC236}">
                  <a16:creationId xmlns:a16="http://schemas.microsoft.com/office/drawing/2014/main" id="{09EE8225-B413-4A10-A3D9-307199A79CCD}"/>
                </a:ext>
              </a:extLst>
            </p:cNvPr>
            <p:cNvSpPr/>
            <p:nvPr/>
          </p:nvSpPr>
          <p:spPr>
            <a:xfrm>
              <a:off x="5288863" y="4757279"/>
              <a:ext cx="172373" cy="167573"/>
            </a:xfrm>
            <a:prstGeom prst="ellipse">
              <a:avLst/>
            </a:prstGeom>
            <a:solidFill>
              <a:srgbClr val="426785"/>
            </a:solidFill>
            <a:ln w="123825" cap="flat" cmpd="sng" algn="ctr">
              <a:solidFill>
                <a:srgbClr val="42678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Oval 69">
              <a:extLst>
                <a:ext uri="{FF2B5EF4-FFF2-40B4-BE49-F238E27FC236}">
                  <a16:creationId xmlns:a16="http://schemas.microsoft.com/office/drawing/2014/main" id="{BDAABEB3-2DC5-4199-B00E-651333675B62}"/>
                </a:ext>
              </a:extLst>
            </p:cNvPr>
            <p:cNvSpPr/>
            <p:nvPr/>
          </p:nvSpPr>
          <p:spPr>
            <a:xfrm>
              <a:off x="1854148" y="4751564"/>
              <a:ext cx="172373" cy="167573"/>
            </a:xfrm>
            <a:prstGeom prst="ellipse">
              <a:avLst/>
            </a:prstGeom>
            <a:solidFill>
              <a:srgbClr val="426785"/>
            </a:solidFill>
            <a:ln w="123825" cap="flat" cmpd="sng" algn="ctr">
              <a:solidFill>
                <a:srgbClr val="42678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Oval 70">
              <a:extLst>
                <a:ext uri="{FF2B5EF4-FFF2-40B4-BE49-F238E27FC236}">
                  <a16:creationId xmlns:a16="http://schemas.microsoft.com/office/drawing/2014/main" id="{ABC48708-D53E-4043-86D9-47C8783500C3}"/>
                </a:ext>
              </a:extLst>
            </p:cNvPr>
            <p:cNvSpPr/>
            <p:nvPr/>
          </p:nvSpPr>
          <p:spPr>
            <a:xfrm>
              <a:off x="6294703" y="3945749"/>
              <a:ext cx="172373" cy="167573"/>
            </a:xfrm>
            <a:prstGeom prst="ellipse">
              <a:avLst/>
            </a:prstGeom>
            <a:solidFill>
              <a:srgbClr val="426785"/>
            </a:solidFill>
            <a:ln w="123825" cap="flat" cmpd="sng" algn="ctr">
              <a:solidFill>
                <a:srgbClr val="42678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Oval 71">
              <a:extLst>
                <a:ext uri="{FF2B5EF4-FFF2-40B4-BE49-F238E27FC236}">
                  <a16:creationId xmlns:a16="http://schemas.microsoft.com/office/drawing/2014/main" id="{7B813DFF-5EA7-423F-A6B0-5537BC7DC44B}"/>
                </a:ext>
              </a:extLst>
            </p:cNvPr>
            <p:cNvSpPr/>
            <p:nvPr/>
          </p:nvSpPr>
          <p:spPr>
            <a:xfrm>
              <a:off x="8220658" y="3962894"/>
              <a:ext cx="172373" cy="167573"/>
            </a:xfrm>
            <a:prstGeom prst="ellipse">
              <a:avLst/>
            </a:prstGeom>
            <a:solidFill>
              <a:srgbClr val="426785"/>
            </a:solidFill>
            <a:ln w="123825" cap="flat" cmpd="sng" algn="ctr">
              <a:solidFill>
                <a:srgbClr val="42678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Oval 72">
              <a:extLst>
                <a:ext uri="{FF2B5EF4-FFF2-40B4-BE49-F238E27FC236}">
                  <a16:creationId xmlns:a16="http://schemas.microsoft.com/office/drawing/2014/main" id="{DEB3AFD2-EF12-4439-BF5A-901547781B09}"/>
                </a:ext>
              </a:extLst>
            </p:cNvPr>
            <p:cNvSpPr/>
            <p:nvPr/>
          </p:nvSpPr>
          <p:spPr>
            <a:xfrm>
              <a:off x="5134558" y="3274237"/>
              <a:ext cx="658148" cy="607628"/>
            </a:xfrm>
            <a:prstGeom prst="ellipse">
              <a:avLst/>
            </a:prstGeom>
            <a:noFill/>
            <a:ln w="123825" cap="flat" cmpd="sng" algn="ctr">
              <a:solidFill>
                <a:srgbClr val="0468B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Oval 73">
              <a:extLst>
                <a:ext uri="{FF2B5EF4-FFF2-40B4-BE49-F238E27FC236}">
                  <a16:creationId xmlns:a16="http://schemas.microsoft.com/office/drawing/2014/main" id="{153147B5-1C01-4125-B8EC-CA9395F37102}"/>
                </a:ext>
              </a:extLst>
            </p:cNvPr>
            <p:cNvSpPr/>
            <p:nvPr/>
          </p:nvSpPr>
          <p:spPr>
            <a:xfrm>
              <a:off x="5346013" y="2602724"/>
              <a:ext cx="223808" cy="230438"/>
            </a:xfrm>
            <a:prstGeom prst="ellipse">
              <a:avLst/>
            </a:prstGeom>
            <a:solidFill>
              <a:srgbClr val="92D050"/>
            </a:solidFill>
            <a:ln w="123825" cap="flat" cmpd="sng" algn="ctr">
              <a:solidFill>
                <a:srgbClr val="0468B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1" name="Straight Connector 74">
              <a:extLst>
                <a:ext uri="{FF2B5EF4-FFF2-40B4-BE49-F238E27FC236}">
                  <a16:creationId xmlns:a16="http://schemas.microsoft.com/office/drawing/2014/main" id="{654355A7-D586-4069-94BC-3B6AE2C388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0348" y="2835905"/>
              <a:ext cx="887" cy="411480"/>
            </a:xfrm>
            <a:prstGeom prst="line">
              <a:avLst/>
            </a:prstGeom>
            <a:noFill/>
            <a:ln w="123825" cap="flat" cmpd="sng" algn="ctr">
              <a:solidFill>
                <a:srgbClr val="0468B1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42" name="Text Placeholder 3">
              <a:extLst>
                <a:ext uri="{FF2B5EF4-FFF2-40B4-BE49-F238E27FC236}">
                  <a16:creationId xmlns:a16="http://schemas.microsoft.com/office/drawing/2014/main" id="{43F832BD-C6DE-44D2-ACB8-EFF95CBBDF32}"/>
                </a:ext>
              </a:extLst>
            </p:cNvPr>
            <p:cNvSpPr txBox="1">
              <a:spLocks/>
            </p:cNvSpPr>
            <p:nvPr/>
          </p:nvSpPr>
          <p:spPr>
            <a:xfrm>
              <a:off x="5587367" y="2508185"/>
              <a:ext cx="2311424" cy="275908"/>
            </a:xfrm>
            <a:prstGeom prst="rect">
              <a:avLst/>
            </a:prstGeom>
          </p:spPr>
          <p:txBody>
            <a:bodyPr lIns="45720" tIns="22860" rIns="45720" bIns="2286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+mn-cs"/>
                </a:rPr>
                <a:t>Stockholm+50 (2-3 Jun)</a:t>
              </a:r>
              <a:endParaRPr kumimoji="0" lang="en-US" sz="12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Proxima Nova 2"/>
              </a:endParaRPr>
            </a:p>
          </p:txBody>
        </p:sp>
        <p:sp>
          <p:nvSpPr>
            <p:cNvPr id="43" name="Text Placeholder 3">
              <a:extLst>
                <a:ext uri="{FF2B5EF4-FFF2-40B4-BE49-F238E27FC236}">
                  <a16:creationId xmlns:a16="http://schemas.microsoft.com/office/drawing/2014/main" id="{B72376C5-7D0B-4FCA-965F-F7F47A6C7E5D}"/>
                </a:ext>
              </a:extLst>
            </p:cNvPr>
            <p:cNvSpPr txBox="1">
              <a:spLocks/>
            </p:cNvSpPr>
            <p:nvPr/>
          </p:nvSpPr>
          <p:spPr>
            <a:xfrm>
              <a:off x="2310568" y="2862667"/>
              <a:ext cx="3150668" cy="341450"/>
            </a:xfrm>
            <a:prstGeom prst="rect">
              <a:avLst/>
            </a:prstGeom>
          </p:spPr>
          <p:txBody>
            <a:bodyPr lIns="45720" tIns="22860" rIns="45720" bIns="2286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3" marR="0" lvl="0" indent="-14288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1" i="0" u="none" strike="noStrike" kern="1200" cap="none" spc="32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Proxima Nova 2"/>
                </a:rPr>
                <a:t>Elaboration du plan de consultation;</a:t>
              </a:r>
            </a:p>
            <a:p>
              <a:pPr marL="142883" marR="0" lvl="0" indent="-14288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1" i="0" u="none" strike="noStrike" kern="1200" cap="none" spc="32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Proxima Nova 2"/>
                </a:rPr>
                <a:t>Conception d’une stratégie de communication;</a:t>
              </a:r>
            </a:p>
          </p:txBody>
        </p:sp>
        <p:cxnSp>
          <p:nvCxnSpPr>
            <p:cNvPr id="44" name="Straight Connector 28">
              <a:extLst>
                <a:ext uri="{FF2B5EF4-FFF2-40B4-BE49-F238E27FC236}">
                  <a16:creationId xmlns:a16="http://schemas.microsoft.com/office/drawing/2014/main" id="{752831D7-4AE4-49F5-A21D-4D497702658E}"/>
                </a:ext>
              </a:extLst>
            </p:cNvPr>
            <p:cNvCxnSpPr>
              <a:cxnSpLocks/>
              <a:endCxn id="45" idx="0"/>
            </p:cNvCxnSpPr>
            <p:nvPr/>
          </p:nvCxnSpPr>
          <p:spPr>
            <a:xfrm>
              <a:off x="4848238" y="3575167"/>
              <a:ext cx="2105" cy="314837"/>
            </a:xfrm>
            <a:prstGeom prst="line">
              <a:avLst/>
            </a:prstGeom>
            <a:noFill/>
            <a:ln w="123825" cap="flat" cmpd="sng" algn="ctr">
              <a:solidFill>
                <a:srgbClr val="426785"/>
              </a:solidFill>
              <a:prstDash val="solid"/>
              <a:miter lim="800000"/>
            </a:ln>
            <a:effectLst/>
          </p:spPr>
        </p:cxn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72BB3F33-2C0C-441A-A7AD-47F52F61F76E}"/>
                </a:ext>
              </a:extLst>
            </p:cNvPr>
            <p:cNvSpPr/>
            <p:nvPr/>
          </p:nvSpPr>
          <p:spPr>
            <a:xfrm>
              <a:off x="4738438" y="3890004"/>
              <a:ext cx="223808" cy="230438"/>
            </a:xfrm>
            <a:prstGeom prst="ellipse">
              <a:avLst/>
            </a:prstGeom>
            <a:solidFill>
              <a:srgbClr val="426785"/>
            </a:solidFill>
            <a:ln w="123825" cap="flat" cmpd="sng" algn="ctr">
              <a:solidFill>
                <a:srgbClr val="42678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Text Placeholder 2">
              <a:extLst>
                <a:ext uri="{FF2B5EF4-FFF2-40B4-BE49-F238E27FC236}">
                  <a16:creationId xmlns:a16="http://schemas.microsoft.com/office/drawing/2014/main" id="{0417469B-CA3F-4D3C-A12B-C3425CF5FF4C}"/>
                </a:ext>
              </a:extLst>
            </p:cNvPr>
            <p:cNvSpPr txBox="1">
              <a:spLocks/>
            </p:cNvSpPr>
            <p:nvPr/>
          </p:nvSpPr>
          <p:spPr>
            <a:xfrm>
              <a:off x="4535488" y="4186054"/>
              <a:ext cx="1078273" cy="458171"/>
            </a:xfrm>
            <a:prstGeom prst="rect">
              <a:avLst/>
            </a:prstGeom>
          </p:spPr>
          <p:txBody>
            <a:bodyPr lIns="45720" tIns="22860" rIns="45720" bIns="2286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32" normalizeH="0" baseline="0" noProof="0" dirty="0">
                  <a:ln>
                    <a:noFill/>
                  </a:ln>
                  <a:solidFill>
                    <a:srgbClr val="1A36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Proxima Nova 2"/>
                </a:rPr>
                <a:t>Transmission du rapport de synthèse</a:t>
              </a:r>
              <a:endParaRPr kumimoji="0" lang="en-US" sz="900" b="1" i="0" u="none" strike="noStrike" kern="1200" cap="none" spc="32" normalizeH="0" baseline="0" noProof="0" dirty="0">
                <a:ln>
                  <a:noFill/>
                </a:ln>
                <a:solidFill>
                  <a:srgbClr val="1A36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xima Nova 2"/>
                <a:ea typeface="+mn-ea"/>
                <a:cs typeface="Proxima Nova 2"/>
              </a:endParaRPr>
            </a:p>
          </p:txBody>
        </p:sp>
        <p:sp>
          <p:nvSpPr>
            <p:cNvPr id="47" name="Text Placeholder 3">
              <a:extLst>
                <a:ext uri="{FF2B5EF4-FFF2-40B4-BE49-F238E27FC236}">
                  <a16:creationId xmlns:a16="http://schemas.microsoft.com/office/drawing/2014/main" id="{8FC42856-4F34-4503-B11E-B0E10EBCFA55}"/>
                </a:ext>
              </a:extLst>
            </p:cNvPr>
            <p:cNvSpPr txBox="1">
              <a:spLocks/>
            </p:cNvSpPr>
            <p:nvPr/>
          </p:nvSpPr>
          <p:spPr>
            <a:xfrm>
              <a:off x="5759311" y="2797715"/>
              <a:ext cx="3150668" cy="341450"/>
            </a:xfrm>
            <a:prstGeom prst="rect">
              <a:avLst/>
            </a:prstGeom>
          </p:spPr>
          <p:txBody>
            <a:bodyPr lIns="45720" tIns="22860" rIns="45720" bIns="2286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3" marR="0" lvl="0" indent="-142883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1" i="0" u="none" strike="noStrike" kern="1200" cap="none" spc="32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xima Nova 2"/>
                  <a:ea typeface="+mn-ea"/>
                  <a:cs typeface="Proxima Nova 2"/>
                </a:rPr>
                <a:t>Atelier de restitution Stockholm +50</a:t>
              </a:r>
            </a:p>
          </p:txBody>
        </p:sp>
      </p:grpSp>
      <p:sp>
        <p:nvSpPr>
          <p:cNvPr id="54" name="Vague 53">
            <a:extLst>
              <a:ext uri="{FF2B5EF4-FFF2-40B4-BE49-F238E27FC236}">
                <a16:creationId xmlns:a16="http://schemas.microsoft.com/office/drawing/2014/main" id="{337ABC13-0FBC-4910-BB92-9D493EA5F7AB}"/>
              </a:ext>
            </a:extLst>
          </p:cNvPr>
          <p:cNvSpPr/>
          <p:nvPr/>
        </p:nvSpPr>
        <p:spPr>
          <a:xfrm>
            <a:off x="1797170" y="207320"/>
            <a:ext cx="6027835" cy="163310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FEUILLE DE ROUTE</a:t>
            </a:r>
            <a:endParaRPr lang="fr-GN" sz="3600" b="1" dirty="0"/>
          </a:p>
        </p:txBody>
      </p:sp>
    </p:spTree>
    <p:extLst>
      <p:ext uri="{BB962C8B-B14F-4D97-AF65-F5344CB8AC3E}">
        <p14:creationId xmlns:p14="http://schemas.microsoft.com/office/powerpoint/2010/main" val="965587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LES RENCONTRES SECTORIELLES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0825" y="2004929"/>
            <a:ext cx="7377010" cy="6834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/>
              <a:t>Les Rencontres Sectorielles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Rectangle 7" descr="Farm scene">
            <a:extLst>
              <a:ext uri="{FF2B5EF4-FFF2-40B4-BE49-F238E27FC236}">
                <a16:creationId xmlns:a16="http://schemas.microsoft.com/office/drawing/2014/main" id="{27326DFE-B8AD-4F0D-BBB6-CAD631F4C9CE}"/>
              </a:ext>
            </a:extLst>
          </p:cNvPr>
          <p:cNvSpPr/>
          <p:nvPr/>
        </p:nvSpPr>
        <p:spPr>
          <a:xfrm>
            <a:off x="4209330" y="2786074"/>
            <a:ext cx="537627" cy="53762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928A5324-5887-48D9-BD28-4312811C7E19}"/>
              </a:ext>
            </a:extLst>
          </p:cNvPr>
          <p:cNvSpPr/>
          <p:nvPr/>
        </p:nvSpPr>
        <p:spPr>
          <a:xfrm>
            <a:off x="5082022" y="2579674"/>
            <a:ext cx="4925250" cy="977505"/>
          </a:xfrm>
          <a:custGeom>
            <a:avLst/>
            <a:gdLst>
              <a:gd name="connsiteX0" fmla="*/ 0 w 4925250"/>
              <a:gd name="connsiteY0" fmla="*/ 0 h 977505"/>
              <a:gd name="connsiteX1" fmla="*/ 4925250 w 4925250"/>
              <a:gd name="connsiteY1" fmla="*/ 0 h 977505"/>
              <a:gd name="connsiteX2" fmla="*/ 4925250 w 4925250"/>
              <a:gd name="connsiteY2" fmla="*/ 977505 h 977505"/>
              <a:gd name="connsiteX3" fmla="*/ 0 w 4925250"/>
              <a:gd name="connsiteY3" fmla="*/ 977505 h 977505"/>
              <a:gd name="connsiteX4" fmla="*/ 0 w 4925250"/>
              <a:gd name="connsiteY4" fmla="*/ 0 h 97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5250" h="977505">
                <a:moveTo>
                  <a:pt x="0" y="0"/>
                </a:moveTo>
                <a:lnTo>
                  <a:pt x="4925250" y="0"/>
                </a:lnTo>
                <a:lnTo>
                  <a:pt x="4925250" y="977505"/>
                </a:lnTo>
                <a:lnTo>
                  <a:pt x="0" y="97750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103453" tIns="103453" rIns="103453" bIns="103453" numCol="1" spcCol="1270" anchor="ctr" anchorCtr="0">
            <a:noAutofit/>
          </a:bodyPr>
          <a:lstStyle/>
          <a:p>
            <a:pPr marL="0" marR="0" lvl="0" indent="0" defTabSz="9779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Agriculture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EC28F90-7119-4F65-94DD-9CD668EA998E}"/>
              </a:ext>
            </a:extLst>
          </p:cNvPr>
          <p:cNvSpPr txBox="1"/>
          <p:nvPr/>
        </p:nvSpPr>
        <p:spPr>
          <a:xfrm>
            <a:off x="3531751" y="5343064"/>
            <a:ext cx="27684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rgbClr val="FFC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Mines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3281107-4594-44D8-8A2A-C99F7534602A}"/>
              </a:ext>
            </a:extLst>
          </p:cNvPr>
          <p:cNvGrpSpPr/>
          <p:nvPr/>
        </p:nvGrpSpPr>
        <p:grpSpPr>
          <a:xfrm>
            <a:off x="899592" y="2276872"/>
            <a:ext cx="7476609" cy="3672408"/>
            <a:chOff x="839807" y="2636912"/>
            <a:chExt cx="9175895" cy="3179388"/>
          </a:xfrm>
        </p:grpSpPr>
        <p:sp>
          <p:nvSpPr>
            <p:cNvPr id="6" name="Rectangle 5" descr="Electric Car">
              <a:extLst>
                <a:ext uri="{FF2B5EF4-FFF2-40B4-BE49-F238E27FC236}">
                  <a16:creationId xmlns:a16="http://schemas.microsoft.com/office/drawing/2014/main" id="{44D385FB-1B49-4C00-BCA8-D1714C90A4FC}"/>
                </a:ext>
              </a:extLst>
            </p:cNvPr>
            <p:cNvSpPr/>
            <p:nvPr/>
          </p:nvSpPr>
          <p:spPr>
            <a:xfrm>
              <a:off x="839807" y="2868954"/>
              <a:ext cx="537627" cy="537627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AF6920DD-ECB4-48F8-B142-353A5BC40845}"/>
                </a:ext>
              </a:extLst>
            </p:cNvPr>
            <p:cNvSpPr/>
            <p:nvPr/>
          </p:nvSpPr>
          <p:spPr>
            <a:xfrm>
              <a:off x="1619672" y="2636912"/>
              <a:ext cx="4925250" cy="977505"/>
            </a:xfrm>
            <a:custGeom>
              <a:avLst/>
              <a:gdLst>
                <a:gd name="connsiteX0" fmla="*/ 0 w 4925250"/>
                <a:gd name="connsiteY0" fmla="*/ 0 h 977505"/>
                <a:gd name="connsiteX1" fmla="*/ 4925250 w 4925250"/>
                <a:gd name="connsiteY1" fmla="*/ 0 h 977505"/>
                <a:gd name="connsiteX2" fmla="*/ 4925250 w 4925250"/>
                <a:gd name="connsiteY2" fmla="*/ 977505 h 977505"/>
                <a:gd name="connsiteX3" fmla="*/ 0 w 4925250"/>
                <a:gd name="connsiteY3" fmla="*/ 977505 h 977505"/>
                <a:gd name="connsiteX4" fmla="*/ 0 w 4925250"/>
                <a:gd name="connsiteY4" fmla="*/ 0 h 9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50" h="977505">
                  <a:moveTo>
                    <a:pt x="0" y="0"/>
                  </a:moveTo>
                  <a:lnTo>
                    <a:pt x="4925250" y="0"/>
                  </a:lnTo>
                  <a:lnTo>
                    <a:pt x="4925250" y="977505"/>
                  </a:lnTo>
                  <a:lnTo>
                    <a:pt x="0" y="97750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103453" tIns="103453" rIns="103453" bIns="103453" numCol="1" spcCol="1270" anchor="ctr" anchorCtr="0">
              <a:noAutofit/>
            </a:bodyPr>
            <a:lstStyle/>
            <a:p>
              <a:pPr marL="0" marR="0" lvl="0" indent="0" defTabSz="9779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468B1">
                      <a:hueOff val="0"/>
                      <a:satOff val="0"/>
                      <a:lumOff val="0"/>
                      <a:alphaOff val="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Energie</a:t>
              </a:r>
            </a:p>
          </p:txBody>
        </p:sp>
        <p:sp>
          <p:nvSpPr>
            <p:cNvPr id="10" name="Rectangle 9" descr="Fir tree">
              <a:extLst>
                <a:ext uri="{FF2B5EF4-FFF2-40B4-BE49-F238E27FC236}">
                  <a16:creationId xmlns:a16="http://schemas.microsoft.com/office/drawing/2014/main" id="{52523CF6-CD82-48A5-A5F6-49911381B529}"/>
                </a:ext>
              </a:extLst>
            </p:cNvPr>
            <p:cNvSpPr/>
            <p:nvPr/>
          </p:nvSpPr>
          <p:spPr>
            <a:xfrm>
              <a:off x="911020" y="3919598"/>
              <a:ext cx="537627" cy="618300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  <p:sp>
          <p:nvSpPr>
            <p:cNvPr id="11" name="Rectangle 10" descr="Recyclage">
              <a:extLst>
                <a:ext uri="{FF2B5EF4-FFF2-40B4-BE49-F238E27FC236}">
                  <a16:creationId xmlns:a16="http://schemas.microsoft.com/office/drawing/2014/main" id="{6CD53C16-D2C5-49DC-ADD0-5645084C09D7}"/>
                </a:ext>
              </a:extLst>
            </p:cNvPr>
            <p:cNvSpPr/>
            <p:nvPr/>
          </p:nvSpPr>
          <p:spPr>
            <a:xfrm>
              <a:off x="4209329" y="4087103"/>
              <a:ext cx="537627" cy="537627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1F07566-0297-447B-9500-DFAC31C43CF4}"/>
                </a:ext>
              </a:extLst>
            </p:cNvPr>
            <p:cNvSpPr/>
            <p:nvPr/>
          </p:nvSpPr>
          <p:spPr>
            <a:xfrm>
              <a:off x="5090452" y="3919904"/>
              <a:ext cx="4925250" cy="977505"/>
            </a:xfrm>
            <a:custGeom>
              <a:avLst/>
              <a:gdLst>
                <a:gd name="connsiteX0" fmla="*/ 0 w 4925250"/>
                <a:gd name="connsiteY0" fmla="*/ 0 h 977505"/>
                <a:gd name="connsiteX1" fmla="*/ 4925250 w 4925250"/>
                <a:gd name="connsiteY1" fmla="*/ 0 h 977505"/>
                <a:gd name="connsiteX2" fmla="*/ 4925250 w 4925250"/>
                <a:gd name="connsiteY2" fmla="*/ 977505 h 977505"/>
                <a:gd name="connsiteX3" fmla="*/ 0 w 4925250"/>
                <a:gd name="connsiteY3" fmla="*/ 977505 h 977505"/>
                <a:gd name="connsiteX4" fmla="*/ 0 w 4925250"/>
                <a:gd name="connsiteY4" fmla="*/ 0 h 9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50" h="977505">
                  <a:moveTo>
                    <a:pt x="0" y="0"/>
                  </a:moveTo>
                  <a:lnTo>
                    <a:pt x="4925250" y="0"/>
                  </a:lnTo>
                  <a:lnTo>
                    <a:pt x="4925250" y="977505"/>
                  </a:lnTo>
                  <a:lnTo>
                    <a:pt x="0" y="97750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103453" tIns="103453" rIns="103453" bIns="103453" numCol="1" spcCol="1270" anchor="ctr" anchorCtr="0">
              <a:noAutofit/>
            </a:bodyPr>
            <a:lstStyle/>
            <a:p>
              <a:pPr marL="0" marR="0" lvl="0" indent="0" defTabSz="9779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Déchets</a:t>
              </a:r>
            </a:p>
          </p:txBody>
        </p:sp>
        <p:pic>
          <p:nvPicPr>
            <p:cNvPr id="13" name="Espace réservé du contenu 4" descr="Matières premières contour">
              <a:extLst>
                <a:ext uri="{FF2B5EF4-FFF2-40B4-BE49-F238E27FC236}">
                  <a16:creationId xmlns:a16="http://schemas.microsoft.com/office/drawing/2014/main" id="{A229B886-DAFB-4975-8CCB-82A61E0FB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95199" y="5139679"/>
              <a:ext cx="676621" cy="676621"/>
            </a:xfrm>
            <a:prstGeom prst="rect">
              <a:avLst/>
            </a:prstGeom>
          </p:spPr>
        </p:pic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BB9E177-58B0-417A-8AA1-7604EE1875ED}"/>
                </a:ext>
              </a:extLst>
            </p:cNvPr>
            <p:cNvSpPr/>
            <p:nvPr/>
          </p:nvSpPr>
          <p:spPr>
            <a:xfrm>
              <a:off x="1457077" y="3716662"/>
              <a:ext cx="4925250" cy="977505"/>
            </a:xfrm>
            <a:custGeom>
              <a:avLst/>
              <a:gdLst>
                <a:gd name="connsiteX0" fmla="*/ 0 w 4925250"/>
                <a:gd name="connsiteY0" fmla="*/ 0 h 977505"/>
                <a:gd name="connsiteX1" fmla="*/ 4925250 w 4925250"/>
                <a:gd name="connsiteY1" fmla="*/ 0 h 977505"/>
                <a:gd name="connsiteX2" fmla="*/ 4925250 w 4925250"/>
                <a:gd name="connsiteY2" fmla="*/ 977505 h 977505"/>
                <a:gd name="connsiteX3" fmla="*/ 0 w 4925250"/>
                <a:gd name="connsiteY3" fmla="*/ 977505 h 977505"/>
                <a:gd name="connsiteX4" fmla="*/ 0 w 4925250"/>
                <a:gd name="connsiteY4" fmla="*/ 0 h 9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50" h="977505">
                  <a:moveTo>
                    <a:pt x="0" y="0"/>
                  </a:moveTo>
                  <a:lnTo>
                    <a:pt x="4925250" y="0"/>
                  </a:lnTo>
                  <a:lnTo>
                    <a:pt x="4925250" y="977505"/>
                  </a:lnTo>
                  <a:lnTo>
                    <a:pt x="0" y="977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453" tIns="103453" rIns="103453" bIns="103453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200" kern="12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Foresterie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38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9785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90000"/>
              </a:lnSpc>
            </a:pPr>
            <a:r>
              <a:rPr lang="fr-FR" sz="3700" b="1">
                <a:solidFill>
                  <a:srgbClr val="FFFFFF"/>
                </a:solidFill>
              </a:rPr>
              <a:t>PLAN DES CONSULTATIONS NATIONALES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4CE75A-F475-4DA5-B1D9-51EA627D3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1" r="2280" b="-1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26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700" b="1">
                <a:solidFill>
                  <a:srgbClr val="FFFFFF"/>
                </a:solidFill>
              </a:rPr>
              <a:t>Quatre rencontres sectorielles sont prévues dont </a:t>
            </a:r>
            <a:r>
              <a:rPr lang="fr-FR" sz="1700">
                <a:solidFill>
                  <a:srgbClr val="FFFFFF"/>
                </a:solidFill>
              </a:rPr>
              <a:t>l’objectif est de faire ressortir:</a:t>
            </a:r>
          </a:p>
          <a:p>
            <a:pPr marL="97155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700">
                <a:solidFill>
                  <a:srgbClr val="FFFFFF"/>
                </a:solidFill>
              </a:rPr>
              <a:t>Les enjeux</a:t>
            </a:r>
          </a:p>
          <a:p>
            <a:pPr marL="97155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700">
                <a:solidFill>
                  <a:srgbClr val="FFFFFF"/>
                </a:solidFill>
              </a:rPr>
              <a:t>Les données</a:t>
            </a:r>
          </a:p>
          <a:p>
            <a:pPr marL="97155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700">
                <a:solidFill>
                  <a:srgbClr val="FFFFFF"/>
                </a:solidFill>
              </a:rPr>
              <a:t>Les impacts</a:t>
            </a:r>
          </a:p>
          <a:p>
            <a:pPr marL="97155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700">
                <a:solidFill>
                  <a:srgbClr val="FFFFFF"/>
                </a:solidFill>
              </a:rPr>
              <a:t>Les challenges et difficultés</a:t>
            </a:r>
          </a:p>
          <a:p>
            <a:pPr marL="97155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700">
                <a:solidFill>
                  <a:srgbClr val="FFFFFF"/>
                </a:solidFill>
              </a:rPr>
              <a:t>Les pistes de solutions </a:t>
            </a:r>
          </a:p>
          <a:p>
            <a:pPr marL="0" indent="0">
              <a:buNone/>
            </a:pPr>
            <a:endParaRPr lang="fr-FR" sz="17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fr-FR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3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20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31E65-A36F-4C8F-A7ED-CD8E519A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fr-FR" sz="2700">
                <a:solidFill>
                  <a:srgbClr val="FFFFFF"/>
                </a:solidFill>
              </a:rPr>
              <a:t>PROGRAMME ET LIEUX DES RENCONTRES SECTORIELLES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A68587F-5E2C-4FF9-84B7-2E2AEBA39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5541429"/>
              </p:ext>
            </p:extLst>
          </p:nvPr>
        </p:nvGraphicFramePr>
        <p:xfrm>
          <a:off x="3678789" y="1180272"/>
          <a:ext cx="5000128" cy="4594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380">
                  <a:extLst>
                    <a:ext uri="{9D8B030D-6E8A-4147-A177-3AD203B41FA5}">
                      <a16:colId xmlns:a16="http://schemas.microsoft.com/office/drawing/2014/main" val="1373839586"/>
                    </a:ext>
                  </a:extLst>
                </a:gridCol>
                <a:gridCol w="761526">
                  <a:extLst>
                    <a:ext uri="{9D8B030D-6E8A-4147-A177-3AD203B41FA5}">
                      <a16:colId xmlns:a16="http://schemas.microsoft.com/office/drawing/2014/main" val="1857164855"/>
                    </a:ext>
                  </a:extLst>
                </a:gridCol>
                <a:gridCol w="677842">
                  <a:extLst>
                    <a:ext uri="{9D8B030D-6E8A-4147-A177-3AD203B41FA5}">
                      <a16:colId xmlns:a16="http://schemas.microsoft.com/office/drawing/2014/main" val="1203284898"/>
                    </a:ext>
                  </a:extLst>
                </a:gridCol>
                <a:gridCol w="887052">
                  <a:extLst>
                    <a:ext uri="{9D8B030D-6E8A-4147-A177-3AD203B41FA5}">
                      <a16:colId xmlns:a16="http://schemas.microsoft.com/office/drawing/2014/main" val="400630716"/>
                    </a:ext>
                  </a:extLst>
                </a:gridCol>
                <a:gridCol w="1211328">
                  <a:extLst>
                    <a:ext uri="{9D8B030D-6E8A-4147-A177-3AD203B41FA5}">
                      <a16:colId xmlns:a16="http://schemas.microsoft.com/office/drawing/2014/main" val="3092122201"/>
                    </a:ext>
                  </a:extLst>
                </a:gridCol>
              </a:tblGrid>
              <a:tr h="557336">
                <a:tc>
                  <a:txBody>
                    <a:bodyPr/>
                    <a:lstStyle/>
                    <a:p>
                      <a:r>
                        <a:rPr lang="fr-FR" sz="1500"/>
                        <a:t>SECTEURS</a:t>
                      </a:r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DATE</a:t>
                      </a:r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LIEU</a:t>
                      </a:r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POINT FOCAL</a:t>
                      </a:r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MEMBRES</a:t>
                      </a:r>
                    </a:p>
                  </a:txBody>
                  <a:tcPr marL="75316" marR="75316" marT="37658" marB="37658"/>
                </a:tc>
                <a:extLst>
                  <a:ext uri="{0D108BD9-81ED-4DB2-BD59-A6C34878D82A}">
                    <a16:rowId xmlns:a16="http://schemas.microsoft.com/office/drawing/2014/main" val="2616195731"/>
                  </a:ext>
                </a:extLst>
              </a:tr>
              <a:tr h="1009231">
                <a:tc>
                  <a:txBody>
                    <a:bodyPr/>
                    <a:lstStyle/>
                    <a:p>
                      <a:r>
                        <a:rPr lang="fr-FR" sz="1500" b="0"/>
                        <a:t>ENERGIE</a:t>
                      </a:r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LE</a:t>
                      </a:r>
                    </a:p>
                    <a:p>
                      <a:endParaRPr lang="fr-FR" sz="1500"/>
                    </a:p>
                    <a:p>
                      <a:endParaRPr lang="fr-FR" sz="1500"/>
                    </a:p>
                    <a:p>
                      <a:endParaRPr lang="fr-FR" sz="1500"/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A</a:t>
                      </a:r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M/Mme</a:t>
                      </a:r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r>
                        <a:rPr lang="fr-FR" sz="1500"/>
                        <a:t>-</a:t>
                      </a:r>
                    </a:p>
                    <a:p>
                      <a:r>
                        <a:rPr lang="fr-FR" sz="1500"/>
                        <a:t>-</a:t>
                      </a:r>
                    </a:p>
                    <a:p>
                      <a:endParaRPr lang="fr-FR" sz="1500"/>
                    </a:p>
                  </a:txBody>
                  <a:tcPr marL="75316" marR="75316" marT="37658" marB="37658"/>
                </a:tc>
                <a:extLst>
                  <a:ext uri="{0D108BD9-81ED-4DB2-BD59-A6C34878D82A}">
                    <a16:rowId xmlns:a16="http://schemas.microsoft.com/office/drawing/2014/main" val="3120179189"/>
                  </a:ext>
                </a:extLst>
              </a:tr>
              <a:tr h="783284">
                <a:tc>
                  <a:txBody>
                    <a:bodyPr/>
                    <a:lstStyle/>
                    <a:p>
                      <a:r>
                        <a:rPr lang="fr-FR" sz="1500" b="1"/>
                        <a:t>AGRICULTURE</a:t>
                      </a:r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  <a:p>
                      <a:endParaRPr lang="fr-FR" sz="1500"/>
                    </a:p>
                    <a:p>
                      <a:endParaRPr lang="fr-FR" sz="1500"/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</a:txBody>
                  <a:tcPr marL="75316" marR="75316" marT="37658" marB="37658"/>
                </a:tc>
                <a:extLst>
                  <a:ext uri="{0D108BD9-81ED-4DB2-BD59-A6C34878D82A}">
                    <a16:rowId xmlns:a16="http://schemas.microsoft.com/office/drawing/2014/main" val="4268192737"/>
                  </a:ext>
                </a:extLst>
              </a:tr>
              <a:tr h="1009231">
                <a:tc>
                  <a:txBody>
                    <a:bodyPr/>
                    <a:lstStyle/>
                    <a:p>
                      <a:r>
                        <a:rPr lang="fr-FR" sz="1500" b="1"/>
                        <a:t>FORESTERIE</a:t>
                      </a:r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  <a:p>
                      <a:endParaRPr lang="fr-FR" sz="1500"/>
                    </a:p>
                    <a:p>
                      <a:endParaRPr lang="fr-FR" sz="1500"/>
                    </a:p>
                    <a:p>
                      <a:endParaRPr lang="fr-FR" sz="1500"/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</a:txBody>
                  <a:tcPr marL="75316" marR="75316" marT="37658" marB="37658"/>
                </a:tc>
                <a:extLst>
                  <a:ext uri="{0D108BD9-81ED-4DB2-BD59-A6C34878D82A}">
                    <a16:rowId xmlns:a16="http://schemas.microsoft.com/office/drawing/2014/main" val="1241720470"/>
                  </a:ext>
                </a:extLst>
              </a:tr>
              <a:tr h="1235178">
                <a:tc>
                  <a:txBody>
                    <a:bodyPr/>
                    <a:lstStyle/>
                    <a:p>
                      <a:r>
                        <a:rPr lang="fr-FR" sz="1500" b="1"/>
                        <a:t>DECHETS-MINES</a:t>
                      </a:r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  <a:p>
                      <a:endParaRPr lang="fr-FR" sz="1500"/>
                    </a:p>
                    <a:p>
                      <a:endParaRPr lang="fr-FR" sz="1500"/>
                    </a:p>
                    <a:p>
                      <a:endParaRPr lang="fr-FR" sz="1500"/>
                    </a:p>
                    <a:p>
                      <a:endParaRPr lang="fr-FR" sz="1500"/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</a:txBody>
                  <a:tcPr marL="75316" marR="75316" marT="37658" marB="37658"/>
                </a:tc>
                <a:tc>
                  <a:txBody>
                    <a:bodyPr/>
                    <a:lstStyle/>
                    <a:p>
                      <a:endParaRPr lang="fr-FR" sz="1500"/>
                    </a:p>
                  </a:txBody>
                  <a:tcPr marL="75316" marR="75316" marT="37658" marB="37658"/>
                </a:tc>
                <a:extLst>
                  <a:ext uri="{0D108BD9-81ED-4DB2-BD59-A6C34878D82A}">
                    <a16:rowId xmlns:a16="http://schemas.microsoft.com/office/drawing/2014/main" val="3799732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3581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UNDP">
      <a:dk1>
        <a:srgbClr val="0468B1"/>
      </a:dk1>
      <a:lt1>
        <a:srgbClr val="FFFFFF"/>
      </a:lt1>
      <a:dk2>
        <a:srgbClr val="44546A"/>
      </a:dk2>
      <a:lt2>
        <a:srgbClr val="E7E6E6"/>
      </a:lt2>
      <a:accent1>
        <a:srgbClr val="0468B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5994</TotalTime>
  <Words>334</Words>
  <Application>Microsoft Office PowerPoint</Application>
  <PresentationFormat>Affichage à l'écran (4:3)</PresentationFormat>
  <Paragraphs>89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15" baseType="lpstr">
      <vt:lpstr>Arial</vt:lpstr>
      <vt:lpstr>Calibri</vt:lpstr>
      <vt:lpstr>Proxima Nova 2</vt:lpstr>
      <vt:lpstr>Times New Roman</vt:lpstr>
      <vt:lpstr>Wingdings</vt:lpstr>
      <vt:lpstr>Thème Office</vt:lpstr>
      <vt:lpstr>Custom Design</vt:lpstr>
      <vt:lpstr>PLAN DES CONSULTATIONS NATIONALES</vt:lpstr>
      <vt:lpstr>OBJECTIFS DES CONSULTATIONS NATIONALES</vt:lpstr>
      <vt:lpstr>LES ATTENTES DES CONSULTATIONS NATIONALES</vt:lpstr>
      <vt:lpstr>METHODOLOGIE DES CONSULTATIONS NATIONALES</vt:lpstr>
      <vt:lpstr>Présentation PowerPoint</vt:lpstr>
      <vt:lpstr>LES RENCONTRES SECTORIELLES</vt:lpstr>
      <vt:lpstr>PLAN DES CONSULTATIONS NATIONALES</vt:lpstr>
      <vt:lpstr>PROGRAMME ET LIEUX DES RENCONTRES SECTORIELLES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DES CONSULTATIONS NATIONALES</dc:title>
  <dc:creator>DEEL</dc:creator>
  <cp:lastModifiedBy>Aissatou Ousmane Balde</cp:lastModifiedBy>
  <cp:revision>25</cp:revision>
  <dcterms:created xsi:type="dcterms:W3CDTF">2022-04-05T14:15:08Z</dcterms:created>
  <dcterms:modified xsi:type="dcterms:W3CDTF">2022-04-13T11:38:55Z</dcterms:modified>
</cp:coreProperties>
</file>