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1086" r:id="rId5"/>
    <p:sldId id="1088" r:id="rId6"/>
    <p:sldId id="1090" r:id="rId7"/>
    <p:sldId id="1091" r:id="rId8"/>
    <p:sldId id="1093" r:id="rId9"/>
    <p:sldId id="1087" r:id="rId10"/>
    <p:sldId id="1026" r:id="rId11"/>
    <p:sldId id="420" r:id="rId12"/>
    <p:sldId id="1041" r:id="rId13"/>
    <p:sldId id="1049" r:id="rId14"/>
    <p:sldId id="260" r:id="rId15"/>
    <p:sldId id="415" r:id="rId16"/>
    <p:sldId id="997" r:id="rId17"/>
    <p:sldId id="1050" r:id="rId18"/>
    <p:sldId id="1051" r:id="rId19"/>
    <p:sldId id="540" r:id="rId20"/>
    <p:sldId id="1040" r:id="rId21"/>
    <p:sldId id="1083" r:id="rId22"/>
    <p:sldId id="1042" r:id="rId23"/>
    <p:sldId id="1047" r:id="rId24"/>
    <p:sldId id="1048" r:id="rId25"/>
    <p:sldId id="1074" r:id="rId26"/>
    <p:sldId id="1075" r:id="rId27"/>
    <p:sldId id="1058" r:id="rId28"/>
    <p:sldId id="1064" r:id="rId29"/>
    <p:sldId id="1065" r:id="rId30"/>
    <p:sldId id="1077" r:id="rId31"/>
    <p:sldId id="1066" r:id="rId32"/>
    <p:sldId id="1037" r:id="rId33"/>
    <p:sldId id="1025" r:id="rId34"/>
    <p:sldId id="1084" r:id="rId35"/>
    <p:sldId id="1085" r:id="rId36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20" autoAdjust="0"/>
    <p:restoredTop sz="95055"/>
  </p:normalViewPr>
  <p:slideViewPr>
    <p:cSldViewPr snapToGrid="0" snapToObjects="1">
      <p:cViewPr varScale="1">
        <p:scale>
          <a:sx n="93" d="100"/>
          <a:sy n="93" d="100"/>
        </p:scale>
        <p:origin x="8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2" d="100"/>
        <a:sy n="10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19" cy="466434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1"/>
            <a:ext cx="2982119" cy="466434"/>
          </a:xfrm>
          <a:prstGeom prst="rect">
            <a:avLst/>
          </a:prstGeom>
        </p:spPr>
        <p:txBody>
          <a:bodyPr vert="horz" lIns="92438" tIns="46219" rIns="92438" bIns="46219" rtlCol="0"/>
          <a:lstStyle>
            <a:lvl1pPr algn="r">
              <a:defRPr sz="1200"/>
            </a:lvl1pPr>
          </a:lstStyle>
          <a:p>
            <a:fld id="{49BB3CCF-C889-6949-8B1E-9941B0DCA861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9" rIns="92438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38" tIns="46219" rIns="92438" bIns="462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19" cy="466433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2438" tIns="46219" rIns="92438" bIns="46219" rtlCol="0" anchor="b"/>
          <a:lstStyle>
            <a:lvl1pPr algn="r">
              <a:defRPr sz="1200"/>
            </a:lvl1pPr>
          </a:lstStyle>
          <a:p>
            <a:fld id="{5C3E346F-F8AD-2C4E-96AB-EE099144E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5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29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74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3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7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the two sub-section of Chapter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E346F-F8AD-2C4E-96AB-EE099144EC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report will be added to the public domain (indicate this in the presentation)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E346F-F8AD-2C4E-96AB-EE099144EC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4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E346F-F8AD-2C4E-96AB-EE099144EC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2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6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57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67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DA29C-D390-499A-8C63-37119492FD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7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E4C4-7C22-B746-BA12-D60A13A42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DD8913-4E84-A345-83AD-98050162A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3FFDE-05D6-AB49-9747-3C4E0306B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051A-A7C6-C147-88B4-0FC311223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DE203-A6AB-D84C-8898-C056D7092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3A09-4394-6D4A-9080-0D5CF3DE1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799B3-4AA5-9544-A037-09D5BEB0A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086CA-D5B7-C243-8826-DE0BDD4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5876A-8B0B-734E-9B22-F3CDE1EC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CA78-265C-BC41-9F22-737049278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4A195-6448-6147-BC69-610CE0DCBE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DA0B6-4CE5-164F-85C6-F240C936B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25717-5B37-4D44-9781-BBC69816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C67E2-2C2A-924A-BEAA-3C808BF9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AC5919-DFEF-7947-B558-79E3F297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2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79B30-F106-2547-9F0F-83F256AA1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91879-DA70-AE4B-B58E-A4B5A7E1DA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BF226-8EEF-0449-8DC2-A3653617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86B48-6B92-3343-8F73-66B850886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9147C-288D-6A45-8D2B-6451FD14D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0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3481-CDCD-8148-B908-EB68542C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DCE07D-3193-9F41-B87A-751A101D4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D9E3-6469-2541-A7C8-667B1729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61451-EFEE-604C-BB54-F33BC406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F9D4-7206-8949-914E-4E96B7AEC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C6D8-7D17-E945-ABA9-B8CA71FF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7004A-B7C1-834C-9C1C-AFD76D258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2650D-6160-F94E-AEC5-D7FA286F1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32F84-2C27-104F-B8C3-851988DA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4FA4DA-393B-E04E-969F-FECDE6D2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38CBB-6EC1-154E-88F2-6007A0C2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8B626-E378-6344-B411-2C2F3D497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E0409-D353-5447-A7CE-FB83ED9AD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4CE5A-348C-C54B-A231-1B4320830B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52B05-1D08-574C-A331-154A3A98F0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33046A-8375-924D-8653-8AE2241727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148FF8-3B09-974F-8F8A-CB9D49AA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AEB392-45E4-5549-97FE-D53849E8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22EA0-6237-7E43-8A77-700ED5AC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9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0E653-8372-0F4B-B39C-F302BE742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EEC261-A041-E546-81B6-1D49EF28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746B2-496D-9F4E-A0A6-6382F2C4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BB90F-71FD-8048-85F2-2397EC40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5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176D60-3C2F-654B-BF0A-22F9D400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8DB33-E787-AA4A-82B2-506DD998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88D67-2F46-D44B-A091-FF64187D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0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0A7E-A4C0-A440-951A-648832874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AF101-9CC6-4345-AB55-74140CF52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096EE-2A08-7B44-8466-A2C114FD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AAEDE-ADA3-1A4C-893E-431EA24F9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434CB-A77F-8944-8D15-8D95A1D0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BF8405-0E9D-7D41-865A-55E78A8C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AEC1C-53D7-024A-861D-869CE2DF1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DA573D-87D9-5C48-BABB-19252B4F2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D6047-9B54-0F4A-B316-E29BD2DDE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C7FB3-919A-7B48-AF15-9007A3FC6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540E3-F528-7648-8228-10A06C9F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B8CF6-6B23-A545-A308-C1ABB60F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8A5DEE-EA94-1549-B9F6-FE61488E0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12BFE1-95EF-7041-BBD3-625602A87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B2BEB-71FA-EF42-A7ED-BC093B7629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DBA1-188C-F444-AE19-B0CD18ADA923}" type="datetimeFigureOut">
              <a:rPr lang="en-US" smtClean="0"/>
              <a:t>4/24/22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9F7C-C603-8E43-9618-D9A1A3637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9E32-C828-1442-9277-D7943EFA5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492C9-C072-F848-99CC-B31FCDAAD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www.shutterstock.com/" TargetMode="External"/><Relationship Id="rId4" Type="http://schemas.openxmlformats.org/officeDocument/2006/relationships/hyperlink" Target="http://clipart-library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67619" y="2626490"/>
            <a:ext cx="9455464" cy="3046698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Impact" panose="020B0806030902050204" pitchFamily="34" charset="0"/>
              </a:rPr>
              <a:t>Stockholm+50</a:t>
            </a:r>
            <a:br>
              <a:rPr lang="en-US" sz="8000" dirty="0">
                <a:latin typeface="Impact" panose="020B0806030902050204" pitchFamily="34" charset="0"/>
              </a:rPr>
            </a:br>
            <a:r>
              <a:rPr lang="en-US" sz="8000" dirty="0">
                <a:solidFill>
                  <a:srgbClr val="FFC000"/>
                </a:solidFill>
                <a:latin typeface="Impact" panose="020B0806030902050204" pitchFamily="34" charset="0"/>
              </a:rPr>
              <a:t>Consultations</a:t>
            </a:r>
            <a:endParaRPr lang="en-US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5800" y="6248400"/>
            <a:ext cx="1219200" cy="533400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616FE6E-EDD0-438C-9262-D08FFCF2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17" y="-39335"/>
            <a:ext cx="9163251" cy="3665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607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47F0-6536-40CE-BCA9-800C1F43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202241"/>
            <a:ext cx="10515600" cy="9588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Some early contributions – before 1972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08034-7D73-4EED-8604-26905E5F7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8853"/>
            <a:ext cx="10515600" cy="4788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Establishment of institutions - Sierra Club (1892), </a:t>
            </a:r>
            <a:r>
              <a:rPr lang="en-US" b="1" dirty="0"/>
              <a:t>WNPS (1894), UN Agencies </a:t>
            </a:r>
            <a:r>
              <a:rPr lang="en-US" dirty="0"/>
              <a:t>(1945-1972), </a:t>
            </a:r>
            <a:r>
              <a:rPr lang="en-US" b="1" dirty="0"/>
              <a:t>IUCN</a:t>
            </a:r>
            <a:r>
              <a:rPr lang="en-US" dirty="0"/>
              <a:t> (1948), RFF (1952), WWF (1960), Amnesty International (1961), </a:t>
            </a:r>
            <a:r>
              <a:rPr lang="en-US" b="1" dirty="0"/>
              <a:t>Club of Rome </a:t>
            </a:r>
            <a:r>
              <a:rPr lang="en-US" dirty="0"/>
              <a:t>(1968), Friends of the Earth (1969), Greenpeace (1971) …</a:t>
            </a:r>
          </a:p>
          <a:p>
            <a:r>
              <a:rPr lang="en-US" dirty="0"/>
              <a:t>Rachel Carson, </a:t>
            </a:r>
            <a:r>
              <a:rPr lang="en-US" b="1" dirty="0"/>
              <a:t>Silent Spring </a:t>
            </a:r>
            <a:r>
              <a:rPr lang="en-US" dirty="0"/>
              <a:t>(1962) about the effects of pesticides—is often cited as the beginning of the modern environmental movement</a:t>
            </a:r>
          </a:p>
          <a:p>
            <a:r>
              <a:rPr lang="en-US" dirty="0"/>
              <a:t>Kenneth Boulding’s ‘</a:t>
            </a:r>
            <a:r>
              <a:rPr lang="en-US" b="1" dirty="0"/>
              <a:t>Spaceship Earth</a:t>
            </a:r>
            <a:r>
              <a:rPr lang="en-US" dirty="0"/>
              <a:t>’ (1965) (The Economics of the Coming Spaceship Earth)</a:t>
            </a:r>
          </a:p>
          <a:p>
            <a:r>
              <a:rPr lang="en-US" dirty="0"/>
              <a:t>The National Environmental Policy Act (</a:t>
            </a:r>
            <a:r>
              <a:rPr lang="en-US" b="1" dirty="0"/>
              <a:t>NEPA</a:t>
            </a:r>
            <a:r>
              <a:rPr lang="en-US" dirty="0"/>
              <a:t>) of 1969 (USA)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</a:t>
            </a:r>
            <a:r>
              <a:rPr lang="en-US" b="1" dirty="0"/>
              <a:t>Earth Day </a:t>
            </a:r>
            <a:r>
              <a:rPr lang="en-US" dirty="0"/>
              <a:t>to increase public awareness of the world’s environmental problems held on April 22, 1970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1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04B3E0-E43C-9842-8E81-F4A91C2D47CF}"/>
              </a:ext>
            </a:extLst>
          </p:cNvPr>
          <p:cNvSpPr txBox="1"/>
          <p:nvPr/>
        </p:nvSpPr>
        <p:spPr>
          <a:xfrm>
            <a:off x="1229603" y="221398"/>
            <a:ext cx="973279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Evolution of Sustainability Initiatives from 1972 to 2022 (50 Years)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BB988C-5075-4645-AE52-D52485198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463"/>
            <a:ext cx="12192000" cy="497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6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latin typeface="Impact" panose="020B0806030902050204" pitchFamily="34" charset="0"/>
              </a:rPr>
              <a:t>Sri Lanka’s SD guidance </a:t>
            </a:r>
            <a:endParaRPr lang="en-GB" sz="4800" b="1" dirty="0">
              <a:latin typeface="Impact" panose="020B080603090205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17101" y="1690688"/>
            <a:ext cx="2982267" cy="4227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63" y="1690688"/>
            <a:ext cx="3147856" cy="4425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928" y="1636242"/>
            <a:ext cx="3309126" cy="42819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18D10E-0C98-45DF-8B1D-DF824599DA2E}"/>
              </a:ext>
            </a:extLst>
          </p:cNvPr>
          <p:cNvSpPr txBox="1"/>
          <p:nvPr/>
        </p:nvSpPr>
        <p:spPr>
          <a:xfrm>
            <a:off x="2028546" y="5687357"/>
            <a:ext cx="107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1988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6F4FE-8F44-4033-A884-4F3E2F85E7BC}"/>
              </a:ext>
            </a:extLst>
          </p:cNvPr>
          <p:cNvSpPr txBox="1"/>
          <p:nvPr/>
        </p:nvSpPr>
        <p:spPr>
          <a:xfrm>
            <a:off x="6096000" y="4990925"/>
            <a:ext cx="883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1991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ECDDB6-D28C-402E-AE0E-2D98AA737A64}"/>
              </a:ext>
            </a:extLst>
          </p:cNvPr>
          <p:cNvSpPr txBox="1"/>
          <p:nvPr/>
        </p:nvSpPr>
        <p:spPr>
          <a:xfrm>
            <a:off x="9944927" y="5452590"/>
            <a:ext cx="876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34774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dirty="0">
                <a:latin typeface="Impact" panose="020B0806030902050204" pitchFamily="34" charset="0"/>
              </a:rPr>
              <a:t>Some local guidelines from Rio Conventions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43" y="1690688"/>
            <a:ext cx="3318000" cy="46781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F94DF5-628D-42FC-A208-35BE12919490}"/>
              </a:ext>
            </a:extLst>
          </p:cNvPr>
          <p:cNvSpPr txBox="1"/>
          <p:nvPr/>
        </p:nvSpPr>
        <p:spPr>
          <a:xfrm>
            <a:off x="8595360" y="4992482"/>
            <a:ext cx="93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2016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154B459-522A-48EA-BBE8-C63C56078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0694" y="1690688"/>
            <a:ext cx="3318746" cy="466283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8EB15-0480-4665-9511-A670F6C0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53" y="1640812"/>
            <a:ext cx="3676540" cy="476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2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763596" y="4333347"/>
            <a:ext cx="8534400" cy="178010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Impact" panose="020B0806030902050204" pitchFamily="34" charset="0"/>
              </a:rPr>
              <a:t>Context Setting for </a:t>
            </a:r>
            <a:r>
              <a:rPr lang="en-US" sz="8000" dirty="0">
                <a:latin typeface="Impact" panose="020B0806030902050204" pitchFamily="34" charset="0"/>
              </a:rPr>
              <a:t>Stockholm+50</a:t>
            </a:r>
            <a:br>
              <a:rPr lang="en-US" sz="8000" dirty="0">
                <a:latin typeface="Impact" panose="020B0806030902050204" pitchFamily="34" charset="0"/>
              </a:rPr>
            </a:br>
            <a:r>
              <a:rPr lang="en-US" sz="8000" dirty="0">
                <a:solidFill>
                  <a:srgbClr val="FFC000"/>
                </a:solidFill>
                <a:latin typeface="Impact" panose="020B0806030902050204" pitchFamily="34" charset="0"/>
              </a:rPr>
              <a:t>Consultations</a:t>
            </a:r>
            <a:endParaRPr lang="en-US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5800" y="6248400"/>
            <a:ext cx="1219200" cy="533400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616FE6E-EDD0-438C-9262-D08FFCF2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17" y="2868"/>
            <a:ext cx="9163251" cy="3665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14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55065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2854" y="1676400"/>
            <a:ext cx="10020946" cy="4876800"/>
          </a:xfrm>
        </p:spPr>
        <p:txBody>
          <a:bodyPr>
            <a:normAutofit/>
          </a:bodyPr>
          <a:lstStyle/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The Society, Economy and Environment</a:t>
            </a:r>
          </a:p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The 2030 Agenda for Sustainable Development &amp; SDGs</a:t>
            </a:r>
          </a:p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The Paris Agreement on Climate Change &amp; NDCs</a:t>
            </a:r>
          </a:p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National Environment Action Plan – NEAP</a:t>
            </a:r>
          </a:p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Green Recovery</a:t>
            </a:r>
          </a:p>
          <a:p>
            <a:endParaRPr lang="en-US" sz="1800" cap="small" dirty="0"/>
          </a:p>
          <a:p>
            <a:endParaRPr lang="en-US" sz="2000" cap="small" dirty="0"/>
          </a:p>
          <a:p>
            <a:endParaRPr lang="en-US" sz="1000" b="1" cap="small" dirty="0"/>
          </a:p>
          <a:p>
            <a:pPr lvl="0"/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Presentation Outline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48454" y="6492875"/>
            <a:ext cx="343546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15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104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Impact" panose="020B0806030902050204" pitchFamily="34" charset="0"/>
              </a:rPr>
              <a:t>The Society, 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en-US" b="1" dirty="0">
                <a:latin typeface="Impact" panose="020B0806030902050204" pitchFamily="34" charset="0"/>
              </a:rPr>
              <a:t>Economy 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en-US" b="1" dirty="0">
                <a:latin typeface="Impact" panose="020B0806030902050204" pitchFamily="34" charset="0"/>
              </a:rPr>
              <a:t>&amp; 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en-US" b="1" dirty="0">
                <a:latin typeface="Impact" panose="020B0806030902050204" pitchFamily="34" charset="0"/>
              </a:rPr>
              <a:t>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6248400"/>
            <a:ext cx="1447800" cy="60960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29011" y="6472728"/>
            <a:ext cx="362988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427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Development &amp; Environment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33488"/>
            <a:ext cx="12073468" cy="47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Human Dominance in the Environment</a:t>
            </a:r>
            <a:r>
              <a:rPr lang="en-US" dirty="0"/>
              <a:t>: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the industrial revolution, the economies have delivered enormous socio-economic benefits.</a:t>
            </a:r>
          </a:p>
          <a:p>
            <a:pPr marL="1878013" lvl="2" indent="-452438" eaLnBrk="1" hangingPunct="1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this progress is increasingly threatened by the very economic models which made it possible.</a:t>
            </a:r>
          </a:p>
          <a:p>
            <a:pPr marL="1425575" lvl="2" indent="0" eaLnBrk="1" hangingPunct="1">
              <a:lnSpc>
                <a:spcPct val="110000"/>
              </a:lnSpc>
              <a:buClr>
                <a:srgbClr val="0000CC"/>
              </a:buClr>
              <a:tabLst>
                <a:tab pos="2852738" algn="l"/>
                <a:tab pos="5949950" algn="l"/>
                <a:tab pos="6400800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5575" lvl="2" indent="0" eaLnBrk="1" hangingPunct="1">
              <a:lnSpc>
                <a:spcPct val="110000"/>
              </a:lnSpc>
              <a:buClr>
                <a:srgbClr val="0000CC"/>
              </a:buClr>
              <a:tabLst>
                <a:tab pos="2852738" algn="l"/>
                <a:tab pos="5949950" algn="l"/>
                <a:tab pos="6400800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5575" lvl="2" indent="0" eaLnBrk="1" hangingPunct="1">
              <a:lnSpc>
                <a:spcPct val="110000"/>
              </a:lnSpc>
              <a:buClr>
                <a:srgbClr val="0000CC"/>
              </a:buClr>
              <a:tabLst>
                <a:tab pos="2852738" algn="l"/>
                <a:tab pos="5949950" algn="l"/>
                <a:tab pos="6400800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5575" lvl="2" indent="0" eaLnBrk="1" hangingPunct="1">
              <a:lnSpc>
                <a:spcPct val="110000"/>
              </a:lnSpc>
              <a:buClr>
                <a:srgbClr val="0000CC"/>
              </a:buClr>
              <a:tabLst>
                <a:tab pos="2852738" algn="l"/>
                <a:tab pos="5949950" algn="l"/>
                <a:tab pos="6400800" algn="l"/>
              </a:tabLs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78013" lvl="2" indent="-452438" eaLnBrk="1" hangingPunct="1">
              <a:lnSpc>
                <a:spcPct val="110000"/>
              </a:lnSpc>
              <a:buClr>
                <a:srgbClr val="0000CC"/>
              </a:buClr>
              <a:buFont typeface="Wingdings" panose="05000000000000000000" pitchFamily="2" charset="2"/>
              <a:buChar char="ü"/>
              <a:tabLst/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Overconsumption, damage nature and social bonds, and drive climate change, leading to multiple challenges for sustainability.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8019"/>
          <a:stretch/>
        </p:blipFill>
        <p:spPr>
          <a:xfrm>
            <a:off x="2224552" y="3237077"/>
            <a:ext cx="7571232" cy="13431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0195" y="3493143"/>
            <a:ext cx="1692010" cy="830997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Linear Economy</a:t>
            </a:r>
          </a:p>
        </p:txBody>
      </p:sp>
      <p:pic>
        <p:nvPicPr>
          <p:cNvPr id="17" name="Picture 16" descr="Mascot Illustration Earth Wearing Surgical Mask Stock Vector (Royalty Free)  31336650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0"/>
          <a:stretch/>
        </p:blipFill>
        <p:spPr bwMode="auto">
          <a:xfrm>
            <a:off x="9956657" y="2678921"/>
            <a:ext cx="1812715" cy="213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69372" y="6477286"/>
            <a:ext cx="422628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17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627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4970380" y="997774"/>
            <a:ext cx="6459360" cy="5765591"/>
            <a:chOff x="4970380" y="997774"/>
            <a:chExt cx="6459360" cy="5765591"/>
          </a:xfrm>
        </p:grpSpPr>
        <p:grpSp>
          <p:nvGrpSpPr>
            <p:cNvPr id="31" name="Group 30"/>
            <p:cNvGrpSpPr/>
            <p:nvPr/>
          </p:nvGrpSpPr>
          <p:grpSpPr>
            <a:xfrm>
              <a:off x="4970380" y="997774"/>
              <a:ext cx="6459360" cy="5765591"/>
              <a:chOff x="5153281" y="963425"/>
              <a:chExt cx="6459360" cy="576559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153281" y="963425"/>
                <a:ext cx="6459360" cy="5592400"/>
                <a:chOff x="-177304" y="1719322"/>
                <a:chExt cx="6459360" cy="5592400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313" y="1897401"/>
                  <a:ext cx="5730506" cy="5414321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1938432" y="2519110"/>
                  <a:ext cx="1181790" cy="4185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Climate change</a:t>
                  </a:r>
                  <a:endParaRPr lang="en-US"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585321" y="3318379"/>
                  <a:ext cx="1387033" cy="62786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Stratospheric ozone depletion</a:t>
                  </a:r>
                  <a:endParaRPr lang="en-US"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849583" y="4447896"/>
                  <a:ext cx="1432473" cy="62786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Atmospheric aerosol loading</a:t>
                  </a:r>
                  <a:endParaRPr lang="en-US"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1189016" y="6089340"/>
                  <a:ext cx="1178744" cy="4185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GB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Freshwater use</a:t>
                  </a:r>
                  <a:endPara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147668" y="4735953"/>
                  <a:ext cx="1422523" cy="4185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GB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Land system change</a:t>
                  </a:r>
                  <a:endPara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-177304" y="3176902"/>
                  <a:ext cx="1381949" cy="4185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Biosphere integrity</a:t>
                  </a:r>
                  <a:endParaRPr lang="en-US" sz="1600" b="1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682138" y="3764153"/>
                  <a:ext cx="1096250" cy="41857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dirty="0">
                      <a:latin typeface="Arial" panose="020B0604020202020204" pitchFamily="34" charset="0"/>
                    </a:rPr>
                    <a:t>Functional diversity</a:t>
                  </a:r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3967408" y="5995084"/>
                  <a:ext cx="1710900" cy="41857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Ocean acidification</a:t>
                  </a:r>
                  <a:endParaRPr lang="en-US" sz="1600" b="1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691" t="13962" r="26971" b="78772"/>
                <a:stretch/>
              </p:blipFill>
              <p:spPr>
                <a:xfrm>
                  <a:off x="3386019" y="2474843"/>
                  <a:ext cx="1162778" cy="380593"/>
                </a:xfrm>
                <a:prstGeom prst="rect">
                  <a:avLst/>
                </a:prstGeom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3395723" y="1719322"/>
                  <a:ext cx="2244597" cy="41857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Novel entities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16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(Chemical pollutions)</a:t>
                  </a:r>
                  <a:endParaRPr lang="en-US" sz="1600" b="1" dirty="0"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7" name="Group 6"/>
                <p:cNvGrpSpPr/>
                <p:nvPr/>
              </p:nvGrpSpPr>
              <p:grpSpPr>
                <a:xfrm>
                  <a:off x="1231548" y="3012061"/>
                  <a:ext cx="749416" cy="448570"/>
                  <a:chOff x="8861064" y="4100787"/>
                  <a:chExt cx="749416" cy="448570"/>
                </a:xfrm>
              </p:grpSpPr>
              <p:pic>
                <p:nvPicPr>
                  <p:cNvPr id="44" name="Picture 43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1691" t="13962" r="26971" b="78772"/>
                  <a:stretch/>
                </p:blipFill>
                <p:spPr>
                  <a:xfrm>
                    <a:off x="8861064" y="4100787"/>
                    <a:ext cx="749416" cy="448570"/>
                  </a:xfrm>
                  <a:prstGeom prst="rect">
                    <a:avLst/>
                  </a:prstGeom>
                </p:spPr>
              </p:pic>
              <p:sp>
                <p:nvSpPr>
                  <p:cNvPr id="41" name="Rectangle 40"/>
                  <p:cNvSpPr/>
                  <p:nvPr/>
                </p:nvSpPr>
                <p:spPr>
                  <a:xfrm>
                    <a:off x="8861064" y="4130781"/>
                    <a:ext cx="749416" cy="418576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spAutoFit/>
                  </a:bodyPr>
                  <a:lstStyle/>
                  <a:p>
                    <a:pPr algn="ctr">
                      <a:lnSpc>
                        <a:spcPct val="85000"/>
                      </a:lnSpc>
                    </a:pPr>
                    <a:r>
                      <a:rPr lang="en-US" sz="1600" dirty="0">
                        <a:latin typeface="Arial" panose="020B0604020202020204" pitchFamily="34" charset="0"/>
                      </a:rPr>
                      <a:t>Genetic diversity</a:t>
                    </a:r>
                  </a:p>
                </p:txBody>
              </p:sp>
            </p:grpSp>
          </p:grpSp>
          <p:sp>
            <p:nvSpPr>
              <p:cNvPr id="26" name="Rectangle 25"/>
              <p:cNvSpPr/>
              <p:nvPr/>
            </p:nvSpPr>
            <p:spPr>
              <a:xfrm>
                <a:off x="7606581" y="6519728"/>
                <a:ext cx="2067139" cy="2092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6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Biochemical flows</a:t>
                </a:r>
                <a:endParaRPr lang="en-US" sz="1600" b="1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45" name="Picture 44"/>
              <p:cNvPicPr preferRelativeResize="0">
                <a:picLocks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91" t="13962" r="26971" b="78772"/>
              <a:stretch/>
            </p:blipFill>
            <p:spPr>
              <a:xfrm>
                <a:off x="8640150" y="6124354"/>
                <a:ext cx="450687" cy="286170"/>
              </a:xfrm>
              <a:prstGeom prst="rect">
                <a:avLst/>
              </a:prstGeom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8091377" y="6073516"/>
                <a:ext cx="548773" cy="3370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endParaRPr lang="en-US" sz="16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199458" y="1187798"/>
              <a:ext cx="356901" cy="1823720"/>
              <a:chOff x="8192734" y="1187798"/>
              <a:chExt cx="356901" cy="1823720"/>
            </a:xfrm>
          </p:grpSpPr>
          <p:sp>
            <p:nvSpPr>
              <p:cNvPr id="48" name="Rectangle 47"/>
              <p:cNvSpPr/>
              <p:nvPr/>
            </p:nvSpPr>
            <p:spPr>
              <a:xfrm rot="16200000">
                <a:off x="7573809" y="1806723"/>
                <a:ext cx="1420978" cy="18312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GB" sz="14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Increasing Risk</a:t>
                </a:r>
                <a:endParaRPr lang="en-US" sz="1400" b="1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Up Arrow 48"/>
              <p:cNvSpPr/>
              <p:nvPr/>
            </p:nvSpPr>
            <p:spPr>
              <a:xfrm>
                <a:off x="8359931" y="1278558"/>
                <a:ext cx="189704" cy="1732960"/>
              </a:xfrm>
              <a:prstGeom prst="upArrow">
                <a:avLst>
                  <a:gd name="adj1" fmla="val 34332"/>
                  <a:gd name="adj2" fmla="val 103773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1" name="Oval 50"/>
            <p:cNvSpPr/>
            <p:nvPr/>
          </p:nvSpPr>
          <p:spPr>
            <a:xfrm>
              <a:off x="7534675" y="2998139"/>
              <a:ext cx="1819637" cy="1801632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Development &amp; Environment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-5840" y="6578264"/>
            <a:ext cx="3244478" cy="307777"/>
          </a:xfrm>
          <a:prstGeom prst="rect">
            <a:avLst/>
          </a:prstGeom>
          <a:solidFill>
            <a:schemeClr val="bg1"/>
          </a:solidFill>
          <a:ex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Source: Stockholm Resilience Centre,2022</a:t>
            </a: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0895" y="2861002"/>
            <a:ext cx="4409649" cy="83099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0" algn="ctr" eaLnBrk="1" hangingPunct="1"/>
            <a:r>
              <a:rPr lang="en-US" altLang="en-US" u="sng" kern="0" dirty="0">
                <a:solidFill>
                  <a:prstClr val="black"/>
                </a:solidFill>
                <a:latin typeface="Arial" panose="020B0604020202020204" pitchFamily="34" charset="0"/>
              </a:rPr>
              <a:t>Living beyond ecological limits </a:t>
            </a:r>
            <a:r>
              <a:rPr lang="en-US" altLang="en-US" u="sng" kern="0" dirty="0">
                <a:solidFill>
                  <a:prstClr val="black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u="sng" kern="0" dirty="0">
                <a:solidFill>
                  <a:prstClr val="black"/>
                </a:solidFill>
                <a:latin typeface="Arial" panose="020B0604020202020204" pitchFamily="34" charset="0"/>
              </a:rPr>
              <a:t>Planetary Boundaries: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70822" y="6492875"/>
            <a:ext cx="421178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18</a:t>
            </a:fld>
            <a:endParaRPr lang="en-US" b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-1" y="933488"/>
            <a:ext cx="12192001" cy="55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/>
            <a:r>
              <a:rPr lang="en-US" dirty="0"/>
              <a:t>Impacts on the Environment:</a:t>
            </a:r>
          </a:p>
        </p:txBody>
      </p:sp>
    </p:spTree>
    <p:extLst>
      <p:ext uri="{BB962C8B-B14F-4D97-AF65-F5344CB8AC3E}">
        <p14:creationId xmlns:p14="http://schemas.microsoft.com/office/powerpoint/2010/main" val="3813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688997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Impact" panose="020B0806030902050204" pitchFamily="34" charset="0"/>
              </a:rPr>
              <a:t>The 2030 Agenda for 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en-US" b="1" dirty="0">
                <a:latin typeface="Impact" panose="020B0806030902050204" pitchFamily="34" charset="0"/>
              </a:rPr>
              <a:t>Sustainable 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859301"/>
            <a:ext cx="12192001" cy="2911566"/>
          </a:xfrm>
          <a:prstGeom prst="rect">
            <a:avLst/>
          </a:prstGeom>
        </p:spPr>
      </p:pic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0208030" y="898269"/>
            <a:ext cx="1853738" cy="1844516"/>
            <a:chOff x="5099875" y="4166887"/>
            <a:chExt cx="1992250" cy="1982338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875" y="4166887"/>
              <a:ext cx="1992250" cy="1982338"/>
            </a:xfrm>
            <a:prstGeom prst="rect">
              <a:avLst/>
            </a:prstGeom>
          </p:spPr>
        </p:pic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538216" y="4600272"/>
              <a:ext cx="1115568" cy="1115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87200" y="6492875"/>
            <a:ext cx="304800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19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26217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67619" y="3066757"/>
            <a:ext cx="9455464" cy="304669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solidFill>
                  <a:srgbClr val="FFC000"/>
                </a:solidFill>
                <a:latin typeface="Impact" panose="020B0806030902050204" pitchFamily="34" charset="0"/>
              </a:rPr>
              <a:t>Reporting Process of </a:t>
            </a:r>
            <a:r>
              <a:rPr lang="en-US" sz="8000" dirty="0">
                <a:latin typeface="Impact" panose="020B0806030902050204" pitchFamily="34" charset="0"/>
              </a:rPr>
              <a:t>Stockholm+50</a:t>
            </a:r>
            <a:br>
              <a:rPr lang="en-US" sz="8000" dirty="0">
                <a:latin typeface="Impact" panose="020B0806030902050204" pitchFamily="34" charset="0"/>
              </a:rPr>
            </a:br>
            <a:r>
              <a:rPr lang="en-US" sz="8000" dirty="0">
                <a:solidFill>
                  <a:srgbClr val="FFC000"/>
                </a:solidFill>
                <a:latin typeface="Impact" panose="020B0806030902050204" pitchFamily="34" charset="0"/>
              </a:rPr>
              <a:t>Consultations</a:t>
            </a:r>
            <a:endParaRPr lang="en-US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5800" y="6248400"/>
            <a:ext cx="1219200" cy="533400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616FE6E-EDD0-438C-9262-D08FFCF2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17" y="-39335"/>
            <a:ext cx="9163251" cy="3665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1000" y="6492875"/>
            <a:ext cx="381000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3435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231B52EC-0F35-3E46-B9E2-3188F8467E95}"/>
              </a:ext>
            </a:extLst>
          </p:cNvPr>
          <p:cNvGrpSpPr/>
          <p:nvPr/>
        </p:nvGrpSpPr>
        <p:grpSpPr>
          <a:xfrm>
            <a:off x="867880" y="1353306"/>
            <a:ext cx="10746790" cy="2442497"/>
            <a:chOff x="7344158" y="4403985"/>
            <a:chExt cx="10112741" cy="2442497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9FF7FAD2-6E67-664F-83B7-6C75FE25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5542" y="6345309"/>
              <a:ext cx="966477" cy="501173"/>
            </a:xfrm>
            <a:custGeom>
              <a:avLst/>
              <a:gdLst>
                <a:gd name="T0" fmla="*/ 439 w 2443"/>
                <a:gd name="T1" fmla="*/ 765 h 766"/>
                <a:gd name="T2" fmla="*/ 0 w 2443"/>
                <a:gd name="T3" fmla="*/ 0 h 766"/>
                <a:gd name="T4" fmla="*/ 2442 w 2443"/>
                <a:gd name="T5" fmla="*/ 0 h 766"/>
                <a:gd name="T6" fmla="*/ 2004 w 2443"/>
                <a:gd name="T7" fmla="*/ 765 h 766"/>
                <a:gd name="T8" fmla="*/ 439 w 2443"/>
                <a:gd name="T9" fmla="*/ 765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3" h="766">
                  <a:moveTo>
                    <a:pt x="439" y="765"/>
                  </a:moveTo>
                  <a:lnTo>
                    <a:pt x="0" y="0"/>
                  </a:lnTo>
                  <a:lnTo>
                    <a:pt x="2442" y="0"/>
                  </a:lnTo>
                  <a:lnTo>
                    <a:pt x="2004" y="765"/>
                  </a:lnTo>
                  <a:lnTo>
                    <a:pt x="439" y="765"/>
                  </a:lnTo>
                </a:path>
              </a:pathLst>
            </a:custGeom>
            <a:solidFill>
              <a:srgbClr val="23C35E">
                <a:lumMod val="5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 useBgFill="1">
          <p:nvSpPr>
            <p:cNvPr id="53" name="Freeform 52">
              <a:extLst>
                <a:ext uri="{FF2B5EF4-FFF2-40B4-BE49-F238E27FC236}">
                  <a16:creationId xmlns:a16="http://schemas.microsoft.com/office/drawing/2014/main" id="{3AA7EAB9-9051-4F48-84FF-112C14DE2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3610" y="4403985"/>
              <a:ext cx="9893838" cy="2111261"/>
            </a:xfrm>
            <a:custGeom>
              <a:avLst/>
              <a:gdLst>
                <a:gd name="T0" fmla="*/ 15146 w 15147"/>
                <a:gd name="T1" fmla="*/ 0 h 3231"/>
                <a:gd name="T2" fmla="*/ 0 w 15147"/>
                <a:gd name="T3" fmla="*/ 0 h 3231"/>
                <a:gd name="T4" fmla="*/ 0 w 15147"/>
                <a:gd name="T5" fmla="*/ 3230 h 3231"/>
                <a:gd name="T6" fmla="*/ 15146 w 15147"/>
                <a:gd name="T7" fmla="*/ 3230 h 3231"/>
                <a:gd name="T8" fmla="*/ 15146 w 15147"/>
                <a:gd name="T9" fmla="*/ 0 h 3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147" h="3231">
                  <a:moveTo>
                    <a:pt x="15146" y="0"/>
                  </a:moveTo>
                  <a:lnTo>
                    <a:pt x="0" y="0"/>
                  </a:lnTo>
                  <a:lnTo>
                    <a:pt x="0" y="3230"/>
                  </a:lnTo>
                  <a:lnTo>
                    <a:pt x="15146" y="3230"/>
                  </a:lnTo>
                  <a:lnTo>
                    <a:pt x="15146" y="0"/>
                  </a:lnTo>
                </a:path>
              </a:pathLst>
            </a:custGeom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B3B8AB8-A307-6D4E-8164-AFDD76294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4158" y="4525591"/>
              <a:ext cx="10112741" cy="2099106"/>
            </a:xfrm>
            <a:custGeom>
              <a:avLst/>
              <a:gdLst>
                <a:gd name="T0" fmla="*/ 15315 w 15484"/>
                <a:gd name="T1" fmla="*/ 3568 h 3569"/>
                <a:gd name="T2" fmla="*/ 15315 w 15484"/>
                <a:gd name="T3" fmla="*/ 3568 h 3569"/>
                <a:gd name="T4" fmla="*/ 15483 w 15484"/>
                <a:gd name="T5" fmla="*/ 3399 h 3569"/>
                <a:gd name="T6" fmla="*/ 15483 w 15484"/>
                <a:gd name="T7" fmla="*/ 169 h 3569"/>
                <a:gd name="T8" fmla="*/ 15483 w 15484"/>
                <a:gd name="T9" fmla="*/ 169 h 3569"/>
                <a:gd name="T10" fmla="*/ 15315 w 15484"/>
                <a:gd name="T11" fmla="*/ 0 h 3569"/>
                <a:gd name="T12" fmla="*/ 169 w 15484"/>
                <a:gd name="T13" fmla="*/ 0 h 3569"/>
                <a:gd name="T14" fmla="*/ 169 w 15484"/>
                <a:gd name="T15" fmla="*/ 0 h 3569"/>
                <a:gd name="T16" fmla="*/ 0 w 15484"/>
                <a:gd name="T17" fmla="*/ 169 h 3569"/>
                <a:gd name="T18" fmla="*/ 0 w 15484"/>
                <a:gd name="T19" fmla="*/ 3399 h 3569"/>
                <a:gd name="T20" fmla="*/ 0 w 15484"/>
                <a:gd name="T21" fmla="*/ 3399 h 3569"/>
                <a:gd name="T22" fmla="*/ 169 w 15484"/>
                <a:gd name="T23" fmla="*/ 3568 h 3569"/>
                <a:gd name="T24" fmla="*/ 15315 w 15484"/>
                <a:gd name="T25" fmla="*/ 3568 h 3569"/>
                <a:gd name="T26" fmla="*/ 15315 w 15484"/>
                <a:gd name="T27" fmla="*/ 3399 h 3569"/>
                <a:gd name="T28" fmla="*/ 169 w 15484"/>
                <a:gd name="T29" fmla="*/ 3399 h 3569"/>
                <a:gd name="T30" fmla="*/ 169 w 15484"/>
                <a:gd name="T31" fmla="*/ 169 h 3569"/>
                <a:gd name="T32" fmla="*/ 15315 w 15484"/>
                <a:gd name="T33" fmla="*/ 169 h 3569"/>
                <a:gd name="T34" fmla="*/ 15315 w 15484"/>
                <a:gd name="T35" fmla="*/ 3399 h 3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484" h="3569">
                  <a:moveTo>
                    <a:pt x="15315" y="3568"/>
                  </a:moveTo>
                  <a:lnTo>
                    <a:pt x="15315" y="3568"/>
                  </a:lnTo>
                  <a:cubicBezTo>
                    <a:pt x="15407" y="3568"/>
                    <a:pt x="15483" y="3492"/>
                    <a:pt x="15483" y="3399"/>
                  </a:cubicBezTo>
                  <a:lnTo>
                    <a:pt x="15483" y="169"/>
                  </a:lnTo>
                  <a:lnTo>
                    <a:pt x="15483" y="169"/>
                  </a:lnTo>
                  <a:cubicBezTo>
                    <a:pt x="15483" y="76"/>
                    <a:pt x="15407" y="0"/>
                    <a:pt x="15315" y="0"/>
                  </a:cubicBezTo>
                  <a:lnTo>
                    <a:pt x="169" y="0"/>
                  </a:lnTo>
                  <a:lnTo>
                    <a:pt x="169" y="0"/>
                  </a:lnTo>
                  <a:cubicBezTo>
                    <a:pt x="76" y="0"/>
                    <a:pt x="0" y="76"/>
                    <a:pt x="0" y="169"/>
                  </a:cubicBezTo>
                  <a:lnTo>
                    <a:pt x="0" y="3399"/>
                  </a:lnTo>
                  <a:lnTo>
                    <a:pt x="0" y="3399"/>
                  </a:lnTo>
                  <a:cubicBezTo>
                    <a:pt x="0" y="3492"/>
                    <a:pt x="76" y="3568"/>
                    <a:pt x="169" y="3568"/>
                  </a:cubicBezTo>
                  <a:lnTo>
                    <a:pt x="15315" y="3568"/>
                  </a:lnTo>
                  <a:close/>
                  <a:moveTo>
                    <a:pt x="15315" y="3399"/>
                  </a:moveTo>
                  <a:lnTo>
                    <a:pt x="169" y="3399"/>
                  </a:lnTo>
                  <a:lnTo>
                    <a:pt x="169" y="169"/>
                  </a:lnTo>
                  <a:lnTo>
                    <a:pt x="15315" y="169"/>
                  </a:lnTo>
                  <a:lnTo>
                    <a:pt x="15315" y="3399"/>
                  </a:lnTo>
                  <a:close/>
                </a:path>
              </a:pathLst>
            </a:custGeom>
            <a:solidFill>
              <a:srgbClr val="23C35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A8F2736-34B0-0340-83AB-AB0D36B67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5241" y="5263011"/>
              <a:ext cx="585997" cy="1583470"/>
            </a:xfrm>
            <a:custGeom>
              <a:avLst/>
              <a:gdLst>
                <a:gd name="T0" fmla="*/ 1565 w 1566"/>
                <a:gd name="T1" fmla="*/ 0 h 3252"/>
                <a:gd name="T2" fmla="*/ 782 w 1566"/>
                <a:gd name="T3" fmla="*/ 781 h 3252"/>
                <a:gd name="T4" fmla="*/ 0 w 1566"/>
                <a:gd name="T5" fmla="*/ 0 h 3252"/>
                <a:gd name="T6" fmla="*/ 0 w 1566"/>
                <a:gd name="T7" fmla="*/ 3251 h 3252"/>
                <a:gd name="T8" fmla="*/ 1565 w 1566"/>
                <a:gd name="T9" fmla="*/ 3251 h 3252"/>
                <a:gd name="T10" fmla="*/ 1565 w 1566"/>
                <a:gd name="T11" fmla="*/ 0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6" h="3252">
                  <a:moveTo>
                    <a:pt x="1565" y="0"/>
                  </a:moveTo>
                  <a:lnTo>
                    <a:pt x="782" y="781"/>
                  </a:lnTo>
                  <a:lnTo>
                    <a:pt x="0" y="0"/>
                  </a:lnTo>
                  <a:lnTo>
                    <a:pt x="0" y="3251"/>
                  </a:lnTo>
                  <a:lnTo>
                    <a:pt x="1565" y="3251"/>
                  </a:lnTo>
                  <a:lnTo>
                    <a:pt x="1565" y="0"/>
                  </a:lnTo>
                </a:path>
              </a:pathLst>
            </a:custGeom>
            <a:solidFill>
              <a:srgbClr val="23C35E"/>
            </a:solidFill>
            <a:ln>
              <a:noFill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532" b="0" i="0" u="none" strike="noStrike" kern="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933488"/>
            <a:ext cx="12073468" cy="51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The Solution Framework</a:t>
            </a:r>
            <a:r>
              <a:rPr lang="en-US" dirty="0"/>
              <a:t>:</a:t>
            </a:r>
          </a:p>
          <a:p>
            <a:pPr marL="928687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/>
          </a:p>
          <a:p>
            <a:pPr marL="928687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/>
          </a:p>
          <a:p>
            <a:pPr marL="928687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/>
          </a:p>
          <a:p>
            <a:pPr marL="928687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/>
          </a:p>
          <a:p>
            <a:pPr marL="928687" lvl="3" indent="0">
              <a:lnSpc>
                <a:spcPct val="110000"/>
              </a:lnSpc>
              <a:spcAft>
                <a:spcPts val="0"/>
              </a:spcAft>
              <a:buNone/>
            </a:pPr>
            <a:endParaRPr lang="en-US" dirty="0"/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an inclusive approach to transform the world towards sustainable development, addressing multiple development challenges. 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Sets forth 17 Sustainable Development Goals (SDGs) with 169 associated targets and 240 indicators to be achieved in a 15-year period 2016 - 2030.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Sustainable Development Goals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87" y="2376510"/>
            <a:ext cx="5873468" cy="1034274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1531179" y="1542737"/>
            <a:ext cx="89549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1588">
              <a:buClr>
                <a:srgbClr val="0000CC"/>
              </a:buClr>
            </a:pPr>
            <a:r>
              <a:rPr lang="en-US" sz="2400" dirty="0">
                <a:solidFill>
                  <a:srgbClr val="272829"/>
                </a:solidFill>
                <a:latin typeface="Arial Black" panose="020B0A04020102020204" pitchFamily="34" charset="0"/>
              </a:rPr>
              <a:t>Transforming our world: </a:t>
            </a:r>
          </a:p>
          <a:p>
            <a:pPr marL="236538" indent="1588">
              <a:buClr>
                <a:srgbClr val="0000CC"/>
              </a:buClr>
            </a:pPr>
            <a:r>
              <a:rPr lang="en-US" sz="2400" dirty="0">
                <a:solidFill>
                  <a:srgbClr val="272829"/>
                </a:solidFill>
                <a:latin typeface="Arial Black" panose="020B0A04020102020204" pitchFamily="34" charset="0"/>
              </a:rPr>
              <a:t>The 2030 Agenda for Sustainable Development</a:t>
            </a:r>
          </a:p>
        </p:txBody>
      </p: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9737393" y="1666643"/>
            <a:ext cx="1697926" cy="1689478"/>
            <a:chOff x="5099875" y="4166887"/>
            <a:chExt cx="1992250" cy="1982338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9875" y="4166887"/>
              <a:ext cx="1992250" cy="1982338"/>
            </a:xfrm>
            <a:prstGeom prst="rect">
              <a:avLst/>
            </a:prstGeom>
          </p:spPr>
        </p:pic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538216" y="4600272"/>
              <a:ext cx="1115568" cy="1115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93355" y="5639678"/>
            <a:ext cx="8139956" cy="369332"/>
            <a:chOff x="3893355" y="5639678"/>
            <a:chExt cx="8139956" cy="369332"/>
          </a:xfrm>
        </p:grpSpPr>
        <p:sp>
          <p:nvSpPr>
            <p:cNvPr id="62" name="Rectangle 61"/>
            <p:cNvSpPr/>
            <p:nvPr/>
          </p:nvSpPr>
          <p:spPr>
            <a:xfrm>
              <a:off x="3893355" y="5639678"/>
              <a:ext cx="1114819" cy="369332"/>
            </a:xfrm>
            <a:prstGeom prst="rect">
              <a:avLst/>
            </a:prstGeom>
            <a:solidFill>
              <a:srgbClr val="CCFFCC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17 </a:t>
              </a:r>
              <a:r>
                <a: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596306" y="5639678"/>
              <a:ext cx="1407748" cy="369332"/>
            </a:xfrm>
            <a:prstGeom prst="rect">
              <a:avLst/>
            </a:prstGeom>
            <a:solidFill>
              <a:srgbClr val="FFFFCC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169 Targets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592186" y="5639678"/>
              <a:ext cx="1627955" cy="36933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240 </a:t>
              </a:r>
              <a:r>
                <a:rPr lang="en-US" noProof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Indicators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Left-Right Arrow 64"/>
            <p:cNvSpPr/>
            <p:nvPr/>
          </p:nvSpPr>
          <p:spPr>
            <a:xfrm>
              <a:off x="5104374" y="5698924"/>
              <a:ext cx="395732" cy="250841"/>
            </a:xfrm>
            <a:prstGeom prst="leftRightArrow">
              <a:avLst/>
            </a:prstGeom>
            <a:solidFill>
              <a:srgbClr val="C0000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66" name="Left-Right Arrow 65"/>
            <p:cNvSpPr/>
            <p:nvPr/>
          </p:nvSpPr>
          <p:spPr>
            <a:xfrm>
              <a:off x="7100254" y="5698924"/>
              <a:ext cx="395732" cy="250841"/>
            </a:xfrm>
            <a:prstGeom prst="leftRightArrow">
              <a:avLst/>
            </a:prstGeom>
            <a:solidFill>
              <a:srgbClr val="C0000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808271" y="5639678"/>
              <a:ext cx="2225040" cy="369332"/>
            </a:xfrm>
            <a:prstGeom prst="rect">
              <a:avLst/>
            </a:prstGeom>
            <a:solidFill>
              <a:srgbClr val="CCFFFF"/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193 </a:t>
              </a:r>
              <a:r>
                <a:rPr lang="en-US" noProof="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 States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eft-Right Arrow 20"/>
            <p:cNvSpPr/>
            <p:nvPr/>
          </p:nvSpPr>
          <p:spPr>
            <a:xfrm>
              <a:off x="9316341" y="5698924"/>
              <a:ext cx="395732" cy="250841"/>
            </a:xfrm>
            <a:prstGeom prst="leftRightArrow">
              <a:avLst/>
            </a:prstGeom>
            <a:solidFill>
              <a:srgbClr val="C00000"/>
            </a:solidFill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20698" y="6492875"/>
            <a:ext cx="371302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20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927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0" y="933488"/>
            <a:ext cx="12073468" cy="52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US" dirty="0"/>
              <a:t>Understanding SDGs:</a:t>
            </a: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Sustainable Development Goals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12384" y="6461987"/>
            <a:ext cx="379615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21</a:t>
            </a:fld>
            <a:endParaRPr lang="en-US" b="1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62058" y="1480865"/>
            <a:ext cx="3597755" cy="82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074738" indent="-390525" eaLnBrk="0" hangingPunct="0"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57150" lvl="1" indent="0" eaLnBrk="1" hangingPunct="1">
              <a:lnSpc>
                <a:spcPct val="108000"/>
              </a:lnSpc>
              <a:spcAft>
                <a:spcPts val="600"/>
              </a:spcAft>
              <a:buSzPct val="100000"/>
              <a:defRPr/>
            </a:pPr>
            <a:r>
              <a:rPr lang="en-US" sz="2200" b="1" dirty="0">
                <a:solidFill>
                  <a:srgbClr val="000000"/>
                </a:solidFill>
                <a:latin typeface="Arial" charset="0"/>
              </a:rPr>
              <a:t>Core Principles and Intertwined Framework: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09110" y="1400405"/>
            <a:ext cx="7696200" cy="5247197"/>
          </a:xfrm>
          <a:prstGeom prst="roundRect">
            <a:avLst>
              <a:gd name="adj" fmla="val 3606"/>
            </a:avLst>
          </a:prstGeom>
          <a:solidFill>
            <a:schemeClr val="bg1"/>
          </a:solidFill>
          <a:ln w="34925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8" y="2383450"/>
            <a:ext cx="3505200" cy="3505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38213" y="2384224"/>
            <a:ext cx="1928373" cy="2971800"/>
            <a:chOff x="841755" y="2439174"/>
            <a:chExt cx="1928373" cy="2971800"/>
          </a:xfrm>
        </p:grpSpPr>
        <p:grpSp>
          <p:nvGrpSpPr>
            <p:cNvPr id="15" name="Group 14"/>
            <p:cNvGrpSpPr/>
            <p:nvPr/>
          </p:nvGrpSpPr>
          <p:grpSpPr>
            <a:xfrm>
              <a:off x="841755" y="2439174"/>
              <a:ext cx="1743979" cy="2971800"/>
              <a:chOff x="1066800" y="2620149"/>
              <a:chExt cx="1743979" cy="2971800"/>
            </a:xfrm>
          </p:grpSpPr>
          <p:pic>
            <p:nvPicPr>
              <p:cNvPr id="17" name="Picture 16" descr="page56image5077840">
                <a:extLst>
                  <a:ext uri="{FF2B5EF4-FFF2-40B4-BE49-F238E27FC236}">
                    <a16:creationId xmlns:a16="http://schemas.microsoft.com/office/drawing/2014/main" id="{2F56EB7B-661B-0E4A-818A-B1FDB334F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28" t="55423" r="85935" b="17216"/>
              <a:stretch/>
            </p:blipFill>
            <p:spPr bwMode="auto">
              <a:xfrm>
                <a:off x="1066800" y="2620149"/>
                <a:ext cx="609600" cy="297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C8C814-B20E-914B-A387-47244407A9D1}"/>
                  </a:ext>
                </a:extLst>
              </p:cNvPr>
              <p:cNvSpPr txBox="1"/>
              <p:nvPr/>
            </p:nvSpPr>
            <p:spPr>
              <a:xfrm>
                <a:off x="1706592" y="2768659"/>
                <a:ext cx="10121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Water &amp; </a:t>
                </a:r>
              </a:p>
              <a:p>
                <a:r>
                  <a:rPr lang="en-US" sz="1200" b="1" dirty="0">
                    <a:solidFill>
                      <a:schemeClr val="tx2"/>
                    </a:solidFill>
                  </a:rPr>
                  <a:t>sanitation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011F76B-8EB5-7C4A-9C18-249E134C0FB7}"/>
                  </a:ext>
                </a:extLst>
              </p:cNvPr>
              <p:cNvSpPr txBox="1"/>
              <p:nvPr/>
            </p:nvSpPr>
            <p:spPr>
              <a:xfrm>
                <a:off x="1706592" y="3263744"/>
                <a:ext cx="11041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Sustainable</a:t>
                </a:r>
              </a:p>
              <a:p>
                <a:r>
                  <a:rPr lang="en-US" sz="1200" b="1" dirty="0">
                    <a:solidFill>
                      <a:schemeClr val="tx2"/>
                    </a:solidFill>
                  </a:rPr>
                  <a:t>Consumption &amp; Production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1C47328-A468-7248-89B5-7A6867F458EF}"/>
                  </a:ext>
                </a:extLst>
              </p:cNvPr>
              <p:cNvSpPr txBox="1"/>
              <p:nvPr/>
            </p:nvSpPr>
            <p:spPr>
              <a:xfrm>
                <a:off x="1706592" y="3914530"/>
                <a:ext cx="11041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Climate change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062AF0C-BDB6-C640-A6D9-1E575EF93F5A}"/>
                  </a:ext>
                </a:extLst>
              </p:cNvPr>
              <p:cNvSpPr txBox="1"/>
              <p:nvPr/>
            </p:nvSpPr>
            <p:spPr>
              <a:xfrm>
                <a:off x="1706592" y="4493040"/>
                <a:ext cx="11041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Life under water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DD616BD-868E-7C41-ADF1-B548C7750E3B}"/>
                  </a:ext>
                </a:extLst>
              </p:cNvPr>
              <p:cNvSpPr txBox="1"/>
              <p:nvPr/>
            </p:nvSpPr>
            <p:spPr>
              <a:xfrm>
                <a:off x="1706592" y="5174757"/>
                <a:ext cx="11041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chemeClr val="tx2"/>
                    </a:solidFill>
                  </a:rPr>
                  <a:t>Life on earth</a:t>
                </a:r>
              </a:p>
            </p:txBody>
          </p:sp>
        </p:grpSp>
        <p:sp>
          <p:nvSpPr>
            <p:cNvPr id="16" name="Right Brace 15"/>
            <p:cNvSpPr/>
            <p:nvPr/>
          </p:nvSpPr>
          <p:spPr>
            <a:xfrm>
              <a:off x="2493718" y="2553473"/>
              <a:ext cx="276410" cy="2830833"/>
            </a:xfrm>
            <a:prstGeom prst="rightBrace">
              <a:avLst>
                <a:gd name="adj1" fmla="val 4152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902784" y="2307250"/>
            <a:ext cx="1923274" cy="2971800"/>
            <a:chOff x="6306326" y="2362200"/>
            <a:chExt cx="1923274" cy="2971800"/>
          </a:xfrm>
        </p:grpSpPr>
        <p:grpSp>
          <p:nvGrpSpPr>
            <p:cNvPr id="27" name="Group 26"/>
            <p:cNvGrpSpPr/>
            <p:nvPr/>
          </p:nvGrpSpPr>
          <p:grpSpPr>
            <a:xfrm>
              <a:off x="6477766" y="2362200"/>
              <a:ext cx="1751834" cy="2971800"/>
              <a:chOff x="6706366" y="2620149"/>
              <a:chExt cx="1751834" cy="2971800"/>
            </a:xfrm>
          </p:grpSpPr>
          <p:pic>
            <p:nvPicPr>
              <p:cNvPr id="29" name="Picture 28" descr="page56image5077840">
                <a:extLst>
                  <a:ext uri="{FF2B5EF4-FFF2-40B4-BE49-F238E27FC236}">
                    <a16:creationId xmlns:a16="http://schemas.microsoft.com/office/drawing/2014/main" id="{2F56EB7B-661B-0E4A-818A-B1FDB334F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813" t="55423" r="9046" b="17216"/>
              <a:stretch/>
            </p:blipFill>
            <p:spPr bwMode="auto">
              <a:xfrm>
                <a:off x="7772400" y="2620149"/>
                <a:ext cx="685800" cy="2971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173079-C20B-B047-AC3D-6BC1951B82C3}"/>
                  </a:ext>
                </a:extLst>
              </p:cNvPr>
              <p:cNvSpPr txBox="1"/>
              <p:nvPr/>
            </p:nvSpPr>
            <p:spPr>
              <a:xfrm>
                <a:off x="6706366" y="2646515"/>
                <a:ext cx="11041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tx2"/>
                    </a:solidFill>
                  </a:rPr>
                  <a:t>Clean &amp; modern energy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D6F12E1-E4E1-D74C-B9D1-648409DE24F3}"/>
                  </a:ext>
                </a:extLst>
              </p:cNvPr>
              <p:cNvSpPr txBox="1"/>
              <p:nvPr/>
            </p:nvSpPr>
            <p:spPr>
              <a:xfrm>
                <a:off x="6706366" y="3227217"/>
                <a:ext cx="110418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tx2"/>
                    </a:solidFill>
                  </a:rPr>
                  <a:t>Economic growth &amp; descent jobs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E8DCD32-EC0A-EB49-8C9D-66B897A39E76}"/>
                  </a:ext>
                </a:extLst>
              </p:cNvPr>
              <p:cNvSpPr txBox="1"/>
              <p:nvPr/>
            </p:nvSpPr>
            <p:spPr>
              <a:xfrm>
                <a:off x="6706366" y="3920556"/>
                <a:ext cx="11041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tx2"/>
                    </a:solidFill>
                  </a:rPr>
                  <a:t>Industry &amp; infrastructure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AA6BD-B1CF-8248-A6FB-56A85E521F67}"/>
                  </a:ext>
                </a:extLst>
              </p:cNvPr>
              <p:cNvSpPr txBox="1"/>
              <p:nvPr/>
            </p:nvSpPr>
            <p:spPr>
              <a:xfrm>
                <a:off x="6706366" y="4623474"/>
                <a:ext cx="11041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tx2"/>
                    </a:solidFill>
                  </a:rPr>
                  <a:t>Inequality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AEA6756-F452-F348-B0C0-ECC1C7182A56}"/>
                  </a:ext>
                </a:extLst>
              </p:cNvPr>
              <p:cNvSpPr txBox="1"/>
              <p:nvPr/>
            </p:nvSpPr>
            <p:spPr>
              <a:xfrm>
                <a:off x="6706366" y="5155707"/>
                <a:ext cx="110418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chemeClr val="tx2"/>
                    </a:solidFill>
                  </a:rPr>
                  <a:t>Cities</a:t>
                </a:r>
              </a:p>
            </p:txBody>
          </p:sp>
        </p:grpSp>
        <p:sp>
          <p:nvSpPr>
            <p:cNvPr id="28" name="Right Brace 27"/>
            <p:cNvSpPr/>
            <p:nvPr/>
          </p:nvSpPr>
          <p:spPr>
            <a:xfrm flipH="1">
              <a:off x="6306326" y="2482484"/>
              <a:ext cx="349951" cy="2711323"/>
            </a:xfrm>
            <a:prstGeom prst="rightBrace">
              <a:avLst>
                <a:gd name="adj1" fmla="val 4152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568258" y="5428224"/>
            <a:ext cx="920155" cy="1146226"/>
            <a:chOff x="3134236" y="5483174"/>
            <a:chExt cx="920155" cy="114622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5773E82-E078-4E4D-8551-D2009A7B39BE}"/>
                </a:ext>
              </a:extLst>
            </p:cNvPr>
            <p:cNvSpPr txBox="1"/>
            <p:nvPr/>
          </p:nvSpPr>
          <p:spPr>
            <a:xfrm>
              <a:off x="3134236" y="5583662"/>
              <a:ext cx="920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Global</a:t>
              </a:r>
            </a:p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Solidarity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90" t="66996" r="17383" b="2551"/>
            <a:stretch/>
          </p:blipFill>
          <p:spPr>
            <a:xfrm>
              <a:off x="3287989" y="6016752"/>
              <a:ext cx="612648" cy="612648"/>
            </a:xfrm>
            <a:prstGeom prst="rect">
              <a:avLst/>
            </a:prstGeom>
          </p:spPr>
        </p:pic>
        <p:sp>
          <p:nvSpPr>
            <p:cNvPr id="38" name="Right Brace 37"/>
            <p:cNvSpPr/>
            <p:nvPr/>
          </p:nvSpPr>
          <p:spPr>
            <a:xfrm rot="16200000">
              <a:off x="3532888" y="5202174"/>
              <a:ext cx="200976" cy="762976"/>
            </a:xfrm>
            <a:prstGeom prst="rightBrace">
              <a:avLst>
                <a:gd name="adj1" fmla="val 4152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005682" y="5478381"/>
            <a:ext cx="762976" cy="1091497"/>
            <a:chOff x="5340804" y="5533331"/>
            <a:chExt cx="762976" cy="1091497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492" y="6016752"/>
              <a:ext cx="609600" cy="60807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AD7268E-193A-9B46-BE02-206CB4897FA6}"/>
                </a:ext>
              </a:extLst>
            </p:cNvPr>
            <p:cNvSpPr txBox="1"/>
            <p:nvPr/>
          </p:nvSpPr>
          <p:spPr>
            <a:xfrm>
              <a:off x="5367296" y="5675759"/>
              <a:ext cx="7099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2"/>
                  </a:solidFill>
                </a:rPr>
                <a:t>Peace</a:t>
              </a:r>
            </a:p>
          </p:txBody>
        </p:sp>
        <p:sp>
          <p:nvSpPr>
            <p:cNvPr id="42" name="Right Brace 41"/>
            <p:cNvSpPr/>
            <p:nvPr/>
          </p:nvSpPr>
          <p:spPr>
            <a:xfrm rot="16200000">
              <a:off x="5621804" y="5252331"/>
              <a:ext cx="200976" cy="762976"/>
            </a:xfrm>
            <a:prstGeom prst="rightBrace">
              <a:avLst>
                <a:gd name="adj1" fmla="val 4152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594262" y="1408090"/>
            <a:ext cx="3308522" cy="1030667"/>
            <a:chOff x="2997804" y="1524000"/>
            <a:chExt cx="3308522" cy="1030667"/>
          </a:xfrm>
        </p:grpSpPr>
        <p:grpSp>
          <p:nvGrpSpPr>
            <p:cNvPr id="44" name="Group 43"/>
            <p:cNvGrpSpPr/>
            <p:nvPr/>
          </p:nvGrpSpPr>
          <p:grpSpPr>
            <a:xfrm>
              <a:off x="2997804" y="1524000"/>
              <a:ext cx="3300793" cy="915174"/>
              <a:chOff x="3276600" y="1714500"/>
              <a:chExt cx="3300793" cy="915174"/>
            </a:xfrm>
          </p:grpSpPr>
          <p:pic>
            <p:nvPicPr>
              <p:cNvPr id="46" name="Picture 45" descr="page56image5077840">
                <a:extLst>
                  <a:ext uri="{FF2B5EF4-FFF2-40B4-BE49-F238E27FC236}">
                    <a16:creationId xmlns:a16="http://schemas.microsoft.com/office/drawing/2014/main" id="{2F56EB7B-661B-0E4A-818A-B1FDB334FD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344" t="42794" r="30757" b="50892"/>
              <a:stretch/>
            </p:blipFill>
            <p:spPr bwMode="auto">
              <a:xfrm>
                <a:off x="3276600" y="1714500"/>
                <a:ext cx="3276600" cy="6858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9FF2A7C-5299-8743-BE8D-2F7CB9B3F82B}"/>
                  </a:ext>
                </a:extLst>
              </p:cNvPr>
              <p:cNvSpPr txBox="1"/>
              <p:nvPr/>
            </p:nvSpPr>
            <p:spPr>
              <a:xfrm>
                <a:off x="3294556" y="2352675"/>
                <a:ext cx="7099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Poverty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D2C6D73-2AC5-DA42-B5D7-AF0466A76331}"/>
                  </a:ext>
                </a:extLst>
              </p:cNvPr>
              <p:cNvSpPr txBox="1"/>
              <p:nvPr/>
            </p:nvSpPr>
            <p:spPr>
              <a:xfrm>
                <a:off x="3938664" y="2352675"/>
                <a:ext cx="7099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Food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1999A39-293A-D54B-B5B0-EA80C4E8FC56}"/>
                  </a:ext>
                </a:extLst>
              </p:cNvPr>
              <p:cNvSpPr txBox="1"/>
              <p:nvPr/>
            </p:nvSpPr>
            <p:spPr>
              <a:xfrm>
                <a:off x="4582773" y="2352675"/>
                <a:ext cx="7099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Health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6127AD8-352A-9042-B5E3-7D0FDE985A16}"/>
                  </a:ext>
                </a:extLst>
              </p:cNvPr>
              <p:cNvSpPr txBox="1"/>
              <p:nvPr/>
            </p:nvSpPr>
            <p:spPr>
              <a:xfrm>
                <a:off x="5134867" y="2352675"/>
                <a:ext cx="89402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Education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D82CC892-EC6D-D847-AA35-2B9EDE4B6D0F}"/>
                  </a:ext>
                </a:extLst>
              </p:cNvPr>
              <p:cNvSpPr txBox="1"/>
              <p:nvPr/>
            </p:nvSpPr>
            <p:spPr>
              <a:xfrm>
                <a:off x="5867400" y="2352675"/>
                <a:ext cx="7099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chemeClr val="tx2"/>
                    </a:solidFill>
                  </a:rPr>
                  <a:t>Gender</a:t>
                </a:r>
              </a:p>
            </p:txBody>
          </p:sp>
        </p:grpSp>
        <p:sp>
          <p:nvSpPr>
            <p:cNvPr id="45" name="Right Brace 44"/>
            <p:cNvSpPr/>
            <p:nvPr/>
          </p:nvSpPr>
          <p:spPr>
            <a:xfrm rot="16200000" flipH="1">
              <a:off x="4517731" y="766073"/>
              <a:ext cx="268667" cy="3308522"/>
            </a:xfrm>
            <a:prstGeom prst="rightBrace">
              <a:avLst>
                <a:gd name="adj1" fmla="val 4152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Rectangle 52"/>
          <p:cNvSpPr/>
          <p:nvPr/>
        </p:nvSpPr>
        <p:spPr>
          <a:xfrm>
            <a:off x="954460" y="2495401"/>
            <a:ext cx="3170256" cy="3343992"/>
          </a:xfrm>
          <a:prstGeom prst="rect">
            <a:avLst/>
          </a:prstGeom>
          <a:solidFill>
            <a:srgbClr val="CCFFCC"/>
          </a:solidFill>
          <a:ln w="25400">
            <a:solidFill>
              <a:srgbClr val="000000"/>
            </a:solidFill>
            <a:prstDash val="solid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Core Principles</a:t>
            </a:r>
          </a:p>
          <a:p>
            <a:pPr marL="342900" indent="-22066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Universal</a:t>
            </a:r>
          </a:p>
          <a:p>
            <a:pPr marL="342900" indent="-22066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Leaving no one behind</a:t>
            </a:r>
          </a:p>
          <a:p>
            <a:pPr marL="342900" indent="-22066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Interconnected &amp; indivisible</a:t>
            </a:r>
          </a:p>
          <a:p>
            <a:pPr marL="342900" indent="-22066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Inclusive</a:t>
            </a:r>
          </a:p>
          <a:p>
            <a:pPr marL="342900" indent="-220663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Multi-stakeholder partnerships.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487545" y="1492675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5Ps of SDGs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4359910" y="2356971"/>
            <a:ext cx="1700992" cy="3071252"/>
          </a:xfrm>
          <a:prstGeom prst="rect">
            <a:avLst/>
          </a:prstGeom>
          <a:noFill/>
          <a:ln w="412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7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3" grpId="0" animBg="1"/>
      <p:bldP spid="54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</a:rPr>
              <a:t>Sustainable Development Goals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33488"/>
            <a:ext cx="12073468" cy="275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Present Progression and Future Directions: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 a progress is being made in many places, in overall, action to meet the SDGs is not yet advancing at the speed or scale required.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Sept 2019, the UN Secretary-General called on all sectors of society to mobilize for a decade of action (2020-2030) to deliver SDGs by 2030, through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areas of actions at Global, Local and People levels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9184" y="6469194"/>
            <a:ext cx="432816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22</a:t>
            </a:fld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41294" y="3598069"/>
            <a:ext cx="11432174" cy="2559009"/>
            <a:chOff x="641294" y="3509169"/>
            <a:chExt cx="11432174" cy="25590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6" t="32839" r="56206" b="32919"/>
            <a:stretch/>
          </p:blipFill>
          <p:spPr>
            <a:xfrm>
              <a:off x="641294" y="3794529"/>
              <a:ext cx="3927005" cy="1988288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4552671" y="3509169"/>
              <a:ext cx="7520797" cy="2559009"/>
              <a:chOff x="5071616" y="3516455"/>
              <a:chExt cx="7520797" cy="255900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71616" y="3516455"/>
                <a:ext cx="7520797" cy="824400"/>
                <a:chOff x="355474" y="2710355"/>
                <a:chExt cx="7520797" cy="82440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1012395" y="2710355"/>
                  <a:ext cx="6863876" cy="824400"/>
                  <a:chOff x="1012395" y="2710355"/>
                  <a:chExt cx="6863876" cy="824400"/>
                </a:xfrm>
              </p:grpSpPr>
              <p:sp>
                <p:nvSpPr>
                  <p:cNvPr id="36" name="Rectangle 35"/>
                  <p:cNvSpPr/>
                  <p:nvPr/>
                </p:nvSpPr>
                <p:spPr>
                  <a:xfrm>
                    <a:off x="1012395" y="2710355"/>
                    <a:ext cx="2543311" cy="824400"/>
                  </a:xfrm>
                  <a:prstGeom prst="rect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400" b="1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More Commitments</a:t>
                    </a:r>
                  </a:p>
                </p:txBody>
              </p:sp>
              <p:sp>
                <p:nvSpPr>
                  <p:cNvPr id="37" name="Rectangle 36"/>
                  <p:cNvSpPr/>
                  <p:nvPr/>
                </p:nvSpPr>
                <p:spPr>
                  <a:xfrm>
                    <a:off x="3595871" y="2710355"/>
                    <a:ext cx="4280400" cy="824400"/>
                  </a:xfrm>
                  <a:prstGeom prst="rect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defRPr/>
                    </a:pPr>
                    <a:r>
                      <a:rPr lang="en-US" sz="2400" dirty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Mobilize Everyone, Everywhere</a:t>
                    </a:r>
                  </a:p>
                </p:txBody>
              </p:sp>
            </p:grpSp>
            <p:sp>
              <p:nvSpPr>
                <p:cNvPr id="35" name="L-Shape 34"/>
                <p:cNvSpPr>
                  <a:spLocks noChangeAspect="1"/>
                </p:cNvSpPr>
                <p:nvPr/>
              </p:nvSpPr>
              <p:spPr>
                <a:xfrm rot="18900000" flipH="1">
                  <a:off x="355474" y="2875787"/>
                  <a:ext cx="494333" cy="493536"/>
                </a:xfrm>
                <a:prstGeom prst="corner">
                  <a:avLst>
                    <a:gd name="adj1" fmla="val 32315"/>
                    <a:gd name="adj2" fmla="val 33922"/>
                  </a:avLst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071616" y="4383760"/>
                <a:ext cx="7520797" cy="824400"/>
                <a:chOff x="355474" y="3711044"/>
                <a:chExt cx="7520797" cy="824400"/>
              </a:xfrm>
            </p:grpSpPr>
            <p:grpSp>
              <p:nvGrpSpPr>
                <p:cNvPr id="30" name="Group 29"/>
                <p:cNvGrpSpPr/>
                <p:nvPr/>
              </p:nvGrpSpPr>
              <p:grpSpPr>
                <a:xfrm>
                  <a:off x="1012395" y="3711044"/>
                  <a:ext cx="6863876" cy="824400"/>
                  <a:chOff x="1012395" y="3711044"/>
                  <a:chExt cx="6863876" cy="824400"/>
                </a:xfrm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1012395" y="3711044"/>
                    <a:ext cx="2543311" cy="824400"/>
                  </a:xfrm>
                  <a:prstGeom prst="rect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More Ambition</a:t>
                    </a:r>
                  </a:p>
                </p:txBody>
              </p:sp>
              <p:sp>
                <p:nvSpPr>
                  <p:cNvPr id="33" name="Rectangle 32"/>
                  <p:cNvSpPr/>
                  <p:nvPr/>
                </p:nvSpPr>
                <p:spPr>
                  <a:xfrm>
                    <a:off x="3595871" y="3711044"/>
                    <a:ext cx="4280400" cy="824400"/>
                  </a:xfrm>
                  <a:prstGeom prst="rect">
                    <a:avLst/>
                  </a:prstGeom>
                  <a:solidFill>
                    <a:srgbClr val="FF7C8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defRPr/>
                    </a:pPr>
                    <a:r>
                      <a:rPr lang="en-US" sz="2400" dirty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Demand Urgency &amp; Ambition</a:t>
                    </a:r>
                  </a:p>
                </p:txBody>
              </p:sp>
            </p:grpSp>
            <p:sp>
              <p:nvSpPr>
                <p:cNvPr id="31" name="L-Shape 30"/>
                <p:cNvSpPr>
                  <a:spLocks noChangeAspect="1"/>
                </p:cNvSpPr>
                <p:nvPr/>
              </p:nvSpPr>
              <p:spPr>
                <a:xfrm rot="18900000" flipH="1">
                  <a:off x="355474" y="3876476"/>
                  <a:ext cx="494333" cy="493536"/>
                </a:xfrm>
                <a:prstGeom prst="corner">
                  <a:avLst>
                    <a:gd name="adj1" fmla="val 32315"/>
                    <a:gd name="adj2" fmla="val 33922"/>
                  </a:avLst>
                </a:prstGeom>
                <a:solidFill>
                  <a:srgbClr val="FF7C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5071616" y="5251064"/>
                <a:ext cx="7520797" cy="824400"/>
                <a:chOff x="355474" y="5105364"/>
                <a:chExt cx="7520797" cy="824400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1012395" y="5105364"/>
                  <a:ext cx="6863876" cy="824400"/>
                  <a:chOff x="1012395" y="5105364"/>
                  <a:chExt cx="6863876" cy="824400"/>
                </a:xfrm>
              </p:grpSpPr>
              <p:sp>
                <p:nvSpPr>
                  <p:cNvPr id="28" name="Rectangle 27"/>
                  <p:cNvSpPr/>
                  <p:nvPr/>
                </p:nvSpPr>
                <p:spPr>
                  <a:xfrm>
                    <a:off x="1012395" y="5105364"/>
                    <a:ext cx="2543311" cy="82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r>
                      <a:rPr lang="en-US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rPr>
                      <a:t>More Action</a:t>
                    </a: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595871" y="5105364"/>
                    <a:ext cx="4280400" cy="824400"/>
                  </a:xfrm>
                  <a:prstGeom prst="rect">
                    <a:avLst/>
                  </a:prstGeom>
                  <a:solidFill>
                    <a:srgbClr val="C0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0" rIns="9144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lvl="0">
                      <a:defRPr/>
                    </a:pPr>
                    <a:r>
                      <a:rPr lang="en-US" sz="2400" dirty="0">
                        <a:latin typeface="Arial Black" panose="020B0A04020102020204" pitchFamily="34" charset="0"/>
                        <a:cs typeface="Arial" panose="020B0604020202020204" pitchFamily="34" charset="0"/>
                      </a:rPr>
                      <a:t>Design New Innovations &amp; Solutions</a:t>
                    </a:r>
                  </a:p>
                </p:txBody>
              </p:sp>
            </p:grpSp>
            <p:sp>
              <p:nvSpPr>
                <p:cNvPr id="27" name="L-Shape 26"/>
                <p:cNvSpPr>
                  <a:spLocks noChangeAspect="1"/>
                </p:cNvSpPr>
                <p:nvPr/>
              </p:nvSpPr>
              <p:spPr>
                <a:xfrm rot="18900000" flipH="1">
                  <a:off x="355474" y="5270796"/>
                  <a:ext cx="494333" cy="493536"/>
                </a:xfrm>
                <a:prstGeom prst="corner">
                  <a:avLst>
                    <a:gd name="adj1" fmla="val 32315"/>
                    <a:gd name="adj2" fmla="val 33922"/>
                  </a:avLst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977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</a:rPr>
              <a:t>Sustainable Development Goals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33488"/>
            <a:ext cx="12192000" cy="550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Local Progression: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becoming a signatory to the 2030 Agenda, the </a:t>
            </a:r>
            <a:r>
              <a:rPr lang="en-GB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GoSL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enacted the Sustainable Development Act No. 19 of 2017 and established the Sustainable Development Council (SDC) to provide the policy, regulatory and institutional framework for the implementation of SDGs.</a:t>
            </a:r>
          </a:p>
          <a:p>
            <a:pPr marL="2333625" lvl="2" indent="-452438" eaLnBrk="1" hangingPunct="1">
              <a:lnSpc>
                <a:spcPct val="110000"/>
              </a:lnSpc>
              <a:spcBef>
                <a:spcPts val="3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tabLst>
                <a:tab pos="2852738" algn="l"/>
                <a:tab pos="5949950" algn="l"/>
                <a:tab pos="6400800" algn="l"/>
              </a:tabLst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present, the National Policy and Strategy on SD of Sri Lanka has been drafted; and the mainstreaming of SDGs into national, provincial and local authority levels is being implemented, with emphasis on localizing SDGs.</a:t>
            </a:r>
          </a:p>
          <a:p>
            <a:pPr marL="2333625" lvl="2" indent="-452438" eaLnBrk="1" hangingPunct="1">
              <a:lnSpc>
                <a:spcPct val="110000"/>
              </a:lnSpc>
              <a:spcBef>
                <a:spcPts val="300"/>
              </a:spcBef>
              <a:buClr>
                <a:srgbClr val="0000CC"/>
              </a:buClr>
              <a:buFont typeface="Wingdings" panose="05000000000000000000" pitchFamily="2" charset="2"/>
              <a:buChar char="v"/>
              <a:tabLst>
                <a:tab pos="2852738" algn="l"/>
                <a:tab pos="5949950" algn="l"/>
                <a:tab pos="6400800" algn="l"/>
              </a:tabLst>
            </a:pPr>
            <a:r>
              <a:rPr lang="en-GB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indicator framework is being developed with data availability for about 100 indicators (among 240).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present progress shows that significant challenges still persist for the achievement of the 2030 Agenda, particularly for the environment related SDGs.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59184" y="6469194"/>
            <a:ext cx="432816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23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5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0012680" cy="3688997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Impact" panose="020B0806030902050204" pitchFamily="34" charset="0"/>
              </a:rPr>
              <a:t>The Paris Agreement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en-US" b="1" dirty="0">
                <a:latin typeface="Impact" panose="020B0806030902050204" pitchFamily="34" charset="0"/>
              </a:rPr>
              <a:t>on Climate 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8305800" y="6248400"/>
            <a:ext cx="1447800" cy="609600"/>
          </a:xfrm>
          <a:prstGeom prst="rect">
            <a:avLst/>
          </a:prstGeom>
          <a:solidFill>
            <a:schemeClr val="bg1"/>
          </a:solidFill>
          <a:ln w="31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50040" y="6492875"/>
            <a:ext cx="441960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24</a:t>
            </a:fld>
            <a:endParaRPr lang="en-US" b="1" dirty="0"/>
          </a:p>
        </p:txBody>
      </p:sp>
      <p:pic>
        <p:nvPicPr>
          <p:cNvPr id="7" name="Picture 6" descr="Climate Change and Global Warming ⋆ Vidhan IA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312"/>
          <a:stretch/>
        </p:blipFill>
        <p:spPr bwMode="auto">
          <a:xfrm>
            <a:off x="82296" y="2755546"/>
            <a:ext cx="12024360" cy="2758285"/>
          </a:xfrm>
          <a:prstGeom prst="rect">
            <a:avLst/>
          </a:prstGeom>
          <a:noFill/>
          <a:ln>
            <a:solidFill>
              <a:srgbClr val="33CC33"/>
            </a:solidFill>
          </a:ln>
          <a:effectLst>
            <a:glow rad="127000">
              <a:srgbClr val="33CC33"/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DF992E-BB37-F748-80BC-EA1F3FD0FD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958973"/>
            <a:ext cx="3800856" cy="171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86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The Paris Agreement on Climate Change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33488"/>
            <a:ext cx="12073468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Implications of the Paris Agreement</a:t>
            </a:r>
            <a:endParaRPr lang="en-US" dirty="0"/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Commitments of member states and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targets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69372" y="6477286"/>
            <a:ext cx="422628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25</a:t>
            </a:fld>
            <a:endParaRPr lang="en-US" b="1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3429354" y="1945019"/>
            <a:ext cx="8644114" cy="2830181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3200" cap="small" dirty="0"/>
              <a:t>nations agreed to</a:t>
            </a:r>
          </a:p>
          <a:p>
            <a:pPr marL="895350" indent="-538163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cap="small" dirty="0"/>
              <a:t>hold global warming to </a:t>
            </a:r>
            <a:r>
              <a:rPr lang="en-GB" sz="3200" b="1" cap="small" dirty="0">
                <a:solidFill>
                  <a:srgbClr val="FF0000"/>
                </a:solidFill>
              </a:rPr>
              <a:t>well below 2℃</a:t>
            </a:r>
            <a:r>
              <a:rPr lang="en-GB" sz="3200" cap="small" dirty="0"/>
              <a:t>,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3200" cap="small" dirty="0"/>
              <a:t>and </a:t>
            </a:r>
          </a:p>
          <a:p>
            <a:pPr marL="895350" indent="-538163">
              <a:lnSpc>
                <a:spcPct val="114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3200" cap="small" dirty="0"/>
              <a:t>preferably </a:t>
            </a:r>
            <a:r>
              <a:rPr lang="en-GB" sz="3200" b="1" cap="small" dirty="0">
                <a:solidFill>
                  <a:srgbClr val="FF0000"/>
                </a:solidFill>
              </a:rPr>
              <a:t>limit it to 1.5℃</a:t>
            </a:r>
            <a:r>
              <a:rPr lang="en-GB" sz="3200" cap="small" dirty="0"/>
              <a:t>, 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3200" cap="small" dirty="0"/>
              <a:t>by the year </a:t>
            </a:r>
            <a:r>
              <a:rPr lang="en-GB" sz="3200" b="1" cap="small" dirty="0">
                <a:solidFill>
                  <a:srgbClr val="FF0000"/>
                </a:solidFill>
              </a:rPr>
              <a:t>2100 </a:t>
            </a:r>
            <a:r>
              <a:rPr lang="en-GB" sz="3200" cap="small" dirty="0"/>
              <a:t>compared to pre-industrial levels. </a:t>
            </a:r>
            <a:endParaRPr lang="en-US" sz="3200" cap="small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801638" y="2365820"/>
            <a:ext cx="2459722" cy="19885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cap="small" dirty="0"/>
              <a:t>mitigation commitment</a:t>
            </a:r>
            <a:endParaRPr lang="en-US" sz="3200" b="1" cap="small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cap="small" dirty="0"/>
              <a:t>Effect from 2020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891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  <p:bldP spid="6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Impact" panose="020B0806030902050204" pitchFamily="34" charset="0"/>
              </a:rPr>
              <a:t>NDCs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en-US" b="1" dirty="0">
                <a:latin typeface="Impact" panose="020B0806030902050204" pitchFamily="34" charset="0"/>
              </a:rPr>
              <a:t>Nationally Determined      Contributions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6616" y="6492875"/>
            <a:ext cx="405384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26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8577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SRI LANKA NATIONALLY DETERMINED CONTRIBUTIONS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33488"/>
            <a:ext cx="12192000" cy="572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National Approach to Climate Actions</a:t>
            </a:r>
            <a:endParaRPr lang="en-US" dirty="0"/>
          </a:p>
          <a:p>
            <a:pPr marL="1878013" lvl="2" indent="-452438" eaLnBrk="1" hangingPunct="1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Lanka has pledged its support to the global Climate Action:</a:t>
            </a:r>
          </a:p>
          <a:p>
            <a:pPr marL="2239963" lvl="2" indent="-360363" eaLnBrk="1" hangingPunct="1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Ø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Intended nationally determined contributions (INDCs) in 2015 </a:t>
            </a:r>
          </a:p>
          <a:p>
            <a:pPr marL="2239963" lvl="2" indent="-360363" eaLnBrk="1" hangingPunct="1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Ø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NDCs in 2016 for the implementation period of 2020-2030, based on the Readiness Plan 2017-2019 for the Implementation of INDCs.</a:t>
            </a:r>
          </a:p>
          <a:p>
            <a:pPr marL="2239963" lvl="2" indent="-360363" eaLnBrk="1" hangingPunct="1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Ø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NDCs in July 2021 (and resubmission in September 2021).</a:t>
            </a:r>
          </a:p>
          <a:p>
            <a:pPr marL="2239963" lvl="2" indent="-360363" eaLnBrk="1" hangingPunct="1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Clr>
                <a:srgbClr val="0000CC"/>
              </a:buClr>
              <a:buFont typeface="Wingdings" panose="05000000000000000000" pitchFamily="2" charset="2"/>
              <a:buChar char="Ø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Lanka’s NDCs comprise of following five areas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514600" lvl="4" indent="-365125" eaLnBrk="1" fontAlgn="base" hangingPunct="1">
              <a:lnSpc>
                <a:spcPct val="108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(Six sectors: Energy, Transport, Industry, Waste, Agriculture &amp; Forestry)</a:t>
            </a:r>
          </a:p>
          <a:p>
            <a:pPr marL="2514600" lvl="4" indent="-365125" eaLnBrk="1" fontAlgn="base" hangingPunct="1">
              <a:lnSpc>
                <a:spcPct val="108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(Nine sectors: Health, Human Settlements, Water, Agriculture, Livestock, Coastal &amp; Marine, Fisheries, Biodiversity, Tourism &amp; Recreation).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0" lvl="4" indent="-365125" eaLnBrk="1" fontAlgn="base" hangingPunct="1">
              <a:lnSpc>
                <a:spcPct val="108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and Damage</a:t>
            </a:r>
          </a:p>
          <a:p>
            <a:pPr marL="2514600" lvl="4" indent="-365125" eaLnBrk="1" fontAlgn="base" hangingPunct="1">
              <a:lnSpc>
                <a:spcPct val="108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Integrating SDGs and Gender to the NDCs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14600" lvl="4" indent="-365125" eaLnBrk="1" fontAlgn="base" hangingPunct="1">
              <a:lnSpc>
                <a:spcPct val="108000"/>
              </a:lnSpc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Means of Implementation.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69372" y="6477286"/>
            <a:ext cx="422628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27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47173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75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rgbClr val="FF9900"/>
                </a:solidFill>
                <a:latin typeface="Impact" panose="020B0806030902050204" pitchFamily="34" charset="0"/>
              </a:rPr>
              <a:t>NEAP</a:t>
            </a:r>
            <a:br>
              <a:rPr lang="en-US" b="1" dirty="0">
                <a:latin typeface="Impact" panose="020B0806030902050204" pitchFamily="34" charset="0"/>
              </a:rPr>
            </a:br>
            <a:r>
              <a:rPr lang="fr-FR" b="1" dirty="0">
                <a:latin typeface="Impact" panose="020B0806030902050204" pitchFamily="34" charset="0"/>
              </a:rPr>
              <a:t>National </a:t>
            </a:r>
            <a:r>
              <a:rPr lang="fr-FR" b="1" dirty="0" err="1">
                <a:latin typeface="Impact" panose="020B0806030902050204" pitchFamily="34" charset="0"/>
              </a:rPr>
              <a:t>Environment</a:t>
            </a:r>
            <a:r>
              <a:rPr lang="fr-FR" b="1" dirty="0">
                <a:latin typeface="Impact" panose="020B0806030902050204" pitchFamily="34" charset="0"/>
              </a:rPr>
              <a:t> Action Plan 2022-2030</a:t>
            </a:r>
            <a:br>
              <a:rPr lang="fr-FR" b="1" dirty="0">
                <a:latin typeface="Impact" panose="020B0806030902050204" pitchFamily="34" charset="0"/>
              </a:rPr>
            </a:br>
            <a:r>
              <a:rPr lang="en-GB" sz="3600" dirty="0">
                <a:solidFill>
                  <a:srgbClr val="0000CC"/>
                </a:solidFill>
                <a:latin typeface="Impact" panose="020B0806030902050204" pitchFamily="34" charset="0"/>
              </a:rPr>
              <a:t>Pathway to sustainable development in Sri Lanka </a:t>
            </a:r>
            <a:endParaRPr lang="en-US" sz="3600" dirty="0">
              <a:solidFill>
                <a:srgbClr val="0000CC"/>
              </a:solidFill>
              <a:latin typeface="Impact" panose="020B080603090205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6616" y="6492875"/>
            <a:ext cx="405384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28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04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B44B28E-EC80-E346-9845-43CD76789C9A}"/>
              </a:ext>
            </a:extLst>
          </p:cNvPr>
          <p:cNvSpPr/>
          <p:nvPr/>
        </p:nvSpPr>
        <p:spPr>
          <a:xfrm>
            <a:off x="557939" y="216976"/>
            <a:ext cx="7749153" cy="6509288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07092" y="2536494"/>
            <a:ext cx="3766090" cy="1325563"/>
          </a:xfrm>
        </p:spPr>
        <p:txBody>
          <a:bodyPr>
            <a:normAutofit fontScale="90000"/>
          </a:bodyPr>
          <a:lstStyle/>
          <a:p>
            <a:pPr algn="r"/>
            <a:r>
              <a:rPr lang="en-US" sz="4800" dirty="0">
                <a:latin typeface="Impact" panose="020B0806030902050204" pitchFamily="34" charset="0"/>
              </a:rPr>
              <a:t>Thematic Areas</a:t>
            </a:r>
            <a:br>
              <a:rPr lang="en-US" sz="4800" dirty="0">
                <a:latin typeface="Impact" panose="020B0806030902050204" pitchFamily="34" charset="0"/>
              </a:rPr>
            </a:br>
            <a:r>
              <a:rPr lang="en-US" sz="4800" dirty="0">
                <a:latin typeface="Impact" panose="020B0806030902050204" pitchFamily="34" charset="0"/>
              </a:rPr>
              <a:t> of NEAP </a:t>
            </a:r>
            <a:r>
              <a:rPr lang="en-US" sz="3100" dirty="0">
                <a:latin typeface="+mn-lt"/>
              </a:rPr>
              <a:t>2022-2030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645900" y="6448262"/>
            <a:ext cx="546100" cy="409737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29</a:t>
            </a:fld>
            <a:endParaRPr lang="en-US" b="1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825" r="2937"/>
          <a:stretch/>
        </p:blipFill>
        <p:spPr>
          <a:xfrm>
            <a:off x="1204683" y="422586"/>
            <a:ext cx="6455665" cy="609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19E6C-B3CF-44DE-AC7F-F7EE4987F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BC8B4-947E-4518-817F-219C03B78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37" y="490883"/>
            <a:ext cx="3203439" cy="944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616FE6E-EDD0-438C-9262-D08FFCF217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414" r="65617" b="26058"/>
          <a:stretch/>
        </p:blipFill>
        <p:spPr bwMode="auto">
          <a:xfrm>
            <a:off x="374786" y="495665"/>
            <a:ext cx="1667800" cy="9412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2D78CD-B111-4B1C-B9E0-EF878A2E66B3}"/>
              </a:ext>
            </a:extLst>
          </p:cNvPr>
          <p:cNvSpPr txBox="1"/>
          <p:nvPr/>
        </p:nvSpPr>
        <p:spPr>
          <a:xfrm>
            <a:off x="492369" y="2376879"/>
            <a:ext cx="5360908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 on the Stockholm+50 National Consultation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Sri Lanka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748589-712A-4CC7-8EA8-CC1B3F8E1692}"/>
              </a:ext>
            </a:extLst>
          </p:cNvPr>
          <p:cNvSpPr txBox="1"/>
          <p:nvPr/>
        </p:nvSpPr>
        <p:spPr>
          <a:xfrm>
            <a:off x="492368" y="3613259"/>
            <a:ext cx="536090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Report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1EBBC1-0CD4-4C05-A4F2-E51A34B1AB58}"/>
              </a:ext>
            </a:extLst>
          </p:cNvPr>
          <p:cNvSpPr txBox="1"/>
          <p:nvPr/>
        </p:nvSpPr>
        <p:spPr>
          <a:xfrm>
            <a:off x="492368" y="5629214"/>
            <a:ext cx="536090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Submitted on: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XX/ May/ 2022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D8CA58-E7CD-4E9B-BC4F-B0A0D812C7FA}"/>
              </a:ext>
            </a:extLst>
          </p:cNvPr>
          <p:cNvSpPr/>
          <p:nvPr/>
        </p:nvSpPr>
        <p:spPr>
          <a:xfrm>
            <a:off x="492369" y="211015"/>
            <a:ext cx="5360907" cy="651046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7369CED-7072-440D-9EED-832A97721E90}"/>
              </a:ext>
            </a:extLst>
          </p:cNvPr>
          <p:cNvGrpSpPr/>
          <p:nvPr/>
        </p:nvGrpSpPr>
        <p:grpSpPr>
          <a:xfrm>
            <a:off x="6338725" y="154744"/>
            <a:ext cx="5472219" cy="6510460"/>
            <a:chOff x="6338725" y="168812"/>
            <a:chExt cx="5472219" cy="6510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478F97E-7248-42FC-9573-E36BD737A2C5}"/>
                </a:ext>
              </a:extLst>
            </p:cNvPr>
            <p:cNvSpPr/>
            <p:nvPr/>
          </p:nvSpPr>
          <p:spPr>
            <a:xfrm>
              <a:off x="6338725" y="168812"/>
              <a:ext cx="5360907" cy="6510460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E57BB9-6A1A-47DB-BA8A-0F75732617E1}"/>
                </a:ext>
              </a:extLst>
            </p:cNvPr>
            <p:cNvSpPr txBox="1"/>
            <p:nvPr/>
          </p:nvSpPr>
          <p:spPr>
            <a:xfrm>
              <a:off x="6338725" y="447816"/>
              <a:ext cx="5360907" cy="595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1200"/>
                </a:spcBef>
              </a:pPr>
              <a:r>
                <a:rPr lang="en-US" sz="3200" b="1" dirty="0">
                  <a:solidFill>
                    <a:srgbClr val="2F5496"/>
                  </a:solidFill>
                  <a:effectLst/>
                  <a:latin typeface="Calibri Light" panose="020F0302020204030204" pitchFamily="34" charset="0"/>
                  <a:ea typeface="Yu Gothic Light" panose="020B0300000000000000" pitchFamily="34" charset="-128"/>
                  <a:cs typeface="Times New Roman" panose="02020603050405020304" pitchFamily="18" charset="0"/>
                </a:rPr>
                <a:t>Contents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97C14C9-2A4C-438F-8807-A85AF73E7753}"/>
                </a:ext>
              </a:extLst>
            </p:cNvPr>
            <p:cNvGrpSpPr/>
            <p:nvPr/>
          </p:nvGrpSpPr>
          <p:grpSpPr>
            <a:xfrm>
              <a:off x="6347188" y="1461532"/>
              <a:ext cx="5463756" cy="4924425"/>
              <a:chOff x="6347188" y="1461532"/>
              <a:chExt cx="5463756" cy="4924425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E19ED60-DC54-4D8A-949F-22BE829D2885}"/>
                  </a:ext>
                </a:extLst>
              </p:cNvPr>
              <p:cNvSpPr txBox="1"/>
              <p:nvPr/>
            </p:nvSpPr>
            <p:spPr>
              <a:xfrm>
                <a:off x="6615273" y="1461532"/>
                <a:ext cx="5195671" cy="49244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National Consultation at a Glance</a:t>
                </a:r>
              </a:p>
              <a:p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Arial" panose="020B0604020202020204" pitchFamily="34" charset="0"/>
                  </a:rPr>
                  <a:t>Consultation Process: Gender Responsive       and Socially Inclusive Consultation</a:t>
                </a:r>
              </a:p>
              <a:p>
                <a:endParaRPr lang="en-US" sz="20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latin typeface="Calibri" panose="020F0502020204030204" pitchFamily="34" charset="0"/>
                    <a:cs typeface="Arial" panose="020B0604020202020204" pitchFamily="34" charset="0"/>
                  </a:rPr>
                  <a:t>Main Consultation Inputs, Insights and Innovations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An overview of the main themes, challenges, opportunities, solutions and recommendations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Summary of the consultation</a:t>
                </a:r>
              </a:p>
              <a:p>
                <a:endParaRPr lang="en-US" sz="20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Consultation Follow-up, Next Steps and Links to National Policies</a:t>
                </a:r>
              </a:p>
              <a:p>
                <a:endParaRPr lang="en-US" sz="20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Annexes</a:t>
                </a:r>
                <a:endParaRPr lang="en-US" sz="20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2000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0832552-C493-4F0F-89B4-E0ED8B8C9BC4}"/>
                  </a:ext>
                </a:extLst>
              </p:cNvPr>
              <p:cNvGrpSpPr/>
              <p:nvPr/>
            </p:nvGrpSpPr>
            <p:grpSpPr>
              <a:xfrm>
                <a:off x="6347188" y="1475600"/>
                <a:ext cx="296220" cy="4562416"/>
                <a:chOff x="6347188" y="1475600"/>
                <a:chExt cx="296220" cy="4562416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1D8EE03-7FFA-49F1-A248-4DCD1D047E82}"/>
                    </a:ext>
                  </a:extLst>
                </p:cNvPr>
                <p:cNvSpPr txBox="1"/>
                <p:nvPr/>
              </p:nvSpPr>
              <p:spPr>
                <a:xfrm>
                  <a:off x="6362054" y="1475600"/>
                  <a:ext cx="2813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1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1455F33-B09B-41EA-823E-E58A2B348655}"/>
                    </a:ext>
                  </a:extLst>
                </p:cNvPr>
                <p:cNvSpPr txBox="1"/>
                <p:nvPr/>
              </p:nvSpPr>
              <p:spPr>
                <a:xfrm>
                  <a:off x="6351444" y="2083925"/>
                  <a:ext cx="2813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/>
                    <a:t>2</a:t>
                  </a: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43A108F-742A-40AB-800E-3E4E1D873B37}"/>
                    </a:ext>
                  </a:extLst>
                </p:cNvPr>
                <p:cNvGrpSpPr/>
                <p:nvPr/>
              </p:nvGrpSpPr>
              <p:grpSpPr>
                <a:xfrm>
                  <a:off x="6347188" y="2999615"/>
                  <a:ext cx="296220" cy="3038401"/>
                  <a:chOff x="6347188" y="2999615"/>
                  <a:chExt cx="296220" cy="3038401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E87EF2AA-BD42-4C22-B428-5C9D5275626E}"/>
                      </a:ext>
                    </a:extLst>
                  </p:cNvPr>
                  <p:cNvSpPr txBox="1"/>
                  <p:nvPr/>
                </p:nvSpPr>
                <p:spPr>
                  <a:xfrm>
                    <a:off x="6362054" y="2999615"/>
                    <a:ext cx="2813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3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BFB9EAC2-9434-420E-8605-7D10DAFEFC7F}"/>
                      </a:ext>
                    </a:extLst>
                  </p:cNvPr>
                  <p:cNvSpPr txBox="1"/>
                  <p:nvPr/>
                </p:nvSpPr>
                <p:spPr>
                  <a:xfrm>
                    <a:off x="6347188" y="4740559"/>
                    <a:ext cx="2813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4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5CC847CF-B8EC-4A03-9130-64E96F3E481D}"/>
                      </a:ext>
                    </a:extLst>
                  </p:cNvPr>
                  <p:cNvSpPr txBox="1"/>
                  <p:nvPr/>
                </p:nvSpPr>
                <p:spPr>
                  <a:xfrm>
                    <a:off x="6353547" y="5637906"/>
                    <a:ext cx="281354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/>
                      <a:t>5</a:t>
                    </a:r>
                  </a:p>
                </p:txBody>
              </p:sp>
            </p:grpSp>
          </p:grpSp>
        </p:grp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9D8CECDB-F353-4FD1-BA8E-867CB1245044}"/>
              </a:ext>
            </a:extLst>
          </p:cNvPr>
          <p:cNvSpPr/>
          <p:nvPr/>
        </p:nvSpPr>
        <p:spPr>
          <a:xfrm>
            <a:off x="5970859" y="2678182"/>
            <a:ext cx="6007781" cy="20483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F1FA57A-A1CB-45C3-BB52-C08D95204F7B}"/>
              </a:ext>
            </a:extLst>
          </p:cNvPr>
          <p:cNvSpPr/>
          <p:nvPr/>
        </p:nvSpPr>
        <p:spPr>
          <a:xfrm>
            <a:off x="6096000" y="5475094"/>
            <a:ext cx="1992923" cy="6837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7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996068" y="2413861"/>
            <a:ext cx="8534400" cy="1780108"/>
          </a:xfrm>
        </p:spPr>
        <p:txBody>
          <a:bodyPr>
            <a:normAutofit/>
          </a:bodyPr>
          <a:lstStyle/>
          <a:p>
            <a:pPr algn="ctr"/>
            <a:r>
              <a:rPr lang="en-US" sz="8000" dirty="0">
                <a:latin typeface="Impact" panose="020B0806030902050204" pitchFamily="34" charset="0"/>
              </a:rPr>
              <a:t>Green Recovery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5800" y="6248400"/>
            <a:ext cx="1219200" cy="533400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709400" y="6492875"/>
            <a:ext cx="482600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5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209417"/>
            <a:ext cx="12192000" cy="78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114300" lvl="2" indent="0" algn="ctr" defTabSz="685800" eaLnBrk="1" hangingPunct="1">
              <a:lnSpc>
                <a:spcPct val="114000"/>
              </a:lnSpc>
              <a:spcBef>
                <a:spcPct val="0"/>
              </a:spcBef>
              <a:buSzPct val="100000"/>
              <a:defRPr/>
            </a:pPr>
            <a:r>
              <a:rPr lang="en-GB" sz="4400" dirty="0">
                <a:latin typeface="Impact" panose="020B0806030902050204" pitchFamily="34" charset="0"/>
                <a:ea typeface="+mj-ea"/>
              </a:rPr>
              <a:t>Emerging Trends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933488"/>
            <a:ext cx="12073468" cy="104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1pPr>
            <a:lvl2pPr marL="708025" indent="-360363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3pPr>
            <a:lvl4pPr marL="1385887" lvl="3" indent="-457200">
              <a:lnSpc>
                <a:spcPct val="108000"/>
              </a:lnSpc>
              <a:spcAft>
                <a:spcPts val="600"/>
              </a:spcAft>
              <a:buClr>
                <a:srgbClr val="0000CC"/>
              </a:buClr>
              <a:buSzPct val="100000"/>
              <a:buFont typeface="Wingdings" panose="05000000000000000000" pitchFamily="2" charset="2"/>
              <a:buChar char="§"/>
              <a:tabLst>
                <a:tab pos="8686800" algn="l"/>
              </a:tabLst>
              <a:defRPr sz="28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686800" algn="l"/>
              </a:tabLst>
              <a:defRPr sz="2400">
                <a:latin typeface="Times New Roman" pitchFamily="18" charset="0"/>
                <a:cs typeface="Arial" charset="0"/>
              </a:defRPr>
            </a:lvl9pPr>
          </a:lstStyle>
          <a:p>
            <a:pPr lvl="3">
              <a:lnSpc>
                <a:spcPct val="110000"/>
              </a:lnSpc>
              <a:spcAft>
                <a:spcPts val="0"/>
              </a:spcAft>
            </a:pPr>
            <a:r>
              <a:rPr lang="en-GB" dirty="0"/>
              <a:t>Green Development</a:t>
            </a:r>
            <a:r>
              <a:rPr lang="en-US" dirty="0"/>
              <a:t>:</a:t>
            </a:r>
          </a:p>
          <a:p>
            <a:pPr marL="1878013" lvl="2" indent="-452438" eaLnBrk="1" hangingPunct="1">
              <a:lnSpc>
                <a:spcPct val="110000"/>
              </a:lnSpc>
              <a:spcBef>
                <a:spcPts val="600"/>
              </a:spcBef>
              <a:buClr>
                <a:srgbClr val="0000CC"/>
              </a:buClr>
              <a:buFont typeface="Wingdings" panose="05000000000000000000" pitchFamily="2" charset="2"/>
              <a:buChar char="ü"/>
              <a:tabLst>
                <a:tab pos="2852738" algn="l"/>
                <a:tab pos="5949950" algn="l"/>
                <a:tab pos="6400800" algn="l"/>
              </a:tabLst>
            </a:pP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Unprecedented backdrop of COVID-19 &amp; Human Development Index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34120" y="1982554"/>
            <a:ext cx="3094183" cy="105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lIns="18288" tIns="18288" rIns="18288" bIns="18288">
            <a:spAutoFit/>
          </a:bodyPr>
          <a:lstStyle/>
          <a:p>
            <a:pPr algn="ctr"/>
            <a:r>
              <a:rPr lang="en-GB" sz="22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Evolution from a health shock to an economic, social and political crisis</a:t>
            </a:r>
            <a:endParaRPr lang="en-US" sz="220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37324" y="6492875"/>
            <a:ext cx="354676" cy="365125"/>
          </a:xfrm>
        </p:spPr>
        <p:txBody>
          <a:bodyPr/>
          <a:lstStyle/>
          <a:p>
            <a:pPr algn="ctr"/>
            <a:fld id="{68C492C9-C072-F848-99CC-B31FCDAAD232}" type="slidenum">
              <a:rPr lang="en-US" b="1" smtClean="0"/>
              <a:pPr algn="ctr"/>
              <a:t>31</a:t>
            </a:fld>
            <a:endParaRPr lang="en-US" b="1"/>
          </a:p>
        </p:txBody>
      </p:sp>
      <p:sp>
        <p:nvSpPr>
          <p:cNvPr id="10" name="Rectangle 9"/>
          <p:cNvSpPr/>
          <p:nvPr/>
        </p:nvSpPr>
        <p:spPr>
          <a:xfrm>
            <a:off x="9034121" y="3121149"/>
            <a:ext cx="3094183" cy="2406813"/>
          </a:xfrm>
          <a:prstGeom prst="rect">
            <a:avLst/>
          </a:prstGeom>
          <a:solidFill>
            <a:srgbClr val="99FF99"/>
          </a:solidFill>
          <a:ln>
            <a:solidFill>
              <a:schemeClr val="tx2"/>
            </a:solidFill>
          </a:ln>
        </p:spPr>
        <p:txBody>
          <a:bodyPr wrap="square" lIns="18288" tIns="18288" rIns="18288" bIns="18288">
            <a:spAutoFit/>
          </a:bodyPr>
          <a:lstStyle/>
          <a:p>
            <a:pPr algn="ctr"/>
            <a:r>
              <a:rPr lang="en-GB" sz="2200" b="1" dirty="0">
                <a:solidFill>
                  <a:srgbClr val="008000"/>
                </a:solidFill>
                <a:latin typeface="Arial" charset="0"/>
                <a:cs typeface="Times New Roman" pitchFamily="18" charset="0"/>
              </a:rPr>
              <a:t>Build Back Better via Green Development</a:t>
            </a:r>
          </a:p>
          <a:p>
            <a:pPr algn="ctr"/>
            <a:r>
              <a:rPr lang="en-GB" sz="2200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Shaping development pathways beyond a crisis and into opportunity in achieving SDGs</a:t>
            </a:r>
            <a:endParaRPr lang="en-US" sz="2200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64707" y="1963148"/>
            <a:ext cx="8484002" cy="3549221"/>
            <a:chOff x="566307" y="1963148"/>
            <a:chExt cx="8484002" cy="35492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5399" r="2307" b="10485"/>
            <a:stretch/>
          </p:blipFill>
          <p:spPr>
            <a:xfrm>
              <a:off x="566307" y="1990908"/>
              <a:ext cx="8484002" cy="3521461"/>
            </a:xfrm>
            <a:prstGeom prst="rect">
              <a:avLst/>
            </a:prstGeom>
            <a:ln>
              <a:solidFill>
                <a:srgbClr val="0000CC"/>
              </a:solidFill>
            </a:ln>
          </p:spPr>
        </p:pic>
        <p:sp>
          <p:nvSpPr>
            <p:cNvPr id="13" name="Rectangle 12"/>
            <p:cNvSpPr/>
            <p:nvPr/>
          </p:nvSpPr>
          <p:spPr>
            <a:xfrm>
              <a:off x="566307" y="1963148"/>
              <a:ext cx="4586693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3" algn="ctr">
                <a:lnSpc>
                  <a:spcPct val="108000"/>
                </a:lnSpc>
                <a:buClr>
                  <a:srgbClr val="0000CC"/>
                </a:buClr>
                <a:buSzPct val="60000"/>
                <a:defRPr/>
              </a:pPr>
              <a:r>
                <a:rPr lang="en-US" sz="2000" b="1" dirty="0">
                  <a:solidFill>
                    <a:srgbClr val="000099"/>
                  </a:solidFill>
                  <a:latin typeface="Arial" charset="0"/>
                  <a:cs typeface="Times New Roman" pitchFamily="18" charset="0"/>
                </a:rPr>
                <a:t>Average change in HDI of the world </a:t>
              </a:r>
            </a:p>
            <a:p>
              <a:pPr marL="0" lvl="3" algn="ctr">
                <a:lnSpc>
                  <a:spcPct val="108000"/>
                </a:lnSpc>
                <a:buClr>
                  <a:srgbClr val="0000CC"/>
                </a:buClr>
                <a:buSzPct val="60000"/>
                <a:defRPr/>
              </a:pPr>
              <a:r>
                <a:rPr lang="en-US" sz="2000" b="1" dirty="0">
                  <a:solidFill>
                    <a:srgbClr val="000099"/>
                  </a:solidFill>
                  <a:latin typeface="Arial" charset="0"/>
                  <a:cs typeface="Times New Roman" pitchFamily="18" charset="0"/>
                </a:rPr>
                <a:t>(1991 – 2020)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264041" y="4023021"/>
              <a:ext cx="7400261" cy="890115"/>
            </a:xfrm>
            <a:prstGeom prst="rect">
              <a:avLst/>
            </a:prstGeom>
            <a:ln w="47625" cmpd="dbl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lvl="3" algn="ctr">
                <a:lnSpc>
                  <a:spcPct val="108000"/>
                </a:lnSpc>
                <a:spcAft>
                  <a:spcPts val="600"/>
                </a:spcAft>
                <a:buClr>
                  <a:srgbClr val="0000CC"/>
                </a:buClr>
                <a:buSzPct val="60000"/>
                <a:defRPr/>
              </a:pPr>
              <a:r>
                <a:rPr lang="en-GB" sz="2400" dirty="0">
                  <a:solidFill>
                    <a:schemeClr val="tx2"/>
                  </a:solidFill>
                  <a:latin typeface="Arial" charset="0"/>
                  <a:cs typeface="Times New Roman" pitchFamily="18" charset="0"/>
                </a:rPr>
                <a:t>The decline in HDI is equivalent to eradicating all the progress in human development of the past six years 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60201" t="2512" r="19879" b="93951"/>
            <a:stretch/>
          </p:blipFill>
          <p:spPr>
            <a:xfrm>
              <a:off x="5514992" y="2072640"/>
              <a:ext cx="2980381" cy="2264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52007" t="83803" r="11187" b="12389"/>
            <a:stretch/>
          </p:blipFill>
          <p:spPr>
            <a:xfrm>
              <a:off x="2829173" y="5227889"/>
              <a:ext cx="5506720" cy="24384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899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362200"/>
            <a:ext cx="8229600" cy="3886200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  <a:t>Questions</a:t>
            </a:r>
            <a:b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  <a:t>Clarifications</a:t>
            </a:r>
            <a:b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  <a:t>Reflections</a:t>
            </a:r>
            <a:b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  <a:t>Comments</a:t>
            </a:r>
            <a:b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  <a:t>&amp;</a:t>
            </a:r>
            <a:b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  <a:t>Suggestions</a:t>
            </a:r>
            <a:br>
              <a:rPr lang="en-US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br>
              <a:rPr lang="en-US" sz="1600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br>
              <a:rPr lang="en-US" sz="1600" dirty="0">
                <a:solidFill>
                  <a:srgbClr val="000000"/>
                </a:solidFill>
                <a:latin typeface="Impact" charset="0"/>
                <a:ea typeface="MS PGothic" charset="0"/>
              </a:rPr>
            </a:b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785600" y="6492875"/>
            <a:ext cx="406400" cy="365125"/>
          </a:xfrm>
        </p:spPr>
        <p:txBody>
          <a:bodyPr/>
          <a:lstStyle/>
          <a:p>
            <a:fld id="{68C492C9-C072-F848-99CC-B31FCDAAD23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64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44105-3C01-4170-9445-FD71730A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Business people clipart free clipart images clipartbold">
            <a:extLst>
              <a:ext uri="{FF2B5EF4-FFF2-40B4-BE49-F238E27FC236}">
                <a16:creationId xmlns:a16="http://schemas.microsoft.com/office/drawing/2014/main" id="{8EED1ED6-9770-4627-A220-241F26E1E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" y="4659298"/>
            <a:ext cx="2028707" cy="829234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Business people clipart free clipart images clipartbold">
            <a:extLst>
              <a:ext uri="{FF2B5EF4-FFF2-40B4-BE49-F238E27FC236}">
                <a16:creationId xmlns:a16="http://schemas.microsoft.com/office/drawing/2014/main" id="{5D2C67C9-D6EF-4996-9B82-ED5023ECC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819" y="5117395"/>
            <a:ext cx="2028708" cy="829234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usiness people clipart free clipart images clipartbold">
            <a:extLst>
              <a:ext uri="{FF2B5EF4-FFF2-40B4-BE49-F238E27FC236}">
                <a16:creationId xmlns:a16="http://schemas.microsoft.com/office/drawing/2014/main" id="{D9F140AD-816A-4F1A-8FC1-B4D97A45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804" y="5633761"/>
            <a:ext cx="2028707" cy="82923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pple Falling Tree Vector Stock Vector (Royalty Free) 3206462">
            <a:extLst>
              <a:ext uri="{FF2B5EF4-FFF2-40B4-BE49-F238E27FC236}">
                <a16:creationId xmlns:a16="http://schemas.microsoft.com/office/drawing/2014/main" id="{744BA5B0-C0DB-4FB6-8F54-9D08A7A96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 bwMode="auto">
          <a:xfrm>
            <a:off x="7056179" y="726118"/>
            <a:ext cx="2926021" cy="33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E42578-71AE-4995-A74D-51FC25EA1F4D}"/>
              </a:ext>
            </a:extLst>
          </p:cNvPr>
          <p:cNvSpPr txBox="1"/>
          <p:nvPr/>
        </p:nvSpPr>
        <p:spPr>
          <a:xfrm>
            <a:off x="61350" y="6278016"/>
            <a:ext cx="52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Images: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http://clipart-library.com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www.shutterstock.com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pic>
        <p:nvPicPr>
          <p:cNvPr id="19" name="Picture 2" descr="Business people clipart free clipart images clipartbold">
            <a:extLst>
              <a:ext uri="{FF2B5EF4-FFF2-40B4-BE49-F238E27FC236}">
                <a16:creationId xmlns:a16="http://schemas.microsoft.com/office/drawing/2014/main" id="{F772FC1D-89A3-4C5B-A6F4-2137993B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673" y="6011373"/>
            <a:ext cx="2028707" cy="82923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EA846A0-8EEF-46A5-A400-59BC776BCFE5}"/>
              </a:ext>
            </a:extLst>
          </p:cNvPr>
          <p:cNvGrpSpPr/>
          <p:nvPr/>
        </p:nvGrpSpPr>
        <p:grpSpPr>
          <a:xfrm>
            <a:off x="846213" y="1084464"/>
            <a:ext cx="4529919" cy="2834102"/>
            <a:chOff x="1167618" y="1334117"/>
            <a:chExt cx="4529919" cy="2834102"/>
          </a:xfrm>
        </p:grpSpPr>
        <p:pic>
          <p:nvPicPr>
            <p:cNvPr id="2052" name="Picture 4" descr="32,156 Confined Space Illustrations &amp; Clip Art - iStock">
              <a:extLst>
                <a:ext uri="{FF2B5EF4-FFF2-40B4-BE49-F238E27FC236}">
                  <a16:creationId xmlns:a16="http://schemas.microsoft.com/office/drawing/2014/main" id="{75ADC69D-AEBA-4E6E-90EF-C8DDFA4F21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6408" y="1334117"/>
              <a:ext cx="2308679" cy="2308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5BB2496-4C50-49A1-9165-97AB2ACBF6E6}"/>
                </a:ext>
              </a:extLst>
            </p:cNvPr>
            <p:cNvSpPr txBox="1"/>
            <p:nvPr/>
          </p:nvSpPr>
          <p:spPr>
            <a:xfrm>
              <a:off x="1167618" y="3460333"/>
              <a:ext cx="4529919" cy="70788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1500 characters (including  spaces) per question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41DE6C-BD8E-4CB6-AFE0-C3767B09EEDC}"/>
              </a:ext>
            </a:extLst>
          </p:cNvPr>
          <p:cNvGrpSpPr/>
          <p:nvPr/>
        </p:nvGrpSpPr>
        <p:grpSpPr>
          <a:xfrm>
            <a:off x="8757666" y="3225928"/>
            <a:ext cx="2681712" cy="3495547"/>
            <a:chOff x="8757666" y="2939856"/>
            <a:chExt cx="2681712" cy="349554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1568D4E1-6CF0-4C71-9F38-4443C8775DAD}"/>
                </a:ext>
              </a:extLst>
            </p:cNvPr>
            <p:cNvGrpSpPr/>
            <p:nvPr/>
          </p:nvGrpSpPr>
          <p:grpSpPr>
            <a:xfrm>
              <a:off x="8757666" y="2939856"/>
              <a:ext cx="2681712" cy="3006773"/>
              <a:chOff x="8769470" y="2975758"/>
              <a:chExt cx="2681712" cy="3006773"/>
            </a:xfrm>
          </p:grpSpPr>
          <p:pic>
            <p:nvPicPr>
              <p:cNvPr id="2058" name="Picture 10" descr="apple basket clipart png - Clip Art Library">
                <a:extLst>
                  <a:ext uri="{FF2B5EF4-FFF2-40B4-BE49-F238E27FC236}">
                    <a16:creationId xmlns:a16="http://schemas.microsoft.com/office/drawing/2014/main" id="{23DD986C-5099-400A-8FDE-7F30B9502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50906" y="4165299"/>
                <a:ext cx="2200276" cy="18172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EA5384F-452A-4299-9B94-59BF75E517F0}"/>
                  </a:ext>
                </a:extLst>
              </p:cNvPr>
              <p:cNvGrpSpPr/>
              <p:nvPr/>
            </p:nvGrpSpPr>
            <p:grpSpPr>
              <a:xfrm>
                <a:off x="8769470" y="2975758"/>
                <a:ext cx="1288054" cy="1137523"/>
                <a:chOff x="8769470" y="2975758"/>
                <a:chExt cx="1288054" cy="1137523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0B52C941-A56D-4E71-9D0B-D50FF638E142}"/>
                    </a:ext>
                  </a:extLst>
                </p:cNvPr>
                <p:cNvSpPr/>
                <p:nvPr/>
              </p:nvSpPr>
              <p:spPr>
                <a:xfrm>
                  <a:off x="8769470" y="2975758"/>
                  <a:ext cx="364588" cy="408159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" name="Arrow: Bent 25">
                  <a:extLst>
                    <a:ext uri="{FF2B5EF4-FFF2-40B4-BE49-F238E27FC236}">
                      <a16:creationId xmlns:a16="http://schemas.microsoft.com/office/drawing/2014/main" id="{92C1F0E2-FE34-4A0F-A866-1515F55811B6}"/>
                    </a:ext>
                  </a:extLst>
                </p:cNvPr>
                <p:cNvSpPr/>
                <p:nvPr/>
              </p:nvSpPr>
              <p:spPr>
                <a:xfrm rot="5400000">
                  <a:off x="9208360" y="3264118"/>
                  <a:ext cx="1074463" cy="623864"/>
                </a:xfrm>
                <a:prstGeom prst="ben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6183B73-83E7-4341-B493-CF240B3D766B}"/>
                </a:ext>
              </a:extLst>
            </p:cNvPr>
            <p:cNvSpPr txBox="1"/>
            <p:nvPr/>
          </p:nvSpPr>
          <p:spPr>
            <a:xfrm>
              <a:off x="9768114" y="5973738"/>
              <a:ext cx="124892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Annexes</a:t>
              </a:r>
              <a:endParaRPr lang="en-US" sz="2400" dirty="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184034F-F9DD-446D-A7F6-92BF104FC267}"/>
              </a:ext>
            </a:extLst>
          </p:cNvPr>
          <p:cNvSpPr txBox="1"/>
          <p:nvPr/>
        </p:nvSpPr>
        <p:spPr>
          <a:xfrm>
            <a:off x="-42926" y="-8369"/>
            <a:ext cx="10832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buSzPct val="75000"/>
            </a:pPr>
            <a:r>
              <a:rPr lang="en-US" sz="3600" b="1" cap="small" dirty="0">
                <a:solidFill>
                  <a:srgbClr val="000000"/>
                </a:solidFill>
              </a:rPr>
              <a:t>Reporting Process, Synthesizing &amp; Space Constraints</a:t>
            </a:r>
            <a:endParaRPr lang="en-US" sz="1600" b="1" cap="small" dirty="0"/>
          </a:p>
        </p:txBody>
      </p:sp>
    </p:spTree>
    <p:extLst>
      <p:ext uri="{BB962C8B-B14F-4D97-AF65-F5344CB8AC3E}">
        <p14:creationId xmlns:p14="http://schemas.microsoft.com/office/powerpoint/2010/main" val="426386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F0D6-8B75-44FD-B3EA-C85829F7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2815695-5BFD-4939-A984-35A693F36F5E}"/>
              </a:ext>
            </a:extLst>
          </p:cNvPr>
          <p:cNvSpPr/>
          <p:nvPr/>
        </p:nvSpPr>
        <p:spPr>
          <a:xfrm>
            <a:off x="5082028" y="4498521"/>
            <a:ext cx="3457683" cy="8341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Plenary Session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C3252C-8755-4C97-A479-65EA6BA21905}"/>
              </a:ext>
            </a:extLst>
          </p:cNvPr>
          <p:cNvSpPr/>
          <p:nvPr/>
        </p:nvSpPr>
        <p:spPr>
          <a:xfrm>
            <a:off x="5082028" y="2145704"/>
            <a:ext cx="5860292" cy="83418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C00000"/>
                </a:solidFill>
              </a:rPr>
              <a:t>Draft report – Reviewed by Ministry of Environment &amp; UNDP Sri Lanka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B36F48-3524-4579-9A82-AF59A988DAA9}"/>
              </a:ext>
            </a:extLst>
          </p:cNvPr>
          <p:cNvSpPr/>
          <p:nvPr/>
        </p:nvSpPr>
        <p:spPr>
          <a:xfrm>
            <a:off x="932047" y="4532849"/>
            <a:ext cx="3112168" cy="834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Stakeholder Level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34E64A9-1E87-4E71-A1A6-30112CB8DE31}"/>
              </a:ext>
            </a:extLst>
          </p:cNvPr>
          <p:cNvSpPr/>
          <p:nvPr/>
        </p:nvSpPr>
        <p:spPr>
          <a:xfrm>
            <a:off x="932046" y="2212044"/>
            <a:ext cx="3112168" cy="8341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Country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7941A4-1071-4778-A773-71900CDF9902}"/>
              </a:ext>
            </a:extLst>
          </p:cNvPr>
          <p:cNvSpPr txBox="1"/>
          <p:nvPr/>
        </p:nvSpPr>
        <p:spPr>
          <a:xfrm>
            <a:off x="322834" y="445256"/>
            <a:ext cx="10832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buSzPct val="75000"/>
            </a:pPr>
            <a:r>
              <a:rPr lang="en-US" sz="3600" b="1" cap="small" dirty="0">
                <a:solidFill>
                  <a:srgbClr val="000000"/>
                </a:solidFill>
              </a:rPr>
              <a:t>Validation</a:t>
            </a:r>
            <a:endParaRPr lang="en-US" sz="1600" b="1" cap="small" dirty="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3EE0C0D3-AC55-4EC9-8E70-B77C82031DF2}"/>
              </a:ext>
            </a:extLst>
          </p:cNvPr>
          <p:cNvSpPr/>
          <p:nvPr/>
        </p:nvSpPr>
        <p:spPr>
          <a:xfrm>
            <a:off x="4231908" y="4741395"/>
            <a:ext cx="662428" cy="417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50BCA77-D34F-41CE-B5D1-7B76F47399CE}"/>
              </a:ext>
            </a:extLst>
          </p:cNvPr>
          <p:cNvSpPr/>
          <p:nvPr/>
        </p:nvSpPr>
        <p:spPr>
          <a:xfrm>
            <a:off x="4179716" y="2393198"/>
            <a:ext cx="662428" cy="417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EF0D6-8B75-44FD-B3EA-C85829F7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492C9-C072-F848-99CC-B31FCDAAD232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B98CDD-230F-4B14-AB4B-A3005EE71539}"/>
              </a:ext>
            </a:extLst>
          </p:cNvPr>
          <p:cNvSpPr txBox="1"/>
          <p:nvPr/>
        </p:nvSpPr>
        <p:spPr>
          <a:xfrm>
            <a:off x="322834" y="445256"/>
            <a:ext cx="108328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88">
              <a:buSzPct val="75000"/>
            </a:pPr>
            <a:r>
              <a:rPr lang="en-US" sz="3600" b="1" cap="small" dirty="0">
                <a:solidFill>
                  <a:srgbClr val="000000"/>
                </a:solidFill>
              </a:rPr>
              <a:t>Quality Assurance</a:t>
            </a:r>
            <a:endParaRPr lang="en-US" sz="1600" b="1" cap="small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7D69A1-2B5D-43FE-8A04-F49351000364}"/>
              </a:ext>
            </a:extLst>
          </p:cNvPr>
          <p:cNvSpPr/>
          <p:nvPr/>
        </p:nvSpPr>
        <p:spPr>
          <a:xfrm rot="16200000">
            <a:off x="919131" y="3759408"/>
            <a:ext cx="3002280" cy="64633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QA in Sampling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8D5E69-798C-46D6-95DC-4761D72B3752}"/>
              </a:ext>
            </a:extLst>
          </p:cNvPr>
          <p:cNvSpPr/>
          <p:nvPr/>
        </p:nvSpPr>
        <p:spPr>
          <a:xfrm rot="16200000">
            <a:off x="4716212" y="3766967"/>
            <a:ext cx="3002280" cy="646331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QA in Data Collection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6920FA2-C3D0-4985-B169-55CDD5307439}"/>
              </a:ext>
            </a:extLst>
          </p:cNvPr>
          <p:cNvSpPr/>
          <p:nvPr/>
        </p:nvSpPr>
        <p:spPr>
          <a:xfrm rot="16200000">
            <a:off x="8593754" y="3759409"/>
            <a:ext cx="3002280" cy="64633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QA in Reporting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76C100D-2EE2-437A-B371-B6118B7E50F2}"/>
              </a:ext>
            </a:extLst>
          </p:cNvPr>
          <p:cNvSpPr/>
          <p:nvPr/>
        </p:nvSpPr>
        <p:spPr>
          <a:xfrm>
            <a:off x="1167780" y="962580"/>
            <a:ext cx="10055053" cy="1618854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Final Technical Report</a:t>
            </a:r>
          </a:p>
          <a:p>
            <a:pPr algn="ctr"/>
            <a:endParaRPr lang="en-US" sz="28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71F55FA-F69A-45F5-BC57-82FB2E7090AC}"/>
              </a:ext>
            </a:extLst>
          </p:cNvPr>
          <p:cNvGrpSpPr/>
          <p:nvPr/>
        </p:nvGrpSpPr>
        <p:grpSpPr>
          <a:xfrm>
            <a:off x="832105" y="5591273"/>
            <a:ext cx="10791222" cy="780194"/>
            <a:chOff x="832105" y="5591273"/>
            <a:chExt cx="10791222" cy="78019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BBEDA8-0DAF-43AF-BC2C-C6C8DCB9E396}"/>
                </a:ext>
              </a:extLst>
            </p:cNvPr>
            <p:cNvSpPr/>
            <p:nvPr/>
          </p:nvSpPr>
          <p:spPr>
            <a:xfrm>
              <a:off x="832105" y="5591273"/>
              <a:ext cx="3051125" cy="772636"/>
            </a:xfrm>
            <a:prstGeom prst="rect">
              <a:avLst/>
            </a:prstGeom>
            <a:pattFill prst="smConfetti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Whole-of-society</a:t>
              </a:r>
            </a:p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Whole-of-government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FC9492-F924-44CB-A286-15AB7C02C786}"/>
                </a:ext>
              </a:extLst>
            </p:cNvPr>
            <p:cNvSpPr/>
            <p:nvPr/>
          </p:nvSpPr>
          <p:spPr>
            <a:xfrm>
              <a:off x="4691789" y="5598831"/>
              <a:ext cx="3051125" cy="772636"/>
            </a:xfrm>
            <a:prstGeom prst="rect">
              <a:avLst/>
            </a:prstGeom>
            <a:pattFill prst="smConfetti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Translation &amp; Interpretation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ED686D7-DF2E-4691-AE35-721C88D87879}"/>
                </a:ext>
              </a:extLst>
            </p:cNvPr>
            <p:cNvSpPr/>
            <p:nvPr/>
          </p:nvSpPr>
          <p:spPr>
            <a:xfrm>
              <a:off x="8551473" y="5598831"/>
              <a:ext cx="3071854" cy="772636"/>
            </a:xfrm>
            <a:prstGeom prst="rect">
              <a:avLst/>
            </a:prstGeom>
            <a:pattFill prst="smConfetti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</a:rPr>
                <a:t>Validation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AE6833-CA9D-4DE6-BFCC-5C2F5F0C3DA4}"/>
              </a:ext>
            </a:extLst>
          </p:cNvPr>
          <p:cNvCxnSpPr>
            <a:cxnSpLocks/>
          </p:cNvCxnSpPr>
          <p:nvPr/>
        </p:nvCxnSpPr>
        <p:spPr>
          <a:xfrm>
            <a:off x="-106680" y="5591273"/>
            <a:ext cx="12298680" cy="0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2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307273" y="3995383"/>
            <a:ext cx="9163251" cy="178010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  <a:latin typeface="Impact" panose="020B0806030902050204" pitchFamily="34" charset="0"/>
              </a:rPr>
              <a:t>Evolution of </a:t>
            </a:r>
            <a:br>
              <a:rPr lang="en-US" dirty="0">
                <a:solidFill>
                  <a:srgbClr val="FFC000"/>
                </a:solidFill>
                <a:latin typeface="Impact" panose="020B0806030902050204" pitchFamily="34" charset="0"/>
              </a:rPr>
            </a:br>
            <a:r>
              <a:rPr lang="en-US" dirty="0">
                <a:solidFill>
                  <a:srgbClr val="FFC000"/>
                </a:solidFill>
                <a:latin typeface="Impact" panose="020B0806030902050204" pitchFamily="34" charset="0"/>
              </a:rPr>
              <a:t>Sustainable Development Concept</a:t>
            </a:r>
            <a:endParaRPr lang="en-US" sz="4400" dirty="0">
              <a:solidFill>
                <a:srgbClr val="FFC000"/>
              </a:solidFill>
              <a:latin typeface="Impact" panose="020B080603090205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5800" y="6248400"/>
            <a:ext cx="1219200" cy="533400"/>
          </a:xfrm>
          <a:prstGeom prst="rect">
            <a:avLst/>
          </a:prstGeom>
          <a:solidFill>
            <a:schemeClr val="bg1"/>
          </a:solidFill>
          <a:ln w="3175" cmpd="sng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3616FE6E-EDD0-438C-9262-D08FFCF21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917" y="2868"/>
            <a:ext cx="9163251" cy="36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1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32854" y="1676400"/>
            <a:ext cx="10020946" cy="4876800"/>
          </a:xfrm>
        </p:spPr>
        <p:txBody>
          <a:bodyPr>
            <a:normAutofit/>
          </a:bodyPr>
          <a:lstStyle/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Overview </a:t>
            </a:r>
          </a:p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Key global initiatives before and after 1972</a:t>
            </a:r>
          </a:p>
          <a:p>
            <a:pPr marL="947738" indent="-933450">
              <a:buSzPct val="75000"/>
              <a:buFont typeface="Wingdings" pitchFamily="2" charset="2"/>
              <a:buChar char="q"/>
            </a:pPr>
            <a:r>
              <a:rPr lang="en-US" sz="4000" cap="small" dirty="0">
                <a:solidFill>
                  <a:srgbClr val="000000"/>
                </a:solidFill>
              </a:rPr>
              <a:t>Key national initiatives </a:t>
            </a:r>
          </a:p>
          <a:p>
            <a:pPr marL="0" indent="0">
              <a:buNone/>
            </a:pPr>
            <a:endParaRPr lang="en-US" sz="1800" cap="small" dirty="0"/>
          </a:p>
          <a:p>
            <a:endParaRPr lang="en-US" sz="2000" cap="small" dirty="0"/>
          </a:p>
          <a:p>
            <a:endParaRPr lang="en-US" sz="1000" b="1" cap="small" dirty="0"/>
          </a:p>
          <a:p>
            <a:pPr lvl="0"/>
            <a:endParaRPr lang="en-US" sz="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Presentation Outline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0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16F3A-B934-48EE-ADD8-A162BE09B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latin typeface="Impact" panose="020B0806030902050204" pitchFamily="34" charset="0"/>
              </a:rPr>
              <a:t>Early application of the concept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AA664-E59C-426B-9098-55C0D4B55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/>
          <a:lstStyle/>
          <a:p>
            <a:r>
              <a:rPr lang="en-US" dirty="0"/>
              <a:t>Concept of sustainability has been used historically – declaration of </a:t>
            </a:r>
            <a:r>
              <a:rPr lang="en-US" b="1" dirty="0" err="1"/>
              <a:t>Mihintale</a:t>
            </a:r>
            <a:r>
              <a:rPr lang="en-US" b="1" dirty="0"/>
              <a:t> as a wildlife sanctuary around </a:t>
            </a:r>
            <a:r>
              <a:rPr lang="en-US" dirty="0"/>
              <a:t>247 BC</a:t>
            </a:r>
          </a:p>
          <a:p>
            <a:r>
              <a:rPr lang="en-US" dirty="0"/>
              <a:t> Concept of sustainability is used in forestry in early 18</a:t>
            </a:r>
            <a:r>
              <a:rPr lang="en-US" baseline="30000" dirty="0"/>
              <a:t>th</a:t>
            </a:r>
            <a:r>
              <a:rPr lang="en-US" dirty="0"/>
              <a:t> century “</a:t>
            </a:r>
            <a:r>
              <a:rPr lang="en-US" b="1" dirty="0"/>
              <a:t>sustainable forest management</a:t>
            </a:r>
            <a:r>
              <a:rPr lang="en-US" dirty="0"/>
              <a:t>”</a:t>
            </a:r>
          </a:p>
          <a:p>
            <a:r>
              <a:rPr lang="en-US" dirty="0"/>
              <a:t>Since early 19</a:t>
            </a:r>
            <a:r>
              <a:rPr lang="en-US" baseline="30000" dirty="0"/>
              <a:t>th</a:t>
            </a:r>
            <a:r>
              <a:rPr lang="en-US" dirty="0"/>
              <a:t> century the concept being used in fisheries “</a:t>
            </a:r>
            <a:r>
              <a:rPr lang="en-US" b="1" dirty="0"/>
              <a:t>maximum sustainable yield</a:t>
            </a:r>
            <a:r>
              <a:rPr lang="en-US" dirty="0"/>
              <a:t>”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A289CB-9635-4BAB-B0F7-3E7D1E580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865" y="4339087"/>
            <a:ext cx="3576361" cy="197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4BC609D81B54997AC3973A7314853" ma:contentTypeVersion="4" ma:contentTypeDescription="Create a new document." ma:contentTypeScope="" ma:versionID="7a926ada25476b08633518ac420cce1f">
  <xsd:schema xmlns:xsd="http://www.w3.org/2001/XMLSchema" xmlns:xs="http://www.w3.org/2001/XMLSchema" xmlns:p="http://schemas.microsoft.com/office/2006/metadata/properties" xmlns:ns3="8f7ddfcf-79d5-48a8-a2f3-0e074dca9746" targetNamespace="http://schemas.microsoft.com/office/2006/metadata/properties" ma:root="true" ma:fieldsID="6a3b47331bb5ea4e9721881eadb4a9c4" ns3:_="">
    <xsd:import namespace="8f7ddfcf-79d5-48a8-a2f3-0e074dca974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ddfcf-79d5-48a8-a2f3-0e074dca9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D8114C-11B3-404E-9461-4304B7CC41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ddfcf-79d5-48a8-a2f3-0e074dca9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4D2AA9-9307-445E-A2D3-00D2B1D105B7}">
  <ds:schemaRefs>
    <ds:schemaRef ds:uri="http://purl.org/dc/elements/1.1/"/>
    <ds:schemaRef ds:uri="http://schemas.microsoft.com/office/2006/metadata/properties"/>
    <ds:schemaRef ds:uri="8f7ddfcf-79d5-48a8-a2f3-0e074dca974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81E6DEC-AFD2-403E-AEF6-7FA8D67E1D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1302</Words>
  <Application>Microsoft Macintosh PowerPoint</Application>
  <PresentationFormat>Widescreen</PresentationFormat>
  <Paragraphs>241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MS PGothic</vt:lpstr>
      <vt:lpstr>Yu Gothic Light</vt:lpstr>
      <vt:lpstr>Arial</vt:lpstr>
      <vt:lpstr>Arial Black</vt:lpstr>
      <vt:lpstr>Calibri</vt:lpstr>
      <vt:lpstr>Calibri Light</vt:lpstr>
      <vt:lpstr>Impact</vt:lpstr>
      <vt:lpstr>Lato Light</vt:lpstr>
      <vt:lpstr>Times New Roman</vt:lpstr>
      <vt:lpstr>Wingdings</vt:lpstr>
      <vt:lpstr>Office Theme</vt:lpstr>
      <vt:lpstr>Stockholm+50 Consultations</vt:lpstr>
      <vt:lpstr>Reporting Process of Stockholm+50 Consultations</vt:lpstr>
      <vt:lpstr>PowerPoint Presentation</vt:lpstr>
      <vt:lpstr>PowerPoint Presentation</vt:lpstr>
      <vt:lpstr>PowerPoint Presentation</vt:lpstr>
      <vt:lpstr>PowerPoint Presentation</vt:lpstr>
      <vt:lpstr>Evolution of  Sustainable Development Concept</vt:lpstr>
      <vt:lpstr>Presentation Outline</vt:lpstr>
      <vt:lpstr>Early application of the concept  </vt:lpstr>
      <vt:lpstr>Some early contributions – before 1972 </vt:lpstr>
      <vt:lpstr>PowerPoint Presentation</vt:lpstr>
      <vt:lpstr>Sri Lanka’s SD guidance </vt:lpstr>
      <vt:lpstr>Some local guidelines from Rio Conventions </vt:lpstr>
      <vt:lpstr>Context Setting for Stockholm+50 Consultations</vt:lpstr>
      <vt:lpstr>Presentation Outline</vt:lpstr>
      <vt:lpstr>The Society,  Economy  &amp;  Environment</vt:lpstr>
      <vt:lpstr>PowerPoint Presentation</vt:lpstr>
      <vt:lpstr>PowerPoint Presentation</vt:lpstr>
      <vt:lpstr>The 2030 Agenda for  Sustainable Development</vt:lpstr>
      <vt:lpstr>PowerPoint Presentation</vt:lpstr>
      <vt:lpstr>PowerPoint Presentation</vt:lpstr>
      <vt:lpstr>PowerPoint Presentation</vt:lpstr>
      <vt:lpstr>PowerPoint Presentation</vt:lpstr>
      <vt:lpstr>The Paris Agreement on Climate Change</vt:lpstr>
      <vt:lpstr>PowerPoint Presentation</vt:lpstr>
      <vt:lpstr>NDCs Nationally Determined      Contributions</vt:lpstr>
      <vt:lpstr>PowerPoint Presentation</vt:lpstr>
      <vt:lpstr>NEAP National Environment Action Plan 2022-2030 Pathway to sustainable development in Sri Lanka </vt:lpstr>
      <vt:lpstr>Thematic Areas  of NEAP 2022-2030</vt:lpstr>
      <vt:lpstr>Green Recovery</vt:lpstr>
      <vt:lpstr>PowerPoint Presentation</vt:lpstr>
      <vt:lpstr>Questions Clarifications Reflections Comments &amp; Suggestions  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104</cp:revision>
  <cp:lastPrinted>2022-04-17T02:27:49Z</cp:lastPrinted>
  <dcterms:created xsi:type="dcterms:W3CDTF">2022-03-04T13:56:22Z</dcterms:created>
  <dcterms:modified xsi:type="dcterms:W3CDTF">2022-04-24T16:34:42Z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0x010100EDD4BC609D81B54997AC3973A7314853</vt:lpwstr>
  </property>
</Properties>
</file>