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1" r:id="rId4"/>
    <p:sldId id="258" r:id="rId5"/>
    <p:sldId id="260" r:id="rId6"/>
    <p:sldId id="25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12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A840CD-FFE7-4389-B170-6A7B07AF7487}" type="datetimeFigureOut">
              <a:rPr lang="en-GB" smtClean="0"/>
              <a:t>12/04/2022</a:t>
            </a:fld>
            <a:endParaRPr lang="en-GB"/>
          </a:p>
        </p:txBody>
      </p:sp>
      <p:sp>
        <p:nvSpPr>
          <p:cNvPr id="5" name="Footer Placeholder 4"/>
          <p:cNvSpPr>
            <a:spLocks noGrp="1"/>
          </p:cNvSpPr>
          <p:nvPr>
            <p:ph type="ftr" sz="quarter" idx="11"/>
          </p:nvPr>
        </p:nvSpPr>
        <p:spPr>
          <a:xfrm>
            <a:off x="2396319" y="329308"/>
            <a:ext cx="3086292" cy="309201"/>
          </a:xfrm>
        </p:spPr>
        <p:txBody>
          <a:bodyPr/>
          <a:lstStyle/>
          <a:p>
            <a:endParaRPr lang="en-GB"/>
          </a:p>
        </p:txBody>
      </p:sp>
      <p:sp>
        <p:nvSpPr>
          <p:cNvPr id="6" name="Slide Number Placeholder 5"/>
          <p:cNvSpPr>
            <a:spLocks noGrp="1"/>
          </p:cNvSpPr>
          <p:nvPr>
            <p:ph type="sldNum" sz="quarter" idx="12"/>
          </p:nvPr>
        </p:nvSpPr>
        <p:spPr>
          <a:xfrm>
            <a:off x="1434703" y="798973"/>
            <a:ext cx="802005" cy="503578"/>
          </a:xfrm>
        </p:spPr>
        <p:txBody>
          <a:bodyPr/>
          <a:lstStyle/>
          <a:p>
            <a:fld id="{0B53F612-C2B9-40AB-ACC6-9CB849F600B5}" type="slidenum">
              <a:rPr lang="en-GB" smtClean="0"/>
              <a:t>‹#›</a:t>
            </a:fld>
            <a:endParaRPr lang="en-GB"/>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4055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A840CD-FFE7-4389-B170-6A7B07AF7487}" type="datetimeFigureOut">
              <a:rPr lang="en-GB" smtClean="0"/>
              <a:t>12/04/2022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53F612-C2B9-40AB-ACC6-9CB849F600B5}" type="slidenum">
              <a:rPr lang="en-GB" smtClean="0"/>
              <a:t>‹#›</a:t>
            </a:fld>
            <a:endParaRPr lang="en-GB"/>
          </a:p>
        </p:txBody>
      </p:sp>
    </p:spTree>
    <p:extLst>
      <p:ext uri="{BB962C8B-B14F-4D97-AF65-F5344CB8AC3E}">
        <p14:creationId xmlns:p14="http://schemas.microsoft.com/office/powerpoint/2010/main" val="2038320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A840CD-FFE7-4389-B170-6A7B07AF7487}" type="datetimeFigureOut">
              <a:rPr lang="en-GB" smtClean="0"/>
              <a:t>12/04/2022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53F612-C2B9-40AB-ACC6-9CB849F600B5}" type="slidenum">
              <a:rPr lang="en-GB" smtClean="0"/>
              <a:t>‹#›</a:t>
            </a:fld>
            <a:endParaRPr lang="en-GB"/>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6752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A840CD-FFE7-4389-B170-6A7B07AF7487}" type="datetimeFigureOut">
              <a:rPr lang="en-GB" smtClean="0"/>
              <a:t>12/04/2022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53F612-C2B9-40AB-ACC6-9CB849F600B5}" type="slidenum">
              <a:rPr lang="en-GB" smtClean="0"/>
              <a:t>‹#›</a:t>
            </a:fld>
            <a:endParaRPr lang="en-GB"/>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789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A840CD-FFE7-4389-B170-6A7B07AF7487}" type="datetimeFigureOut">
              <a:rPr lang="en-GB" smtClean="0"/>
              <a:t>12/04/2022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53F612-C2B9-40AB-ACC6-9CB849F600B5}" type="slidenum">
              <a:rPr lang="en-GB" smtClean="0"/>
              <a:t>‹#›</a:t>
            </a:fld>
            <a:endParaRPr lang="en-GB"/>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280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A840CD-FFE7-4389-B170-6A7B07AF7487}" type="datetimeFigureOut">
              <a:rPr lang="en-GB" smtClean="0"/>
              <a:t>12/04/2022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53F612-C2B9-40AB-ACC6-9CB849F600B5}" type="slidenum">
              <a:rPr lang="en-GB" smtClean="0"/>
              <a:t>‹#›</a:t>
            </a:fld>
            <a:endParaRPr lang="en-GB"/>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9615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A840CD-FFE7-4389-B170-6A7B07AF7487}" type="datetimeFigureOut">
              <a:rPr lang="en-GB" smtClean="0"/>
              <a:t>12/04/2022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53F612-C2B9-40AB-ACC6-9CB849F600B5}" type="slidenum">
              <a:rPr lang="en-GB" smtClean="0"/>
              <a:t>‹#›</a:t>
            </a:fld>
            <a:endParaRPr lang="en-GB"/>
          </a:p>
        </p:txBody>
      </p:sp>
    </p:spTree>
    <p:extLst>
      <p:ext uri="{BB962C8B-B14F-4D97-AF65-F5344CB8AC3E}">
        <p14:creationId xmlns:p14="http://schemas.microsoft.com/office/powerpoint/2010/main" val="2756961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A840CD-FFE7-4389-B170-6A7B07AF7487}" type="datetimeFigureOut">
              <a:rPr lang="en-GB" smtClean="0"/>
              <a:t>12/04/2022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53F612-C2B9-40AB-ACC6-9CB849F600B5}" type="slidenum">
              <a:rPr lang="en-GB" smtClean="0"/>
              <a:t>‹#›</a:t>
            </a:fld>
            <a:endParaRPr lang="en-GB"/>
          </a:p>
        </p:txBody>
      </p:sp>
    </p:spTree>
    <p:extLst>
      <p:ext uri="{BB962C8B-B14F-4D97-AF65-F5344CB8AC3E}">
        <p14:creationId xmlns:p14="http://schemas.microsoft.com/office/powerpoint/2010/main" val="272531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A840CD-FFE7-4389-B170-6A7B07AF7487}" type="datetimeFigureOut">
              <a:rPr lang="en-GB" smtClean="0"/>
              <a:t>12/04/2022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53F612-C2B9-40AB-ACC6-9CB849F600B5}" type="slidenum">
              <a:rPr lang="en-GB" smtClean="0"/>
              <a:t>‹#›</a:t>
            </a:fld>
            <a:endParaRPr lang="en-GB"/>
          </a:p>
        </p:txBody>
      </p:sp>
    </p:spTree>
    <p:extLst>
      <p:ext uri="{BB962C8B-B14F-4D97-AF65-F5344CB8AC3E}">
        <p14:creationId xmlns:p14="http://schemas.microsoft.com/office/powerpoint/2010/main" val="1995969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1A840CD-FFE7-4389-B170-6A7B07AF7487}" type="datetimeFigureOut">
              <a:rPr lang="en-GB" smtClean="0"/>
              <a:t>12/04/2022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53F612-C2B9-40AB-ACC6-9CB849F600B5}" type="slidenum">
              <a:rPr lang="en-GB" smtClean="0"/>
              <a:t>‹#›</a:t>
            </a:fld>
            <a:endParaRPr lang="en-GB"/>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93771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21A840CD-FFE7-4389-B170-6A7B07AF7487}" type="datetimeFigureOut">
              <a:rPr lang="en-GB" smtClean="0"/>
              <a:t>12/04/2022</a:t>
            </a:fld>
            <a:endParaRPr lang="en-GB"/>
          </a:p>
        </p:txBody>
      </p:sp>
      <p:sp>
        <p:nvSpPr>
          <p:cNvPr id="6" name="Footer Placeholder 5"/>
          <p:cNvSpPr>
            <a:spLocks noGrp="1"/>
          </p:cNvSpPr>
          <p:nvPr>
            <p:ph type="ftr" sz="quarter" idx="11"/>
          </p:nvPr>
        </p:nvSpPr>
        <p:spPr>
          <a:xfrm>
            <a:off x="1437530" y="318641"/>
            <a:ext cx="3251553" cy="320931"/>
          </a:xfrm>
        </p:spPr>
        <p:txBody>
          <a:bodyPr/>
          <a:lstStyle/>
          <a:p>
            <a:endParaRPr lang="en-GB"/>
          </a:p>
        </p:txBody>
      </p:sp>
      <p:sp>
        <p:nvSpPr>
          <p:cNvPr id="7" name="Slide Number Placeholder 6"/>
          <p:cNvSpPr>
            <a:spLocks noGrp="1"/>
          </p:cNvSpPr>
          <p:nvPr>
            <p:ph type="sldNum" sz="quarter" idx="12"/>
          </p:nvPr>
        </p:nvSpPr>
        <p:spPr/>
        <p:txBody>
          <a:bodyPr/>
          <a:lstStyle/>
          <a:p>
            <a:fld id="{0B53F612-C2B9-40AB-ACC6-9CB849F600B5}" type="slidenum">
              <a:rPr lang="en-GB" smtClean="0"/>
              <a:t>‹#›</a:t>
            </a:fld>
            <a:endParaRPr lang="en-GB"/>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63124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1A840CD-FFE7-4389-B170-6A7B07AF7487}" type="datetimeFigureOut">
              <a:rPr lang="en-GB" smtClean="0"/>
              <a:t>12/04/2022</a:t>
            </a:fld>
            <a:endParaRPr lang="en-GB"/>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0B53F612-C2B9-40AB-ACC6-9CB849F600B5}" type="slidenum">
              <a:rPr lang="en-GB" smtClean="0"/>
              <a:t>‹#›</a:t>
            </a:fld>
            <a:endParaRPr lang="en-GB"/>
          </a:p>
        </p:txBody>
      </p:sp>
    </p:spTree>
    <p:extLst>
      <p:ext uri="{BB962C8B-B14F-4D97-AF65-F5344CB8AC3E}">
        <p14:creationId xmlns:p14="http://schemas.microsoft.com/office/powerpoint/2010/main" val="410326598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5A5B2-A5D1-4EC7-AB19-28A52A1A6CD9}"/>
              </a:ext>
            </a:extLst>
          </p:cNvPr>
          <p:cNvSpPr>
            <a:spLocks noGrp="1"/>
          </p:cNvSpPr>
          <p:nvPr>
            <p:ph type="ctrTitle"/>
          </p:nvPr>
        </p:nvSpPr>
        <p:spPr>
          <a:xfrm>
            <a:off x="0" y="1122364"/>
            <a:ext cx="9144000" cy="899477"/>
          </a:xfrm>
        </p:spPr>
        <p:txBody>
          <a:bodyPr>
            <a:normAutofit/>
          </a:bodyPr>
          <a:lstStyle/>
          <a:p>
            <a:pPr algn="ctr"/>
            <a:r>
              <a:rPr lang="en-GB" dirty="0"/>
              <a:t>Group-2</a:t>
            </a:r>
          </a:p>
        </p:txBody>
      </p:sp>
      <p:sp>
        <p:nvSpPr>
          <p:cNvPr id="3" name="Subtitle 2">
            <a:extLst>
              <a:ext uri="{FF2B5EF4-FFF2-40B4-BE49-F238E27FC236}">
                <a16:creationId xmlns:a16="http://schemas.microsoft.com/office/drawing/2014/main" id="{E115A51B-ECFC-490F-99EA-5958365A7E4B}"/>
              </a:ext>
            </a:extLst>
          </p:cNvPr>
          <p:cNvSpPr>
            <a:spLocks noGrp="1"/>
          </p:cNvSpPr>
          <p:nvPr>
            <p:ph type="subTitle" idx="1"/>
          </p:nvPr>
        </p:nvSpPr>
        <p:spPr>
          <a:xfrm>
            <a:off x="76200" y="2489200"/>
            <a:ext cx="8963025" cy="2164080"/>
          </a:xfrm>
        </p:spPr>
        <p:txBody>
          <a:bodyPr>
            <a:normAutofit fontScale="62500" lnSpcReduction="20000"/>
          </a:bodyPr>
          <a:lstStyle/>
          <a:p>
            <a:r>
              <a:rPr lang="en-GB" sz="3800" b="1" dirty="0"/>
              <a:t>Knowledge Management &amp; Policy formulation</a:t>
            </a:r>
          </a:p>
          <a:p>
            <a:endParaRPr lang="en-GB" dirty="0"/>
          </a:p>
          <a:p>
            <a:endParaRPr lang="en-GB" dirty="0"/>
          </a:p>
          <a:p>
            <a:endParaRPr lang="en-GB" dirty="0"/>
          </a:p>
          <a:p>
            <a:r>
              <a:rPr lang="en-GB" sz="2600" dirty="0"/>
              <a:t>Chaired by  YITATEK KELEMU</a:t>
            </a:r>
          </a:p>
          <a:p>
            <a:r>
              <a:rPr lang="en-GB" sz="2600" dirty="0"/>
              <a:t>Rapporteur: Elias Ebrahim</a:t>
            </a:r>
            <a:endParaRPr lang="en-GB" sz="2300" dirty="0"/>
          </a:p>
        </p:txBody>
      </p:sp>
    </p:spTree>
    <p:extLst>
      <p:ext uri="{BB962C8B-B14F-4D97-AF65-F5344CB8AC3E}">
        <p14:creationId xmlns:p14="http://schemas.microsoft.com/office/powerpoint/2010/main" val="901002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309623-67DC-44FA-B5F6-FDBFCA3CE475}"/>
              </a:ext>
            </a:extLst>
          </p:cNvPr>
          <p:cNvSpPr>
            <a:spLocks noGrp="1"/>
          </p:cNvSpPr>
          <p:nvPr>
            <p:ph type="subTitle" idx="1"/>
          </p:nvPr>
        </p:nvSpPr>
        <p:spPr>
          <a:xfrm>
            <a:off x="123825" y="571499"/>
            <a:ext cx="8715375" cy="5638801"/>
          </a:xfrm>
        </p:spPr>
        <p:txBody>
          <a:bodyPr>
            <a:normAutofit/>
          </a:bodyPr>
          <a:lstStyle/>
          <a:p>
            <a:pPr marL="457200" indent="-457200">
              <a:buAutoNum type="arabicParenR"/>
            </a:pPr>
            <a:r>
              <a:rPr lang="en-GB" b="1" dirty="0"/>
              <a:t>What tools and mechanisms should we use to ensure climate knowledge is shared to influence policy?</a:t>
            </a:r>
          </a:p>
          <a:p>
            <a:pPr marL="342900" indent="-342900" algn="just">
              <a:buFont typeface="Arial" panose="020B0604020202020204" pitchFamily="34" charset="0"/>
              <a:buChar char="•"/>
            </a:pPr>
            <a:r>
              <a:rPr lang="en-GB" sz="1800" cap="none" dirty="0"/>
              <a:t>Policy makers should be informed decision makers and for that the relationship between researchers and policy makers should be strengthened </a:t>
            </a:r>
          </a:p>
          <a:p>
            <a:pPr marL="342900" indent="-342900" algn="just">
              <a:buFont typeface="Arial" panose="020B0604020202020204" pitchFamily="34" charset="0"/>
              <a:buChar char="•"/>
            </a:pPr>
            <a:r>
              <a:rPr lang="en-GB" sz="1800" cap="none" dirty="0"/>
              <a:t>What kind of knowledge should be communicated and to whom? </a:t>
            </a:r>
          </a:p>
          <a:p>
            <a:pPr marL="342900" indent="-342900" algn="just">
              <a:buFont typeface="Arial" panose="020B0604020202020204" pitchFamily="34" charset="0"/>
              <a:buChar char="•"/>
            </a:pPr>
            <a:r>
              <a:rPr lang="en-GB" sz="1800" cap="none" dirty="0"/>
              <a:t>How can we influence the policy makers as they need information? In what way should we communicate existing knowledge/ research findings to get the attention of policy makers? When does an issue become a policy issue? </a:t>
            </a:r>
            <a:endParaRPr lang="en-GB" sz="1800" cap="none" dirty="0">
              <a:solidFill>
                <a:srgbClr val="FF0000"/>
              </a:solidFill>
            </a:endParaRPr>
          </a:p>
          <a:p>
            <a:pPr marL="685800" lvl="1" indent="-342900" algn="just">
              <a:buFont typeface="Arial" panose="020B0604020202020204" pitchFamily="34" charset="0"/>
              <a:buChar char="•"/>
            </a:pPr>
            <a:r>
              <a:rPr lang="en-GB" sz="1800" dirty="0"/>
              <a:t>customised knowledge and relevant communication mechanisms are required</a:t>
            </a:r>
          </a:p>
          <a:p>
            <a:pPr marL="685800" lvl="1" indent="-342900" algn="just">
              <a:buFont typeface="Arial" panose="020B0604020202020204" pitchFamily="34" charset="0"/>
              <a:buChar char="•"/>
            </a:pPr>
            <a:r>
              <a:rPr lang="en-GB" sz="1800" dirty="0"/>
              <a:t>publications, books, policy brief, workshops, symposium, seminars, small circle discussions, online platforms or mechanisms/websites</a:t>
            </a:r>
          </a:p>
          <a:p>
            <a:pPr marL="342900" indent="-342900" algn="just">
              <a:buFont typeface="Arial" panose="020B0604020202020204" pitchFamily="34" charset="0"/>
              <a:buChar char="•"/>
            </a:pPr>
            <a:r>
              <a:rPr lang="en-GB" sz="1800" cap="none" dirty="0"/>
              <a:t>When we develop policy for our own countries, it should be much focused on internal challenges and perspectives to address local level contexts while integrating international issues/protocols </a:t>
            </a:r>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solidFill>
                <a:srgbClr val="FF0000"/>
              </a:solidFill>
            </a:endParaRPr>
          </a:p>
          <a:p>
            <a:pPr marL="342900" indent="-342900" algn="just">
              <a:buFont typeface="Arial" panose="020B0604020202020204" pitchFamily="34" charset="0"/>
              <a:buChar char="•"/>
            </a:pPr>
            <a:endParaRPr lang="en-GB" dirty="0"/>
          </a:p>
        </p:txBody>
      </p:sp>
    </p:spTree>
    <p:extLst>
      <p:ext uri="{BB962C8B-B14F-4D97-AF65-F5344CB8AC3E}">
        <p14:creationId xmlns:p14="http://schemas.microsoft.com/office/powerpoint/2010/main" val="3258978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309623-67DC-44FA-B5F6-FDBFCA3CE475}"/>
              </a:ext>
            </a:extLst>
          </p:cNvPr>
          <p:cNvSpPr>
            <a:spLocks noGrp="1"/>
          </p:cNvSpPr>
          <p:nvPr>
            <p:ph type="subTitle" idx="1"/>
          </p:nvPr>
        </p:nvSpPr>
        <p:spPr>
          <a:xfrm>
            <a:off x="123825" y="142875"/>
            <a:ext cx="8715375" cy="6067426"/>
          </a:xfrm>
        </p:spPr>
        <p:txBody>
          <a:bodyPr>
            <a:normAutofit/>
          </a:bodyPr>
          <a:lstStyle/>
          <a:p>
            <a:pPr marL="457200" indent="-457200">
              <a:buAutoNum type="arabicParenR"/>
            </a:pPr>
            <a:r>
              <a:rPr lang="en-GB" b="1" dirty="0"/>
              <a:t>What tools and mechanisms should we use to ensure climate knowledge is shared to influence policy?</a:t>
            </a:r>
          </a:p>
          <a:p>
            <a:pPr marL="342900" indent="-342900" algn="just">
              <a:buFont typeface="Arial" panose="020B0604020202020204" pitchFamily="34" charset="0"/>
              <a:buChar char="•"/>
            </a:pPr>
            <a:r>
              <a:rPr lang="en-GB" cap="none" dirty="0"/>
              <a:t>There should be stakeholders engagement strategy through proper stakeholders mapping process for the development of an impactful policy </a:t>
            </a:r>
          </a:p>
          <a:p>
            <a:pPr marL="342900" indent="-342900" algn="just">
              <a:buFont typeface="Arial" panose="020B0604020202020204" pitchFamily="34" charset="0"/>
              <a:buChar char="•"/>
            </a:pPr>
            <a:r>
              <a:rPr lang="en-GB" cap="none" dirty="0"/>
              <a:t>Plan a systematic approach how each sectors can integrate knowledge in their policy development process by engaging various stakeholders </a:t>
            </a:r>
          </a:p>
          <a:p>
            <a:pPr marL="342900" indent="-342900" algn="just">
              <a:buFont typeface="Arial" panose="020B0604020202020204" pitchFamily="34" charset="0"/>
              <a:buChar char="•"/>
            </a:pPr>
            <a:r>
              <a:rPr lang="en-GB" cap="none" dirty="0"/>
              <a:t>The practice of policy development process (which is mostly top down) should be changed/adjusted to bottom up approach</a:t>
            </a:r>
          </a:p>
          <a:p>
            <a:pPr marL="342900" indent="-342900" algn="just">
              <a:buFont typeface="Arial" panose="020B0604020202020204" pitchFamily="34" charset="0"/>
              <a:buChar char="•"/>
            </a:pPr>
            <a:r>
              <a:rPr lang="en-GB" cap="none" dirty="0"/>
              <a:t>What mechanisms do we have to check and ensure when the policies don’t address community level practical issues?</a:t>
            </a:r>
          </a:p>
          <a:p>
            <a:pPr marL="342900" indent="-342900" algn="just">
              <a:buFont typeface="Arial" panose="020B0604020202020204" pitchFamily="34" charset="0"/>
              <a:buChar char="•"/>
            </a:pPr>
            <a:r>
              <a:rPr lang="en-GB" cap="none" dirty="0"/>
              <a:t>Influencing the public by increasing awareness on climate issues (from schools, and local conversations)</a:t>
            </a:r>
          </a:p>
          <a:p>
            <a:pPr marL="342900" indent="-342900" algn="just">
              <a:buFont typeface="Arial" panose="020B0604020202020204" pitchFamily="34" charset="0"/>
              <a:buChar char="•"/>
            </a:pPr>
            <a:r>
              <a:rPr lang="en-GB" cap="none" dirty="0"/>
              <a:t>Establish a technical advisory group in each agency to explore knowledge and facilitate knowledge sharing among various stakeholders and engage in monitoring of implementation of the policy and whether they bring about intended impacts at local level</a:t>
            </a:r>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solidFill>
                <a:srgbClr val="FF0000"/>
              </a:solidFill>
            </a:endParaRPr>
          </a:p>
          <a:p>
            <a:pPr marL="342900" indent="-342900" algn="just">
              <a:buFont typeface="Arial" panose="020B0604020202020204" pitchFamily="34" charset="0"/>
              <a:buChar char="•"/>
            </a:pPr>
            <a:endParaRPr lang="en-GB" dirty="0"/>
          </a:p>
        </p:txBody>
      </p:sp>
    </p:spTree>
    <p:extLst>
      <p:ext uri="{BB962C8B-B14F-4D97-AF65-F5344CB8AC3E}">
        <p14:creationId xmlns:p14="http://schemas.microsoft.com/office/powerpoint/2010/main" val="8062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309623-67DC-44FA-B5F6-FDBFCA3CE475}"/>
              </a:ext>
            </a:extLst>
          </p:cNvPr>
          <p:cNvSpPr>
            <a:spLocks noGrp="1"/>
          </p:cNvSpPr>
          <p:nvPr>
            <p:ph type="subTitle" idx="1"/>
          </p:nvPr>
        </p:nvSpPr>
        <p:spPr>
          <a:xfrm>
            <a:off x="219075" y="285751"/>
            <a:ext cx="8696325" cy="5924550"/>
          </a:xfrm>
        </p:spPr>
        <p:txBody>
          <a:bodyPr>
            <a:normAutofit fontScale="92500" lnSpcReduction="10000"/>
          </a:bodyPr>
          <a:lstStyle/>
          <a:p>
            <a:r>
              <a:rPr lang="en-GB" b="1" dirty="0"/>
              <a:t>2) WHAT IS EXPECTED FROM POLICY MAKERS TO ENGAGE RESEARCHERS AND INCENTIVIZE SHARING RESEARCH FINDINGS? </a:t>
            </a:r>
          </a:p>
          <a:p>
            <a:pPr marL="342900" indent="-342900" algn="just">
              <a:buFont typeface="Arial" panose="020B0604020202020204" pitchFamily="34" charset="0"/>
              <a:buChar char="•"/>
            </a:pPr>
            <a:r>
              <a:rPr lang="en-GB" cap="none" dirty="0"/>
              <a:t>Should researchers ask the policy makers any incentives rather they should design how to reach them? The point should be checking whether we have a conducive </a:t>
            </a:r>
            <a:r>
              <a:rPr lang="en-GB" cap="none" dirty="0" err="1"/>
              <a:t>env’t</a:t>
            </a:r>
            <a:r>
              <a:rPr lang="en-GB" cap="none" dirty="0"/>
              <a:t> to do researches and communicate the findings, including having some funds to conduct researches </a:t>
            </a:r>
          </a:p>
          <a:p>
            <a:pPr marL="342900" indent="-342900" algn="just">
              <a:buFont typeface="Arial" panose="020B0604020202020204" pitchFamily="34" charset="0"/>
              <a:buChar char="•"/>
            </a:pPr>
            <a:r>
              <a:rPr lang="en-GB" cap="none" dirty="0"/>
              <a:t>Policy makers should build a trustworthy relationship with the research institutes</a:t>
            </a:r>
          </a:p>
          <a:p>
            <a:pPr marL="342900" indent="-342900" algn="just">
              <a:buFont typeface="Arial" panose="020B0604020202020204" pitchFamily="34" charset="0"/>
              <a:buChar char="•"/>
            </a:pPr>
            <a:r>
              <a:rPr lang="en-GB" cap="none" dirty="0"/>
              <a:t>Show their trust to the research institutes (by inviting them and consulting with them)</a:t>
            </a:r>
          </a:p>
          <a:p>
            <a:pPr marL="342900" indent="-342900" algn="just">
              <a:buFont typeface="Arial" panose="020B0604020202020204" pitchFamily="34" charset="0"/>
              <a:buChar char="•"/>
            </a:pPr>
            <a:r>
              <a:rPr lang="en-GB" cap="none" dirty="0"/>
              <a:t>Having a transparent system for the researchers know whether knowledge and research findings are incorporated in to policies formulation </a:t>
            </a:r>
          </a:p>
          <a:p>
            <a:pPr marL="342900" indent="-342900" algn="just">
              <a:buFont typeface="Arial" panose="020B0604020202020204" pitchFamily="34" charset="0"/>
              <a:buChar char="•"/>
            </a:pPr>
            <a:r>
              <a:rPr lang="en-GB" cap="none" dirty="0"/>
              <a:t>Policy makers should have a strong follow-up and evaluation mechanisms – to check performance research institutes and whether the researchers’ works are addressing community’s priorities</a:t>
            </a:r>
          </a:p>
          <a:p>
            <a:pPr marL="685800" lvl="1" indent="-342900" algn="just">
              <a:buFont typeface="Arial" panose="020B0604020202020204" pitchFamily="34" charset="0"/>
              <a:buChar char="•"/>
            </a:pPr>
            <a:r>
              <a:rPr lang="en-GB" cap="none" dirty="0"/>
              <a:t>Attentively participate regular review/consultation workshops and events (during inception and final dissemination stages – dedicate time to listen to research out puts, challenges and recommendations/way forward)</a:t>
            </a:r>
          </a:p>
          <a:p>
            <a:pPr marL="342900" indent="-342900" algn="just">
              <a:buFont typeface="Arial" panose="020B0604020202020204" pitchFamily="34" charset="0"/>
              <a:buChar char="•"/>
            </a:pPr>
            <a:r>
              <a:rPr lang="en-GB" cap="none" dirty="0"/>
              <a:t>The researchers also should come up with problems and applicable solutions to increase appetites of the policy makers to give better attention science and to trust local solutions</a:t>
            </a:r>
          </a:p>
          <a:p>
            <a:pPr marL="342900" indent="-342900" algn="just">
              <a:buFont typeface="Arial" panose="020B0604020202020204" pitchFamily="34" charset="0"/>
              <a:buChar char="•"/>
            </a:pPr>
            <a:r>
              <a:rPr lang="en-GB" cap="none" dirty="0"/>
              <a:t>Summarized policy brief and with understandable wordings (with less technical jargons) should be prepared and translated in to local languages to encourage them read it and understand the case</a:t>
            </a:r>
          </a:p>
          <a:p>
            <a:pPr marL="342900" indent="-342900" algn="just">
              <a:buFont typeface="Arial" panose="020B0604020202020204" pitchFamily="34" charset="0"/>
              <a:buChar char="•"/>
            </a:pPr>
            <a:endParaRPr lang="en-GB" b="1"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solidFill>
                <a:srgbClr val="FF0000"/>
              </a:solidFill>
            </a:endParaRPr>
          </a:p>
          <a:p>
            <a:pPr marL="342900" indent="-342900" algn="just">
              <a:buFont typeface="Arial" panose="020B0604020202020204" pitchFamily="34" charset="0"/>
              <a:buChar char="•"/>
            </a:pPr>
            <a:endParaRPr lang="en-GB" dirty="0"/>
          </a:p>
        </p:txBody>
      </p:sp>
    </p:spTree>
    <p:extLst>
      <p:ext uri="{BB962C8B-B14F-4D97-AF65-F5344CB8AC3E}">
        <p14:creationId xmlns:p14="http://schemas.microsoft.com/office/powerpoint/2010/main" val="527383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309623-67DC-44FA-B5F6-FDBFCA3CE475}"/>
              </a:ext>
            </a:extLst>
          </p:cNvPr>
          <p:cNvSpPr>
            <a:spLocks noGrp="1"/>
          </p:cNvSpPr>
          <p:nvPr>
            <p:ph type="subTitle" idx="1"/>
          </p:nvPr>
        </p:nvSpPr>
        <p:spPr>
          <a:xfrm>
            <a:off x="438150" y="895351"/>
            <a:ext cx="8324850" cy="5314950"/>
          </a:xfrm>
        </p:spPr>
        <p:txBody>
          <a:bodyPr>
            <a:normAutofit/>
          </a:bodyPr>
          <a:lstStyle/>
          <a:p>
            <a:pPr algn="l"/>
            <a:r>
              <a:rPr lang="en-GB" b="1" dirty="0"/>
              <a:t>3) HOW CAN RESEARCHERS DESIGN THEIR RESEARCH WORKS, THAT ALSO INCLUDES OUTREACHES TO THE LOCAL COMMUNITY?</a:t>
            </a:r>
          </a:p>
          <a:p>
            <a:pPr marL="342900" indent="-342900" algn="just">
              <a:buFont typeface="Arial" panose="020B0604020202020204" pitchFamily="34" charset="0"/>
              <a:buChar char="•"/>
            </a:pPr>
            <a:r>
              <a:rPr lang="en-GB" cap="none" dirty="0"/>
              <a:t>Demand driven action research – in  cross country regional project based on landscape approach (example)</a:t>
            </a:r>
          </a:p>
          <a:p>
            <a:pPr marL="342900" indent="-342900" algn="just">
              <a:buFont typeface="Arial" panose="020B0604020202020204" pitchFamily="34" charset="0"/>
              <a:buChar char="•"/>
            </a:pPr>
            <a:r>
              <a:rPr lang="en-GB" cap="none" dirty="0"/>
              <a:t>Support people doing research on the thematic areas that are relevant to local community – to proactive in identify community’s critical problems and solutions</a:t>
            </a:r>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b="1"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solidFill>
                <a:srgbClr val="FF0000"/>
              </a:solidFill>
            </a:endParaRPr>
          </a:p>
          <a:p>
            <a:pPr marL="342900" indent="-342900" algn="just">
              <a:buFont typeface="Arial" panose="020B0604020202020204" pitchFamily="34" charset="0"/>
              <a:buChar char="•"/>
            </a:pPr>
            <a:endParaRPr lang="en-GB" dirty="0"/>
          </a:p>
        </p:txBody>
      </p:sp>
    </p:spTree>
    <p:extLst>
      <p:ext uri="{BB962C8B-B14F-4D97-AF65-F5344CB8AC3E}">
        <p14:creationId xmlns:p14="http://schemas.microsoft.com/office/powerpoint/2010/main" val="1612510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309623-67DC-44FA-B5F6-FDBFCA3CE475}"/>
              </a:ext>
            </a:extLst>
          </p:cNvPr>
          <p:cNvSpPr>
            <a:spLocks noGrp="1"/>
          </p:cNvSpPr>
          <p:nvPr>
            <p:ph type="subTitle" idx="1"/>
          </p:nvPr>
        </p:nvSpPr>
        <p:spPr>
          <a:xfrm>
            <a:off x="247650" y="371475"/>
            <a:ext cx="8496300" cy="5838825"/>
          </a:xfrm>
        </p:spPr>
        <p:txBody>
          <a:bodyPr>
            <a:normAutofit/>
          </a:bodyPr>
          <a:lstStyle/>
          <a:p>
            <a:pPr algn="l"/>
            <a:r>
              <a:rPr lang="en-GB" b="1" dirty="0"/>
              <a:t>4) How CAN ACCESS TO RESEARCH FINDINGS BE INCREASED AND USED BY ALL STAKEHLDERS /USERS: POLICY MAKERS, PRACTITIONERS, COMMUNITY GROUPS/FARMERS? </a:t>
            </a:r>
          </a:p>
          <a:p>
            <a:pPr marL="285750" indent="-285750" algn="l">
              <a:buFont typeface="Wingdings" panose="05000000000000000000" pitchFamily="2" charset="2"/>
              <a:buChar char="§"/>
            </a:pPr>
            <a:r>
              <a:rPr lang="en-GB" cap="none" dirty="0"/>
              <a:t>We should define the listeners/users first before working on dissemination of the research findings in order to identify the right means and type of information to be communicated </a:t>
            </a:r>
          </a:p>
          <a:p>
            <a:pPr marL="285750" indent="-285750" algn="l">
              <a:buFont typeface="Wingdings" panose="05000000000000000000" pitchFamily="2" charset="2"/>
              <a:buChar char="§"/>
            </a:pPr>
            <a:r>
              <a:rPr lang="en-GB" cap="none" dirty="0"/>
              <a:t>Filtering the research : scientific ones, action researches and so on </a:t>
            </a:r>
          </a:p>
          <a:p>
            <a:pPr marL="285750" indent="-285750" algn="l">
              <a:buFont typeface="Wingdings" panose="05000000000000000000" pitchFamily="2" charset="2"/>
              <a:buChar char="§"/>
            </a:pPr>
            <a:r>
              <a:rPr lang="en-GB" cap="none" dirty="0"/>
              <a:t>Integrating climate and environment knowledge in to the education curriculum to have a sustainable knowledge and information communication and application </a:t>
            </a:r>
          </a:p>
          <a:p>
            <a:pPr marL="285750" indent="-285750" algn="l">
              <a:buFont typeface="Wingdings" panose="05000000000000000000" pitchFamily="2" charset="2"/>
              <a:buChar char="§"/>
            </a:pPr>
            <a:r>
              <a:rPr lang="en-GB" cap="none" dirty="0"/>
              <a:t>Use various media (both mainstreaming and social media for the general public)</a:t>
            </a:r>
          </a:p>
          <a:p>
            <a:pPr marL="628650" lvl="1" indent="-285750" algn="l">
              <a:buFont typeface="Wingdings" panose="05000000000000000000" pitchFamily="2" charset="2"/>
              <a:buChar char="§"/>
            </a:pPr>
            <a:r>
              <a:rPr lang="en-GB" cap="none" dirty="0"/>
              <a:t>Digital platforms and other technologies (websites, local media and language, community radios, </a:t>
            </a:r>
          </a:p>
          <a:p>
            <a:pPr marL="285750" indent="-285750" algn="l">
              <a:buFont typeface="Wingdings" panose="05000000000000000000" pitchFamily="2" charset="2"/>
              <a:buChar char="§"/>
            </a:pPr>
            <a:r>
              <a:rPr lang="en-GB" cap="none" dirty="0"/>
              <a:t>Establishment of data /base (constituting research institutes and various universities in Ethiopia) on specific thematic/sectors both for storing and accessing the data – which needs resource and collaboration </a:t>
            </a:r>
          </a:p>
          <a:p>
            <a:pPr algn="l"/>
            <a:endParaRPr lang="en-GB" b="1" dirty="0"/>
          </a:p>
          <a:p>
            <a:pPr algn="l"/>
            <a:endParaRPr lang="en-GB" b="1" dirty="0"/>
          </a:p>
          <a:p>
            <a:pPr algn="l"/>
            <a:endParaRPr lang="en-GB" b="1" dirty="0"/>
          </a:p>
          <a:p>
            <a:pPr algn="l"/>
            <a:endParaRPr lang="en-GB" b="1"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b="1"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p>
          <a:p>
            <a:pPr marL="342900" indent="-342900" algn="just">
              <a:buFont typeface="Arial" panose="020B0604020202020204" pitchFamily="34" charset="0"/>
              <a:buChar char="•"/>
            </a:pPr>
            <a:endParaRPr lang="en-GB" dirty="0">
              <a:solidFill>
                <a:srgbClr val="FF0000"/>
              </a:solidFill>
            </a:endParaRPr>
          </a:p>
          <a:p>
            <a:pPr marL="342900" indent="-342900" algn="just">
              <a:buFont typeface="Arial" panose="020B0604020202020204" pitchFamily="34" charset="0"/>
              <a:buChar char="•"/>
            </a:pPr>
            <a:endParaRPr lang="en-GB" dirty="0"/>
          </a:p>
        </p:txBody>
      </p:sp>
    </p:spTree>
    <p:extLst>
      <p:ext uri="{BB962C8B-B14F-4D97-AF65-F5344CB8AC3E}">
        <p14:creationId xmlns:p14="http://schemas.microsoft.com/office/powerpoint/2010/main" val="63749981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357</TotalTime>
  <Words>749</Words>
  <Application>Microsoft Office PowerPoint</Application>
  <PresentationFormat>On-screen Show (4:3)</PresentationFormat>
  <Paragraphs>69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Gill Sans MT</vt:lpstr>
      <vt:lpstr>Wingdings</vt:lpstr>
      <vt:lpstr>Gallery</vt:lpstr>
      <vt:lpstr>Group-2</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Group-2</dc:title>
  <dc:creator>Elias EBRAHIM</dc:creator>
  <cp:lastModifiedBy>Elias EBRAHIM</cp:lastModifiedBy>
  <cp:revision>18</cp:revision>
  <dcterms:created xsi:type="dcterms:W3CDTF">2022-04-12T08:57:37Z</dcterms:created>
  <dcterms:modified xsi:type="dcterms:W3CDTF">2022-04-12T15:31:04Z</dcterms:modified>
</cp:coreProperties>
</file>