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C270-F562-46CB-A153-76CA46124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299B7A-CC36-4F58-A760-7F7AE3E6D1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A3CBE-A3DD-4B0D-AA12-E7041552E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6A2D9-51E9-4A9F-ABD8-F0CFEB408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04EAA-B26E-4B89-9B0B-1116FB2EA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32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E772E-260D-4946-96F5-8831B1723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3C88E2-8C9A-4344-949B-3BB6E49B53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4B78D-948B-4CB2-8052-B0FCAE59D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1CE68-6B31-4934-994B-E89152AD4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589D4-0B83-42DC-9AB8-B92384DA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75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D0941D-CCE4-44BC-8761-96903C2FAC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E67A5-1A02-4107-B3FF-E571E10BAF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90B85-FB98-4160-9C8D-DC6D322F5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B1CC1-5366-4099-B594-929C029D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1F831-0D2E-4F5A-A61A-7D080F07C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64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16247-E6BF-4BF5-83A0-E9006F3E1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648B-09C2-4D8C-A2A7-FD5FE5EDC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538FE-7DDE-4F86-B380-B631E81AC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6BD14-0E4C-4C46-94B6-B6EB89DE5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3333D-8BA5-486E-B968-FF6765A94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41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2D3B-871B-4936-8901-0BBD5819B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66053-DD99-4CBC-B8B7-29D3B0B27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45F6B-9125-483B-8F8A-E01517848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6B543-09BA-409F-82D0-8DEB71F21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B448B-29A3-4D1C-9502-DE0D7824E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19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2AE6B-97A7-4B98-B864-9911DB7F7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5F701-4816-40F7-9A0B-86CC3E65D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F5FD71-4E0B-4EEB-B46B-4BBD556F6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0B051-5EAE-4E08-BBB0-D8327DF67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9E3559-53E0-436A-AE10-15D4981C9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EB5513-B5E2-468A-9330-3CB662E24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324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87BE-F46B-465D-93D4-25EB49058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7177D-21A6-41B3-97E9-F49363838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D178B-75E9-4451-91AF-24CCEF0D4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B419B2-E51B-4160-BA12-7D36D344F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81D1EF-86AD-4221-BBA4-93FC7412DB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B3C7BE-AE53-4EFF-8BF2-23FC16CD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4AA33-464F-480F-995B-AC2831BF8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3A92C4-CF28-48BB-9E5C-F366675CE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A6564-4731-4520-BDF7-F1F686DF9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C63353-D5A8-4C91-99AC-FCD580C7C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983D9E-1006-47C2-B316-7CD614C5F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53B43D-C937-414E-911E-BAE8396AF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71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7279A5-3FA6-449D-A6BF-BC6887B17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B9C0F0-2149-4404-8BB7-99423E131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C4BF52-77B9-4259-84F0-839874A64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28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42D32-9C70-4D21-A431-9A43AE5FD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05930-C64B-4E74-98FE-C78AAF9E2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3128-BA2B-4DF2-800A-261A50926D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CFCE4-540E-4735-B3CE-5054B0132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A6909-B259-4A39-90AF-33936243D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A2F714-561A-4F7D-8232-EB46C36F6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85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D48B6-5B30-4470-8936-0102443EF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AC0F7B-7CAB-47E6-B0B2-6C16D1A84F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B6E941-7D7E-4A18-9C5E-FAA79ACB1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20FCA3-9BE9-4068-B461-3019AB16C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69871-72F3-4AA9-8217-D953D5CD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C14E58-AD55-427C-BAB5-134F75267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94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0E654E-E124-4B4D-914C-0C9C4E75A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0DF26E-9903-4C44-A031-F974E8497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277CC-188E-41AE-80FD-32197A72E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5C41E-F159-47B9-BCD4-4AB5FC676E5A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0D5EC-CBB5-4A8C-8462-E2D2A57A75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23A75-20D8-42E9-8A5A-39011DAF3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0518-767F-436B-8AF6-9AF6917F5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3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D7B55-EC6C-4928-B96D-746881EAD3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98524"/>
          </a:xfrm>
        </p:spPr>
        <p:txBody>
          <a:bodyPr/>
          <a:lstStyle/>
          <a:p>
            <a:r>
              <a:rPr lang="en-US" dirty="0"/>
              <a:t>Nature based Solutions Group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E23312-2663-47D1-AE7B-B2A6D1A80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2113722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Chaired and co-chaired by</a:t>
            </a:r>
          </a:p>
          <a:p>
            <a:r>
              <a:rPr lang="en-US" dirty="0"/>
              <a:t>Dr </a:t>
            </a:r>
            <a:r>
              <a:rPr lang="en-US" dirty="0" err="1"/>
              <a:t>Melese</a:t>
            </a:r>
            <a:endParaRPr lang="en-US" dirty="0"/>
          </a:p>
          <a:p>
            <a:r>
              <a:rPr lang="en-US" dirty="0"/>
              <a:t>Dr Adefires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1178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34261-25A2-4F1C-B870-99C20D940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7388"/>
          </a:xfrm>
        </p:spPr>
        <p:txBody>
          <a:bodyPr/>
          <a:lstStyle/>
          <a:p>
            <a:r>
              <a:rPr lang="en-US" dirty="0"/>
              <a:t>Discussion questions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68C45-2A7C-4421-8B09-0BDCC5761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2514"/>
            <a:ext cx="10515600" cy="5367129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needs to be done to strengthen policy implementation and law reinforcement to sustain efforts so far on landscape restoration?-policy dialogue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ifferent comments were given, and these include</a:t>
            </a:r>
          </a:p>
          <a:p>
            <a:pPr marL="800100" lvl="2" indent="-3429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  <a:cs typeface="Arial" panose="020B0604020202020204" pitchFamily="34" charset="0"/>
              </a:rPr>
              <a:t>The need to review existing policies related to NRM, landscape restoration first and identify if there is gap</a:t>
            </a:r>
          </a:p>
          <a:p>
            <a:pPr marL="800100" lvl="2" indent="-3429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  <a:cs typeface="Arial" panose="020B0604020202020204" pitchFamily="34" charset="0"/>
              </a:rPr>
              <a:t>The need to reconcile all legal frameworks</a:t>
            </a:r>
          </a:p>
          <a:p>
            <a:pPr marL="800100" lvl="2" indent="-3429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  <a:cs typeface="Arial" panose="020B0604020202020204" pitchFamily="34" charset="0"/>
              </a:rPr>
              <a:t>The need to reinforce legal </a:t>
            </a:r>
            <a:r>
              <a:rPr lang="en-US" sz="2400" dirty="0" err="1">
                <a:latin typeface="Calibri" panose="020F0502020204030204" pitchFamily="34" charset="0"/>
                <a:cs typeface="Arial" panose="020B0604020202020204" pitchFamily="34" charset="0"/>
              </a:rPr>
              <a:t>framworks</a:t>
            </a:r>
            <a:endParaRPr lang="en-US" sz="24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800100" lvl="2" indent="-3429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  <a:cs typeface="Arial" panose="020B0604020202020204" pitchFamily="34" charset="0"/>
              </a:rPr>
              <a:t>The need to have clear stakeholders’ map along with their roles and responsibilities</a:t>
            </a:r>
          </a:p>
          <a:p>
            <a:pPr marL="800100" lvl="2" indent="-3429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sz="2400" dirty="0">
                <a:latin typeface="Calibri" panose="020F0502020204030204" pitchFamily="34" charset="0"/>
                <a:cs typeface="Arial" panose="020B0604020202020204" pitchFamily="34" charset="0"/>
              </a:rPr>
              <a:t>The need for creating synergy, harmony between legal frameworks</a:t>
            </a:r>
          </a:p>
          <a:p>
            <a:pPr marL="800100" lvl="2" indent="-3429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sz="2400" dirty="0">
                <a:latin typeface="Calibri" panose="020F0502020204030204" pitchFamily="34" charset="0"/>
                <a:cs typeface="Arial" panose="020B0604020202020204" pitchFamily="34" charset="0"/>
              </a:rPr>
              <a:t>The need to have land use policy</a:t>
            </a:r>
          </a:p>
          <a:p>
            <a:pPr marL="800100" lvl="2" indent="-3429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sz="2400" dirty="0">
                <a:latin typeface="Calibri" panose="020F0502020204030204" pitchFamily="34" charset="0"/>
                <a:cs typeface="Arial" panose="020B0604020202020204" pitchFamily="34" charset="0"/>
              </a:rPr>
              <a:t>The need for adequate advocacy, creating national conceptions</a:t>
            </a:r>
          </a:p>
          <a:p>
            <a:pPr marL="800100" lvl="2" indent="-342900"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Linking best practices to policies</a:t>
            </a:r>
          </a:p>
          <a:p>
            <a:pPr marL="800100" lvl="2" indent="-342900">
              <a:spcBef>
                <a:spcPts val="1000"/>
              </a:spcBef>
              <a:buFont typeface="Courier New" panose="02070309020205020404" pitchFamily="49" charset="0"/>
              <a:buChar char="o"/>
            </a:pPr>
            <a:endParaRPr lang="en-GB" sz="24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800100" lvl="2" indent="-342900">
              <a:spcBef>
                <a:spcPts val="1000"/>
              </a:spcBef>
              <a:buFont typeface="Courier New" panose="02070309020205020404" pitchFamily="49" charset="0"/>
              <a:buChar char="o"/>
            </a:pPr>
            <a:endParaRPr lang="en-GB" sz="24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411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CBC0-1C79-43C3-BAA1-46E615091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2800" dirty="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Calibri" panose="020F0502020204030204" pitchFamily="34" charset="0"/>
                <a:cs typeface="Arial" panose="020B0604020202020204" pitchFamily="34" charset="0"/>
              </a:rPr>
              <a:t>What needs to be done at national level to achieve sustainable landscape/forest restoration and management?-scaling up and out best practices</a:t>
            </a:r>
            <a:b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AAD9D-0DED-4913-BA4C-FCBBF2738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need to </a:t>
            </a:r>
            <a:r>
              <a:rPr lang="en-GB" dirty="0"/>
              <a:t>have clear understanding of what do we mean by best practices?</a:t>
            </a:r>
          </a:p>
          <a:p>
            <a:r>
              <a:rPr lang="en-GB" dirty="0"/>
              <a:t>The need to document, refine, package, repackage and scale up the practices</a:t>
            </a:r>
          </a:p>
          <a:p>
            <a:r>
              <a:rPr lang="en-GB" dirty="0"/>
              <a:t>The need to undertake research innovative landscape restoration models</a:t>
            </a:r>
          </a:p>
        </p:txBody>
      </p:sp>
    </p:spTree>
    <p:extLst>
      <p:ext uri="{BB962C8B-B14F-4D97-AF65-F5344CB8AC3E}">
        <p14:creationId xmlns:p14="http://schemas.microsoft.com/office/powerpoint/2010/main" val="13351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0854E-133B-40FE-A4A5-8D4C78AF8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100" dirty="0">
                <a:latin typeface="Calibri" panose="020F0502020204030204" pitchFamily="34" charset="0"/>
                <a:cs typeface="Arial" panose="020B0604020202020204" pitchFamily="34" charset="0"/>
              </a:rPr>
            </a:br>
            <a:br>
              <a:rPr lang="en-US" sz="3100" dirty="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100" dirty="0">
                <a:latin typeface="Calibri" panose="020F0502020204030204" pitchFamily="34" charset="0"/>
                <a:cs typeface="Arial" panose="020B0604020202020204" pitchFamily="34" charset="0"/>
              </a:rPr>
              <a:t>What is expected from the global community to accelerate Ethiopia’s efforts to achieve the Paris Agreement, Bonn Challenge, and New York Declaration, where landscape/forest management play the lion share-scaling up and out best practices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CB257-A52B-46BC-868B-59E8387DD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4965"/>
            <a:ext cx="10515600" cy="3721998"/>
          </a:xfrm>
        </p:spPr>
        <p:txBody>
          <a:bodyPr/>
          <a:lstStyle/>
          <a:p>
            <a:r>
              <a:rPr lang="en-US" dirty="0"/>
              <a:t>The western communities need to support Ethiopia to achieve these goals that have national, regional and international significance</a:t>
            </a:r>
          </a:p>
          <a:p>
            <a:r>
              <a:rPr lang="en-US" dirty="0"/>
              <a:t>The d</a:t>
            </a:r>
            <a:r>
              <a:rPr lang="en-GB" dirty="0"/>
              <a:t>downstream communities need to support Ethiopia to restore ecosystem functions</a:t>
            </a:r>
          </a:p>
          <a:p>
            <a:endParaRPr lang="en-GB" dirty="0"/>
          </a:p>
          <a:p>
            <a:r>
              <a:rPr lang="en-GB" dirty="0"/>
              <a:t>These could be done by establishing PES, accelerating the implementation of the Bonn challenge  </a:t>
            </a:r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0906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942CA-32F5-49C5-A3B8-3ABBF36A0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>
                <a:latin typeface="Calibri" panose="020F0502020204030204" pitchFamily="34" charset="0"/>
                <a:cs typeface="Arial" panose="020B0604020202020204" pitchFamily="34" charset="0"/>
              </a:rPr>
              <a:t>How to enhance the implementation of the NBSAP?</a:t>
            </a:r>
            <a:br>
              <a:rPr lang="en-GB" sz="2800" dirty="0"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en-GB" sz="28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3B17F-9095-4789-910F-C98C0163A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need for assessing performance and build responsibility of institutions to implement the strategy </a:t>
            </a:r>
          </a:p>
          <a:p>
            <a:r>
              <a:rPr lang="en-GB" dirty="0"/>
              <a:t>The need for promotion of ecotourism as incentive mechanism to implement the strategy</a:t>
            </a:r>
          </a:p>
          <a:p>
            <a:r>
              <a:rPr lang="en-GB" dirty="0"/>
              <a:t>The need to advocate for the land use planning/policy</a:t>
            </a:r>
          </a:p>
          <a:p>
            <a:r>
              <a:rPr lang="en-GB" dirty="0"/>
              <a:t>The need to maximize community engagement and benefits </a:t>
            </a:r>
          </a:p>
          <a:p>
            <a:r>
              <a:rPr lang="en-GB" dirty="0"/>
              <a:t>The need to mobilize resources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777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CD684-E1B9-4294-8234-C330512CA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alibri" panose="020F0502020204030204" pitchFamily="34" charset="0"/>
                <a:cs typeface="Arial" panose="020B0604020202020204" pitchFamily="34" charset="0"/>
              </a:rPr>
              <a:t>Effective M&amp;E for biodiversity</a:t>
            </a:r>
            <a:b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D635D-C5FC-43F3-8CB0-2CB23A418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061"/>
            <a:ext cx="10515600" cy="3900902"/>
          </a:xfrm>
        </p:spPr>
        <p:txBody>
          <a:bodyPr/>
          <a:lstStyle/>
          <a:p>
            <a:pPr marR="0" lvl="0">
              <a:spcAft>
                <a:spcPts val="0"/>
              </a:spcAft>
            </a:pPr>
            <a:r>
              <a:rPr lang="en-GB" dirty="0"/>
              <a:t>Develop customized standards and this could be done based on assessment of existing M&amp;E system and global experiences</a:t>
            </a:r>
          </a:p>
          <a:p>
            <a:pPr marL="0" marR="0" lvl="0" indent="0">
              <a:spcAft>
                <a:spcPts val="0"/>
              </a:spcAft>
              <a:buNone/>
            </a:pPr>
            <a:endParaRPr lang="en-GB" dirty="0"/>
          </a:p>
          <a:p>
            <a:pPr marR="0" lvl="0">
              <a:spcAft>
                <a:spcPts val="0"/>
              </a:spcAft>
            </a:pPr>
            <a:r>
              <a:rPr lang="en-GB" dirty="0"/>
              <a:t>The need to integrate biodiversity monitoring and evaluation into the sectoral and national MRV system</a:t>
            </a:r>
          </a:p>
        </p:txBody>
      </p:sp>
    </p:spTree>
    <p:extLst>
      <p:ext uri="{BB962C8B-B14F-4D97-AF65-F5344CB8AC3E}">
        <p14:creationId xmlns:p14="http://schemas.microsoft.com/office/powerpoint/2010/main" val="1516928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216E9-394B-4246-8A33-086E6F02F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Calibri" panose="020F0502020204030204" pitchFamily="34" charset="0"/>
                <a:cs typeface="Arial" panose="020B0604020202020204" pitchFamily="34" charset="0"/>
              </a:rPr>
              <a:t>How to bring the gap between biodiversity and climate change?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7F2F8-E763-443A-9C32-BE99D9FE8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lvl="0">
              <a:spcAft>
                <a:spcPts val="0"/>
              </a:spcAft>
            </a:pPr>
            <a:r>
              <a:rPr lang="en-GB" dirty="0"/>
              <a:t>The need to link the two conventions (CBD and UNFCCC)</a:t>
            </a:r>
          </a:p>
          <a:p>
            <a:pPr marR="0" lvl="0">
              <a:spcAft>
                <a:spcPts val="0"/>
              </a:spcAft>
            </a:pPr>
            <a:r>
              <a:rPr lang="en-GB" dirty="0"/>
              <a:t>The need to strengthening early warning system (to build resilience of communities and biodiversity)</a:t>
            </a:r>
          </a:p>
          <a:p>
            <a:pPr marR="0" lvl="0">
              <a:spcAft>
                <a:spcPts val="0"/>
              </a:spcAft>
            </a:pPr>
            <a:r>
              <a:rPr lang="en-GB" dirty="0"/>
              <a:t>Strengthening national platforms</a:t>
            </a:r>
          </a:p>
          <a:p>
            <a:pPr marR="0" lvl="0">
              <a:spcAft>
                <a:spcPts val="0"/>
              </a:spcAft>
            </a:pPr>
            <a:r>
              <a:rPr lang="en-GB" dirty="0"/>
              <a:t>Who will monitor the biodiversity of the country</a:t>
            </a:r>
          </a:p>
          <a:p>
            <a:pPr marR="0" lvl="0">
              <a:spcAft>
                <a:spcPts val="800"/>
              </a:spcAft>
            </a:pPr>
            <a:r>
              <a:rPr lang="en-GB" dirty="0"/>
              <a:t>After all, the need to coordination and cooperation among sectors? </a:t>
            </a:r>
          </a:p>
          <a:p>
            <a:r>
              <a:rPr lang="en-GB" dirty="0"/>
              <a:t>The need to work at landscape level</a:t>
            </a:r>
          </a:p>
        </p:txBody>
      </p:sp>
    </p:spTree>
    <p:extLst>
      <p:ext uri="{BB962C8B-B14F-4D97-AF65-F5344CB8AC3E}">
        <p14:creationId xmlns:p14="http://schemas.microsoft.com/office/powerpoint/2010/main" val="3102043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447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Nature based Solutions Group</vt:lpstr>
      <vt:lpstr>Discussion questions</vt:lpstr>
      <vt:lpstr> What needs to be done at national level to achieve sustainable landscape/forest restoration and management?-scaling up and out best practices </vt:lpstr>
      <vt:lpstr>  What is expected from the global community to accelerate Ethiopia’s efforts to achieve the Paris Agreement, Bonn Challenge, and New York Declaration, where landscape/forest management play the lion share-scaling up and out best practices </vt:lpstr>
      <vt:lpstr>How to enhance the implementation of the NBSAP? </vt:lpstr>
      <vt:lpstr>Effective M&amp;E for biodiversity </vt:lpstr>
      <vt:lpstr>How to bring the gap between biodiversity and climate change?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Nature based Solutions Group</dc:title>
  <dc:creator>Adefires Worku</dc:creator>
  <cp:lastModifiedBy>Adefires Worku</cp:lastModifiedBy>
  <cp:revision>6</cp:revision>
  <dcterms:created xsi:type="dcterms:W3CDTF">2022-04-11T12:58:24Z</dcterms:created>
  <dcterms:modified xsi:type="dcterms:W3CDTF">2022-04-11T13:33:58Z</dcterms:modified>
</cp:coreProperties>
</file>