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265" r:id="rId2"/>
    <p:sldId id="258" r:id="rId3"/>
    <p:sldId id="274" r:id="rId4"/>
    <p:sldId id="277" r:id="rId5"/>
    <p:sldId id="279" r:id="rId6"/>
    <p:sldId id="283" r:id="rId7"/>
    <p:sldId id="268" r:id="rId8"/>
    <p:sldId id="281" r:id="rId9"/>
    <p:sldId id="285" r:id="rId10"/>
    <p:sldId id="288" r:id="rId11"/>
    <p:sldId id="291" r:id="rId12"/>
    <p:sldId id="269" r:id="rId13"/>
    <p:sldId id="261" r:id="rId14"/>
    <p:sldId id="271" r:id="rId15"/>
    <p:sldId id="286" r:id="rId16"/>
    <p:sldId id="287"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7207" autoAdjust="0"/>
  </p:normalViewPr>
  <p:slideViewPr>
    <p:cSldViewPr snapToGrid="0">
      <p:cViewPr varScale="1">
        <p:scale>
          <a:sx n="55" d="100"/>
          <a:sy n="55"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3DB7A-6F2B-4435-A7F2-96D154A8522A}" type="datetimeFigureOut">
              <a:rPr lang="en-US" smtClean="0"/>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B69A9-E5D0-4DCD-BDE9-2A048A5FD3B4}" type="slidenum">
              <a:rPr lang="en-US" smtClean="0"/>
              <a:t>‹#›</a:t>
            </a:fld>
            <a:endParaRPr lang="en-US"/>
          </a:p>
        </p:txBody>
      </p:sp>
    </p:spTree>
    <p:extLst>
      <p:ext uri="{BB962C8B-B14F-4D97-AF65-F5344CB8AC3E}">
        <p14:creationId xmlns:p14="http://schemas.microsoft.com/office/powerpoint/2010/main" val="63522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Thank you, Dr </a:t>
            </a:r>
            <a:r>
              <a:rPr lang="en-US" sz="1200" b="0" i="0" kern="1200" dirty="0" err="1">
                <a:solidFill>
                  <a:schemeClr val="tx1"/>
                </a:solidFill>
                <a:effectLst/>
                <a:latin typeface="+mn-lt"/>
                <a:ea typeface="+mn-ea"/>
                <a:cs typeface="+mn-cs"/>
              </a:rPr>
              <a:t>Kassahun</a:t>
            </a:r>
            <a:r>
              <a:rPr lang="en-US" sz="1200" b="0" i="0" kern="1200" dirty="0">
                <a:solidFill>
                  <a:schemeClr val="tx1"/>
                </a:solidFill>
                <a:effectLst/>
                <a:latin typeface="+mn-lt"/>
                <a:ea typeface="+mn-ea"/>
                <a:cs typeface="+mn-cs"/>
              </a:rPr>
              <a:t>, for the warm welcome</a:t>
            </a:r>
          </a:p>
          <a:p>
            <a:r>
              <a:rPr lang="en-US" sz="1200" b="0" i="0" kern="1200" dirty="0">
                <a:solidFill>
                  <a:schemeClr val="tx1"/>
                </a:solidFill>
                <a:effectLst/>
                <a:latin typeface="+mn-lt"/>
                <a:ea typeface="+mn-ea"/>
                <a:cs typeface="+mn-cs"/>
              </a:rPr>
              <a:t>Good morning Colleagues, Ladies and gentlemen.</a:t>
            </a:r>
          </a:p>
          <a:p>
            <a:r>
              <a:rPr lang="en-US" sz="1200" b="0" i="0" kern="1200" dirty="0">
                <a:solidFill>
                  <a:schemeClr val="tx1"/>
                </a:solidFill>
                <a:effectLst/>
                <a:latin typeface="+mn-lt"/>
                <a:ea typeface="+mn-ea"/>
                <a:cs typeface="+mn-cs"/>
              </a:rPr>
              <a:t>You were diving in the concepts, terminologies and data associated with Climate Change and Biodiversity for a day and half.</a:t>
            </a:r>
          </a:p>
          <a:p>
            <a:r>
              <a:rPr lang="en-US" sz="1200" b="0" i="0" kern="1200" dirty="0">
                <a:solidFill>
                  <a:schemeClr val="tx1"/>
                </a:solidFill>
                <a:effectLst/>
                <a:latin typeface="+mn-lt"/>
                <a:ea typeface="+mn-ea"/>
                <a:cs typeface="+mn-cs"/>
              </a:rPr>
              <a:t>Now It is time and I am responsible to make you feel the flavor of terms and concepts of chemistry that I would hope you all had good memories of when you were at high school</a:t>
            </a:r>
          </a:p>
          <a:p>
            <a:endParaRPr lang="en-US" dirty="0"/>
          </a:p>
        </p:txBody>
      </p:sp>
      <p:sp>
        <p:nvSpPr>
          <p:cNvPr id="4" name="Slide Number Placeholder 3"/>
          <p:cNvSpPr>
            <a:spLocks noGrp="1"/>
          </p:cNvSpPr>
          <p:nvPr>
            <p:ph type="sldNum" sz="quarter" idx="5"/>
          </p:nvPr>
        </p:nvSpPr>
        <p:spPr/>
        <p:txBody>
          <a:bodyPr/>
          <a:lstStyle/>
          <a:p>
            <a:fld id="{072B69A9-E5D0-4DCD-BDE9-2A048A5FD3B4}" type="slidenum">
              <a:rPr lang="en-US" smtClean="0"/>
              <a:t>1</a:t>
            </a:fld>
            <a:endParaRPr lang="en-US"/>
          </a:p>
        </p:txBody>
      </p:sp>
    </p:spTree>
    <p:extLst>
      <p:ext uri="{BB962C8B-B14F-4D97-AF65-F5344CB8AC3E}">
        <p14:creationId xmlns:p14="http://schemas.microsoft.com/office/powerpoint/2010/main" val="1883894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Inventories of </a:t>
            </a:r>
            <a:r>
              <a:rPr lang="en-US" sz="1200" b="1" i="0" kern="1200" dirty="0">
                <a:solidFill>
                  <a:schemeClr val="tx1"/>
                </a:solidFill>
                <a:effectLst/>
                <a:latin typeface="+mn-lt"/>
                <a:ea typeface="+mn-ea"/>
                <a:cs typeface="+mn-cs"/>
              </a:rPr>
              <a:t>POPs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reduce</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eliminate</a:t>
            </a:r>
            <a:r>
              <a:rPr lang="en-US" sz="1200" b="0" i="0" kern="1200" dirty="0">
                <a:solidFill>
                  <a:schemeClr val="tx1"/>
                </a:solidFill>
                <a:effectLst/>
                <a:latin typeface="+mn-lt"/>
                <a:ea typeface="+mn-ea"/>
                <a:cs typeface="+mn-cs"/>
              </a:rPr>
              <a:t> the chemicals’ use and release into the environment, as well as assisting with safe disposal requires a responsive legal and institutional framework.</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legal framework makes the institutions to paly  a separate role  ‘’ Common but differentiated  responsibilities”</a:t>
            </a:r>
            <a:endParaRPr lang="en-US" dirty="0"/>
          </a:p>
        </p:txBody>
      </p:sp>
      <p:sp>
        <p:nvSpPr>
          <p:cNvPr id="4" name="Slide Number Placeholder 3"/>
          <p:cNvSpPr>
            <a:spLocks noGrp="1"/>
          </p:cNvSpPr>
          <p:nvPr>
            <p:ph type="sldNum" sz="quarter" idx="5"/>
          </p:nvPr>
        </p:nvSpPr>
        <p:spPr/>
        <p:txBody>
          <a:bodyPr/>
          <a:lstStyle/>
          <a:p>
            <a:fld id="{072B69A9-E5D0-4DCD-BDE9-2A048A5FD3B4}" type="slidenum">
              <a:rPr lang="en-US" smtClean="0"/>
              <a:t>10</a:t>
            </a:fld>
            <a:endParaRPr lang="en-US"/>
          </a:p>
        </p:txBody>
      </p:sp>
    </p:spTree>
    <p:extLst>
      <p:ext uri="{BB962C8B-B14F-4D97-AF65-F5344CB8AC3E}">
        <p14:creationId xmlns:p14="http://schemas.microsoft.com/office/powerpoint/2010/main" val="106710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the elimination of POPs  there was  a significant efforts at global level and Africa was the beneficiary </a:t>
            </a:r>
          </a:p>
          <a:p>
            <a:r>
              <a:rPr lang="en-US" dirty="0"/>
              <a:t>As you  can see the deep black countries, including our country Ethiopia, we are among the countries who had more than 1000 tones of obsolete Pesticide stockpiles.</a:t>
            </a:r>
          </a:p>
          <a:p>
            <a:r>
              <a:rPr lang="en-US" dirty="0"/>
              <a:t>The stockpiles were mainly POPs and other HHPs</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072B69A9-E5D0-4DCD-BDE9-2A048A5FD3B4}" type="slidenum">
              <a:rPr lang="en-US" smtClean="0"/>
              <a:t>11</a:t>
            </a:fld>
            <a:endParaRPr lang="en-US"/>
          </a:p>
        </p:txBody>
      </p:sp>
    </p:spTree>
    <p:extLst>
      <p:ext uri="{BB962C8B-B14F-4D97-AF65-F5344CB8AC3E}">
        <p14:creationId xmlns:p14="http://schemas.microsoft.com/office/powerpoint/2010/main" val="354252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PCBs oil containing  transformers are stored, we are doing a project to dispose a certain amount of PCBs oil to make </a:t>
            </a:r>
            <a:r>
              <a:rPr lang="en-US" altLang="en-US" sz="1200" dirty="0">
                <a:latin typeface="Roboto Regular"/>
              </a:rPr>
              <a:t>Ethiopia to meet the 2025 Stockholm Convention  Deadline – Phase 1</a:t>
            </a:r>
            <a:br>
              <a:rPr lang="en-US" altLang="en-US" sz="1200" dirty="0">
                <a:latin typeface="Roboto Regular"/>
              </a:rPr>
            </a:br>
            <a:r>
              <a:rPr lang="en-US" dirty="0"/>
              <a:t> </a:t>
            </a:r>
          </a:p>
        </p:txBody>
      </p:sp>
      <p:sp>
        <p:nvSpPr>
          <p:cNvPr id="4" name="Slide Number Placeholder 3"/>
          <p:cNvSpPr>
            <a:spLocks noGrp="1"/>
          </p:cNvSpPr>
          <p:nvPr>
            <p:ph type="sldNum" sz="quarter" idx="5"/>
          </p:nvPr>
        </p:nvSpPr>
        <p:spPr/>
        <p:txBody>
          <a:bodyPr/>
          <a:lstStyle/>
          <a:p>
            <a:fld id="{072B69A9-E5D0-4DCD-BDE9-2A048A5FD3B4}" type="slidenum">
              <a:rPr lang="en-US" smtClean="0"/>
              <a:t>13</a:t>
            </a:fld>
            <a:endParaRPr lang="en-US"/>
          </a:p>
        </p:txBody>
      </p:sp>
    </p:spTree>
    <p:extLst>
      <p:ext uri="{BB962C8B-B14F-4D97-AF65-F5344CB8AC3E}">
        <p14:creationId xmlns:p14="http://schemas.microsoft.com/office/powerpoint/2010/main" val="148721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other show of our effort, where we invited private sectors to lay their role in the recycling of E-waste  </a:t>
            </a:r>
          </a:p>
          <a:p>
            <a:r>
              <a:rPr lang="en-US" dirty="0"/>
              <a:t>To reduce the release of </a:t>
            </a:r>
            <a:r>
              <a:rPr lang="en-US" sz="1200" dirty="0">
                <a:latin typeface="Roboto Regular"/>
              </a:rPr>
              <a:t>PBDEs (</a:t>
            </a:r>
            <a:r>
              <a:rPr lang="en-US" sz="1200" b="0" i="0" kern="1200" dirty="0">
                <a:solidFill>
                  <a:schemeClr val="tx1"/>
                </a:solidFill>
                <a:effectLst/>
                <a:latin typeface="+mn-lt"/>
                <a:ea typeface="+mn-ea"/>
                <a:cs typeface="+mn-cs"/>
              </a:rPr>
              <a:t>polybrominated diphenyl ethers) </a:t>
            </a:r>
            <a:endParaRPr lang="en-US" dirty="0"/>
          </a:p>
        </p:txBody>
      </p:sp>
      <p:sp>
        <p:nvSpPr>
          <p:cNvPr id="4" name="Slide Number Placeholder 3"/>
          <p:cNvSpPr>
            <a:spLocks noGrp="1"/>
          </p:cNvSpPr>
          <p:nvPr>
            <p:ph type="sldNum" sz="quarter" idx="5"/>
          </p:nvPr>
        </p:nvSpPr>
        <p:spPr/>
        <p:txBody>
          <a:bodyPr/>
          <a:lstStyle/>
          <a:p>
            <a:fld id="{072B69A9-E5D0-4DCD-BDE9-2A048A5FD3B4}" type="slidenum">
              <a:rPr lang="en-US" smtClean="0"/>
              <a:t>14</a:t>
            </a:fld>
            <a:endParaRPr lang="en-US"/>
          </a:p>
        </p:txBody>
      </p:sp>
    </p:spTree>
    <p:extLst>
      <p:ext uri="{BB962C8B-B14F-4D97-AF65-F5344CB8AC3E}">
        <p14:creationId xmlns:p14="http://schemas.microsoft.com/office/powerpoint/2010/main" val="600234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tried to put the lessons in 3 areas </a:t>
            </a:r>
          </a:p>
          <a:p>
            <a:r>
              <a:rPr lang="en-US" dirty="0"/>
              <a:t>It is possible </a:t>
            </a:r>
            <a:r>
              <a:rPr lang="en-US" sz="1200" dirty="0">
                <a:latin typeface="Roboto Regular"/>
              </a:rPr>
              <a:t>Phaseout  of the Production, Import, Use, Stockpiles of  wastes to reduce the release and accumulation of POPs in every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Regular"/>
              </a:rPr>
              <a:t>We developed experience, got knowledge through Multi stakeholders dialogue and tried to Integer chemical and waste management in the national development plan, we can build up on it to solve other problems </a:t>
            </a:r>
          </a:p>
          <a:p>
            <a:endParaRPr lang="en-US" dirty="0"/>
          </a:p>
        </p:txBody>
      </p:sp>
      <p:sp>
        <p:nvSpPr>
          <p:cNvPr id="4" name="Slide Number Placeholder 3"/>
          <p:cNvSpPr>
            <a:spLocks noGrp="1"/>
          </p:cNvSpPr>
          <p:nvPr>
            <p:ph type="sldNum" sz="quarter" idx="5"/>
          </p:nvPr>
        </p:nvSpPr>
        <p:spPr/>
        <p:txBody>
          <a:bodyPr/>
          <a:lstStyle/>
          <a:p>
            <a:fld id="{072B69A9-E5D0-4DCD-BDE9-2A048A5FD3B4}" type="slidenum">
              <a:rPr lang="en-US" smtClean="0"/>
              <a:t>15</a:t>
            </a:fld>
            <a:endParaRPr lang="en-US"/>
          </a:p>
        </p:txBody>
      </p:sp>
    </p:spTree>
    <p:extLst>
      <p:ext uri="{BB962C8B-B14F-4D97-AF65-F5344CB8AC3E}">
        <p14:creationId xmlns:p14="http://schemas.microsoft.com/office/powerpoint/2010/main" val="129156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a came to end of my presentation  and we have some discussion points which will be circulated during the breakout section. </a:t>
            </a:r>
          </a:p>
          <a:p>
            <a:r>
              <a:rPr lang="en-US" dirty="0"/>
              <a:t>I sincerely thank  for your kind attention  </a:t>
            </a:r>
          </a:p>
          <a:p>
            <a:endParaRPr lang="en-US" dirty="0"/>
          </a:p>
        </p:txBody>
      </p:sp>
      <p:sp>
        <p:nvSpPr>
          <p:cNvPr id="4" name="Slide Number Placeholder 3"/>
          <p:cNvSpPr>
            <a:spLocks noGrp="1"/>
          </p:cNvSpPr>
          <p:nvPr>
            <p:ph type="sldNum" sz="quarter" idx="5"/>
          </p:nvPr>
        </p:nvSpPr>
        <p:spPr/>
        <p:txBody>
          <a:bodyPr/>
          <a:lstStyle/>
          <a:p>
            <a:fld id="{072B69A9-E5D0-4DCD-BDE9-2A048A5FD3B4}" type="slidenum">
              <a:rPr lang="en-US" smtClean="0"/>
              <a:t>16</a:t>
            </a:fld>
            <a:endParaRPr lang="en-US"/>
          </a:p>
        </p:txBody>
      </p:sp>
    </p:spTree>
    <p:extLst>
      <p:ext uri="{BB962C8B-B14F-4D97-AF65-F5344CB8AC3E}">
        <p14:creationId xmlns:p14="http://schemas.microsoft.com/office/powerpoint/2010/main" val="82022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with these are my presentation outlines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 will take you to through the global need and trade of chemicals, then we will go through </a:t>
            </a:r>
            <a:r>
              <a:rPr lang="en-US" dirty="0">
                <a:latin typeface="Roboto Regular"/>
              </a:rPr>
              <a:t>Background-POPs and the birth of the Stockholm Convention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Roboto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Roboto Regular"/>
              </a:rPr>
              <a:t>Then we will see Ethiopia's effort for the reduction and Eliminate POPs  and finally we will se the way forward and recommendation for POPs Management specifically and chemical and waste management in general </a:t>
            </a:r>
          </a:p>
          <a:p>
            <a:endParaRPr lang="en-US" dirty="0"/>
          </a:p>
        </p:txBody>
      </p:sp>
      <p:sp>
        <p:nvSpPr>
          <p:cNvPr id="4" name="Slide Number Placeholder 3"/>
          <p:cNvSpPr>
            <a:spLocks noGrp="1"/>
          </p:cNvSpPr>
          <p:nvPr>
            <p:ph type="sldNum" sz="quarter" idx="5"/>
          </p:nvPr>
        </p:nvSpPr>
        <p:spPr/>
        <p:txBody>
          <a:bodyPr/>
          <a:lstStyle/>
          <a:p>
            <a:fld id="{072B69A9-E5D0-4DCD-BDE9-2A048A5FD3B4}" type="slidenum">
              <a:rPr lang="en-US" smtClean="0"/>
              <a:t>2</a:t>
            </a:fld>
            <a:endParaRPr lang="en-US"/>
          </a:p>
        </p:txBody>
      </p:sp>
    </p:spTree>
    <p:extLst>
      <p:ext uri="{BB962C8B-B14F-4D97-AF65-F5344CB8AC3E}">
        <p14:creationId xmlns:p14="http://schemas.microsoft.com/office/powerpoint/2010/main" val="168886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 days </a:t>
            </a:r>
            <a:r>
              <a:rPr lang="en-US" sz="1200" dirty="0">
                <a:latin typeface="Roboto Regular"/>
              </a:rPr>
              <a:t>Chemicals are integral part of daily life</a:t>
            </a:r>
            <a:endParaRPr lang="en-US" dirty="0"/>
          </a:p>
          <a:p>
            <a:r>
              <a:rPr lang="en-US" dirty="0"/>
              <a:t>70 per cent of manufactured chemicals are used as raw materials or intermediate goods to make products by other industries.</a:t>
            </a:r>
          </a:p>
          <a:p>
            <a:r>
              <a:rPr lang="en-US" dirty="0"/>
              <a:t>The Global trade value was estimated about 171B 1970 and this figure had grown to 4.12 trillion and very recent data shown more than 5t</a:t>
            </a:r>
          </a:p>
          <a:p>
            <a:r>
              <a:rPr lang="en-US" dirty="0"/>
              <a:t>They are unavoidable part of our daily life and we have to think the sound management  associated with LC. when it comes to the adverse effect of chemicals on human and environment </a:t>
            </a:r>
          </a:p>
        </p:txBody>
      </p:sp>
      <p:sp>
        <p:nvSpPr>
          <p:cNvPr id="4" name="Slide Number Placeholder 3"/>
          <p:cNvSpPr>
            <a:spLocks noGrp="1"/>
          </p:cNvSpPr>
          <p:nvPr>
            <p:ph type="sldNum" sz="quarter" idx="5"/>
          </p:nvPr>
        </p:nvSpPr>
        <p:spPr/>
        <p:txBody>
          <a:bodyPr/>
          <a:lstStyle/>
          <a:p>
            <a:fld id="{072B69A9-E5D0-4DCD-BDE9-2A048A5FD3B4}" type="slidenum">
              <a:rPr lang="en-US" smtClean="0"/>
              <a:t>3</a:t>
            </a:fld>
            <a:endParaRPr lang="en-US"/>
          </a:p>
        </p:txBody>
      </p:sp>
    </p:spTree>
    <p:extLst>
      <p:ext uri="{BB962C8B-B14F-4D97-AF65-F5344CB8AC3E}">
        <p14:creationId xmlns:p14="http://schemas.microsoft.com/office/powerpoint/2010/main" val="51035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Policies for the sound management of chemicals are now recognized as essential components of overall public policy in countries at all stages of development.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Thanks to the 1972</a:t>
            </a:r>
            <a:r>
              <a:rPr lang="en-US" sz="1200" b="1" i="0" kern="1200" dirty="0">
                <a:solidFill>
                  <a:schemeClr val="tx1"/>
                </a:solidFill>
                <a:effectLst/>
                <a:latin typeface="+mn-lt"/>
                <a:ea typeface="+mn-ea"/>
                <a:cs typeface="+mn-cs"/>
              </a:rPr>
              <a:t> United Nations Conference on the Environment</a:t>
            </a:r>
            <a:r>
              <a:rPr lang="en-US" sz="1200" b="0" i="0" kern="1200" dirty="0">
                <a:solidFill>
                  <a:schemeClr val="tx1"/>
                </a:solidFill>
                <a:effectLst/>
                <a:latin typeface="+mn-lt"/>
                <a:ea typeface="+mn-ea"/>
                <a:cs typeface="+mn-cs"/>
              </a:rPr>
              <a:t> in Stockholm and consecutive discussions on the adverse impacts of chemicals on human health and environment we came up the birth of SC on POPs </a:t>
            </a:r>
          </a:p>
        </p:txBody>
      </p:sp>
      <p:sp>
        <p:nvSpPr>
          <p:cNvPr id="4" name="Slide Number Placeholder 3"/>
          <p:cNvSpPr>
            <a:spLocks noGrp="1"/>
          </p:cNvSpPr>
          <p:nvPr>
            <p:ph type="sldNum" sz="quarter" idx="5"/>
          </p:nvPr>
        </p:nvSpPr>
        <p:spPr/>
        <p:txBody>
          <a:bodyPr/>
          <a:lstStyle/>
          <a:p>
            <a:fld id="{072B69A9-E5D0-4DCD-BDE9-2A048A5FD3B4}" type="slidenum">
              <a:rPr lang="en-US" smtClean="0"/>
              <a:t>4</a:t>
            </a:fld>
            <a:endParaRPr lang="en-US"/>
          </a:p>
        </p:txBody>
      </p:sp>
    </p:spTree>
    <p:extLst>
      <p:ext uri="{BB962C8B-B14F-4D97-AF65-F5344CB8AC3E}">
        <p14:creationId xmlns:p14="http://schemas.microsoft.com/office/powerpoint/2010/main" val="318229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Of all the pollutants released into the environment every year by human activity, persistent organic pollutants (POPs) are among the most dangerous.</a:t>
            </a:r>
          </a:p>
          <a:p>
            <a:r>
              <a:rPr lang="en-US" sz="1200" b="0" i="0" kern="1200" dirty="0">
                <a:solidFill>
                  <a:schemeClr val="tx1"/>
                </a:solidFill>
                <a:effectLst/>
                <a:latin typeface="+mn-lt"/>
                <a:ea typeface="+mn-ea"/>
                <a:cs typeface="+mn-cs"/>
              </a:rPr>
              <a:t>These are chemicals of different bevors , They persist in the environment that means it took them longer to get into there half-life but this alone is not a problem but they have Bio accumulative behaviors , they accumulate them selves in the upper level in the food chain.    The third  long range ( doesn’t end at the point of release)  4. Indeed, they can</a:t>
            </a:r>
            <a:r>
              <a:rPr lang="en-US" sz="1200" b="1" i="0" kern="1200" dirty="0">
                <a:solidFill>
                  <a:schemeClr val="tx1"/>
                </a:solidFill>
                <a:effectLst/>
                <a:latin typeface="+mn-lt"/>
                <a:ea typeface="+mn-ea"/>
                <a:cs typeface="+mn-cs"/>
              </a:rPr>
              <a:t> disrupt endocrine, reproductive, immune and nervous systems as well as cause behavioral problems, diabetes, thyroid problems, and even cancer</a:t>
            </a:r>
            <a:endParaRPr lang="en-US" dirty="0"/>
          </a:p>
        </p:txBody>
      </p:sp>
      <p:sp>
        <p:nvSpPr>
          <p:cNvPr id="4" name="Slide Number Placeholder 3"/>
          <p:cNvSpPr>
            <a:spLocks noGrp="1"/>
          </p:cNvSpPr>
          <p:nvPr>
            <p:ph type="sldNum" sz="quarter" idx="5"/>
          </p:nvPr>
        </p:nvSpPr>
        <p:spPr/>
        <p:txBody>
          <a:bodyPr/>
          <a:lstStyle/>
          <a:p>
            <a:fld id="{072B69A9-E5D0-4DCD-BDE9-2A048A5FD3B4}" type="slidenum">
              <a:rPr lang="en-US" smtClean="0"/>
              <a:t>5</a:t>
            </a:fld>
            <a:endParaRPr lang="en-US"/>
          </a:p>
        </p:txBody>
      </p:sp>
    </p:spTree>
    <p:extLst>
      <p:ext uri="{BB962C8B-B14F-4D97-AF65-F5344CB8AC3E}">
        <p14:creationId xmlns:p14="http://schemas.microsoft.com/office/powerpoint/2010/main" val="412139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NIP one of the required tools which assess internal capacity in various factors </a:t>
            </a:r>
          </a:p>
          <a:p>
            <a:r>
              <a:rPr lang="en-US" sz="1200" b="0" i="0" kern="1200" dirty="0">
                <a:solidFill>
                  <a:schemeClr val="tx1"/>
                </a:solidFill>
                <a:effectLst/>
                <a:latin typeface="+mn-lt"/>
                <a:ea typeface="+mn-ea"/>
                <a:cs typeface="+mn-cs"/>
              </a:rPr>
              <a:t>It is also a tool to communicate one of the obligations of parties </a:t>
            </a:r>
          </a:p>
          <a:p>
            <a:r>
              <a:rPr lang="en-US" sz="1200" b="0" i="0" kern="1200" dirty="0">
                <a:solidFill>
                  <a:schemeClr val="tx1"/>
                </a:solidFill>
                <a:effectLst/>
                <a:latin typeface="+mn-lt"/>
                <a:ea typeface="+mn-ea"/>
                <a:cs typeface="+mn-cs"/>
              </a:rPr>
              <a:t>17 Achieving the ambitious targets of the 2030 Agenda requires a revitalized and enhanced global partnership that brings together Governments, civil society, the private sector, the United Nations system and other actors, mobilizing all available resources</a:t>
            </a:r>
            <a:endParaRPr lang="en-US" dirty="0"/>
          </a:p>
        </p:txBody>
      </p:sp>
      <p:sp>
        <p:nvSpPr>
          <p:cNvPr id="4" name="Slide Number Placeholder 3"/>
          <p:cNvSpPr>
            <a:spLocks noGrp="1"/>
          </p:cNvSpPr>
          <p:nvPr>
            <p:ph type="sldNum" sz="quarter" idx="5"/>
          </p:nvPr>
        </p:nvSpPr>
        <p:spPr/>
        <p:txBody>
          <a:bodyPr/>
          <a:lstStyle/>
          <a:p>
            <a:fld id="{072B69A9-E5D0-4DCD-BDE9-2A048A5FD3B4}" type="slidenum">
              <a:rPr lang="en-US" smtClean="0"/>
              <a:t>6</a:t>
            </a:fld>
            <a:endParaRPr lang="en-US"/>
          </a:p>
        </p:txBody>
      </p:sp>
    </p:spTree>
    <p:extLst>
      <p:ext uri="{BB962C8B-B14F-4D97-AF65-F5344CB8AC3E}">
        <p14:creationId xmlns:p14="http://schemas.microsoft.com/office/powerpoint/2010/main" val="190412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12 POPs, the first groups of POPs , both Policy makers and Scientist  agreed to eliminate and reduce or restrict there use to minims the adverse effect they were closing to human health and Environment </a:t>
            </a:r>
          </a:p>
        </p:txBody>
      </p:sp>
      <p:sp>
        <p:nvSpPr>
          <p:cNvPr id="4" name="Slide Number Placeholder 3"/>
          <p:cNvSpPr>
            <a:spLocks noGrp="1"/>
          </p:cNvSpPr>
          <p:nvPr>
            <p:ph type="sldNum" sz="quarter" idx="5"/>
          </p:nvPr>
        </p:nvSpPr>
        <p:spPr/>
        <p:txBody>
          <a:bodyPr/>
          <a:lstStyle/>
          <a:p>
            <a:fld id="{072B69A9-E5D0-4DCD-BDE9-2A048A5FD3B4}" type="slidenum">
              <a:rPr lang="en-US" smtClean="0"/>
              <a:t>7</a:t>
            </a:fld>
            <a:endParaRPr lang="en-US"/>
          </a:p>
        </p:txBody>
      </p:sp>
    </p:spTree>
    <p:extLst>
      <p:ext uri="{BB962C8B-B14F-4D97-AF65-F5344CB8AC3E}">
        <p14:creationId xmlns:p14="http://schemas.microsoft.com/office/powerpoint/2010/main" val="202353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from 2009- 2011 16 groups of chemicals, Majority Annex A chemicals used In Industrial process and the 6 of them are pesticides </a:t>
            </a:r>
          </a:p>
          <a:p>
            <a:endParaRPr lang="en-US" dirty="0"/>
          </a:p>
          <a:p>
            <a:r>
              <a:rPr lang="en-US" dirty="0"/>
              <a:t>And here also we have group of chemicals from the by products </a:t>
            </a:r>
          </a:p>
        </p:txBody>
      </p:sp>
      <p:sp>
        <p:nvSpPr>
          <p:cNvPr id="4" name="Slide Number Placeholder 3"/>
          <p:cNvSpPr>
            <a:spLocks noGrp="1"/>
          </p:cNvSpPr>
          <p:nvPr>
            <p:ph type="sldNum" sz="quarter" idx="5"/>
          </p:nvPr>
        </p:nvSpPr>
        <p:spPr/>
        <p:txBody>
          <a:bodyPr/>
          <a:lstStyle/>
          <a:p>
            <a:fld id="{072B69A9-E5D0-4DCD-BDE9-2A048A5FD3B4}" type="slidenum">
              <a:rPr lang="en-US" smtClean="0"/>
              <a:t>8</a:t>
            </a:fld>
            <a:endParaRPr lang="en-US"/>
          </a:p>
        </p:txBody>
      </p:sp>
    </p:spTree>
    <p:extLst>
      <p:ext uri="{BB962C8B-B14F-4D97-AF65-F5344CB8AC3E}">
        <p14:creationId xmlns:p14="http://schemas.microsoft.com/office/powerpoint/2010/main" val="3050656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ndara" panose="020E0502030303020204" pitchFamily="34" charset="0"/>
              </a:rPr>
              <a:t>After the identification of POPs by the POPRC of the convention  and endorsement by the COP, Parties are obligated to develop/ update the National implantation Plan, a tool used for identification at national level, take action for the reduction and elimination of those chemicals </a:t>
            </a:r>
          </a:p>
          <a:p>
            <a:endParaRPr lang="en-US" sz="1200" dirty="0">
              <a:latin typeface="Candara" panose="020E0502030303020204" pitchFamily="34" charset="0"/>
            </a:endParaRPr>
          </a:p>
          <a:p>
            <a:endParaRPr lang="en-US" sz="1200" dirty="0">
              <a:latin typeface="Candara" panose="020E0502030303020204" pitchFamily="34" charset="0"/>
            </a:endParaRPr>
          </a:p>
          <a:p>
            <a:r>
              <a:rPr lang="en-US" sz="1200" dirty="0">
                <a:latin typeface="Candara" panose="020E0502030303020204" pitchFamily="34" charset="0"/>
              </a:rPr>
              <a:t>2004-2011 Computers, Television sets, Mobile Phones and Refrigerators 2420893, 2369754, 2779363 and 618814 </a:t>
            </a:r>
            <a:endParaRPr lang="en-US" dirty="0"/>
          </a:p>
        </p:txBody>
      </p:sp>
      <p:sp>
        <p:nvSpPr>
          <p:cNvPr id="4" name="Slide Number Placeholder 3"/>
          <p:cNvSpPr>
            <a:spLocks noGrp="1"/>
          </p:cNvSpPr>
          <p:nvPr>
            <p:ph type="sldNum" sz="quarter" idx="5"/>
          </p:nvPr>
        </p:nvSpPr>
        <p:spPr/>
        <p:txBody>
          <a:bodyPr/>
          <a:lstStyle/>
          <a:p>
            <a:fld id="{072B69A9-E5D0-4DCD-BDE9-2A048A5FD3B4}" type="slidenum">
              <a:rPr lang="en-US" smtClean="0"/>
              <a:t>9</a:t>
            </a:fld>
            <a:endParaRPr lang="en-US"/>
          </a:p>
        </p:txBody>
      </p:sp>
    </p:spTree>
    <p:extLst>
      <p:ext uri="{BB962C8B-B14F-4D97-AF65-F5344CB8AC3E}">
        <p14:creationId xmlns:p14="http://schemas.microsoft.com/office/powerpoint/2010/main" val="143541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E329CA-0E35-3A4A-B118-6830CC94AD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50D82EE-090C-6A40-AE82-FC5C30664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EF53643-876B-5D46-8F7A-DEF068054ED8}"/>
              </a:ext>
            </a:extLst>
          </p:cNvPr>
          <p:cNvSpPr>
            <a:spLocks noGrp="1"/>
          </p:cNvSpPr>
          <p:nvPr>
            <p:ph type="dt" sz="half" idx="10"/>
          </p:nvPr>
        </p:nvSpPr>
        <p:spPr/>
        <p:txBody>
          <a:bodyPr/>
          <a:lstStyle/>
          <a:p>
            <a:fld id="{C63FA8DF-507F-4485-AA0A-D70B670735C4}" type="datetimeFigureOut">
              <a:rPr lang="en-US" smtClean="0"/>
              <a:t>4/14/2022</a:t>
            </a:fld>
            <a:endParaRPr lang="en-US"/>
          </a:p>
        </p:txBody>
      </p:sp>
      <p:sp>
        <p:nvSpPr>
          <p:cNvPr id="5" name="Footer Placeholder 4">
            <a:extLst>
              <a:ext uri="{FF2B5EF4-FFF2-40B4-BE49-F238E27FC236}">
                <a16:creationId xmlns="" xmlns:a16="http://schemas.microsoft.com/office/drawing/2014/main" id="{80C64238-E0C4-6A4F-BFDF-A2679E5C6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CA87281-CA05-DB46-9A30-C67FD48735C4}"/>
              </a:ext>
            </a:extLst>
          </p:cNvPr>
          <p:cNvSpPr>
            <a:spLocks noGrp="1"/>
          </p:cNvSpPr>
          <p:nvPr>
            <p:ph type="sldNum" sz="quarter" idx="12"/>
          </p:nvPr>
        </p:nvSpPr>
        <p:spPr/>
        <p:txBody>
          <a:bodyPr/>
          <a:lstStyle/>
          <a:p>
            <a:fld id="{1F2ADBFC-A205-4992-A5DF-C8E6FE443E14}" type="slidenum">
              <a:rPr lang="en-US" smtClean="0"/>
              <a:t>‹#›</a:t>
            </a:fld>
            <a:endParaRPr lang="en-US"/>
          </a:p>
        </p:txBody>
      </p:sp>
    </p:spTree>
    <p:extLst>
      <p:ext uri="{BB962C8B-B14F-4D97-AF65-F5344CB8AC3E}">
        <p14:creationId xmlns:p14="http://schemas.microsoft.com/office/powerpoint/2010/main" val="123381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FB99D8-A6EE-874C-BE6D-8C757EB4BD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876C6D5-7A6C-7445-BCCD-E5BAB4F37C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25DA9E9-BDB0-0444-9388-ECE9447FA72A}"/>
              </a:ext>
            </a:extLst>
          </p:cNvPr>
          <p:cNvSpPr>
            <a:spLocks noGrp="1"/>
          </p:cNvSpPr>
          <p:nvPr>
            <p:ph type="dt" sz="half" idx="10"/>
          </p:nvPr>
        </p:nvSpPr>
        <p:spPr/>
        <p:txBody>
          <a:bodyPr/>
          <a:lstStyle/>
          <a:p>
            <a:fld id="{C63FA8DF-507F-4485-AA0A-D70B670735C4}" type="datetimeFigureOut">
              <a:rPr lang="en-US" smtClean="0"/>
              <a:t>4/14/2022</a:t>
            </a:fld>
            <a:endParaRPr lang="en-US"/>
          </a:p>
        </p:txBody>
      </p:sp>
      <p:sp>
        <p:nvSpPr>
          <p:cNvPr id="5" name="Footer Placeholder 4">
            <a:extLst>
              <a:ext uri="{FF2B5EF4-FFF2-40B4-BE49-F238E27FC236}">
                <a16:creationId xmlns="" xmlns:a16="http://schemas.microsoft.com/office/drawing/2014/main" id="{9D02DF74-3DE2-C54B-BBDE-AB4BAB2CC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264BF30-4231-6A46-A75A-AC9801B5B1A4}"/>
              </a:ext>
            </a:extLst>
          </p:cNvPr>
          <p:cNvSpPr>
            <a:spLocks noGrp="1"/>
          </p:cNvSpPr>
          <p:nvPr>
            <p:ph type="sldNum" sz="quarter" idx="12"/>
          </p:nvPr>
        </p:nvSpPr>
        <p:spPr/>
        <p:txBody>
          <a:bodyPr/>
          <a:lstStyle/>
          <a:p>
            <a:fld id="{1F2ADBFC-A205-4992-A5DF-C8E6FE443E14}" type="slidenum">
              <a:rPr lang="en-US" smtClean="0"/>
              <a:t>‹#›</a:t>
            </a:fld>
            <a:endParaRPr lang="en-US"/>
          </a:p>
        </p:txBody>
      </p:sp>
    </p:spTree>
    <p:extLst>
      <p:ext uri="{BB962C8B-B14F-4D97-AF65-F5344CB8AC3E}">
        <p14:creationId xmlns:p14="http://schemas.microsoft.com/office/powerpoint/2010/main" val="343219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728DDA1-92A7-154D-A2FF-CBCC60D2B3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4B929B3-8E75-4B44-BBFE-2FD2A5FDA7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A8F1360-F1A5-9B40-907A-F5F90C9D5A0A}"/>
              </a:ext>
            </a:extLst>
          </p:cNvPr>
          <p:cNvSpPr>
            <a:spLocks noGrp="1"/>
          </p:cNvSpPr>
          <p:nvPr>
            <p:ph type="dt" sz="half" idx="10"/>
          </p:nvPr>
        </p:nvSpPr>
        <p:spPr/>
        <p:txBody>
          <a:bodyPr/>
          <a:lstStyle/>
          <a:p>
            <a:fld id="{C63FA8DF-507F-4485-AA0A-D70B670735C4}" type="datetimeFigureOut">
              <a:rPr lang="en-US" smtClean="0"/>
              <a:t>4/14/2022</a:t>
            </a:fld>
            <a:endParaRPr lang="en-US"/>
          </a:p>
        </p:txBody>
      </p:sp>
      <p:sp>
        <p:nvSpPr>
          <p:cNvPr id="5" name="Footer Placeholder 4">
            <a:extLst>
              <a:ext uri="{FF2B5EF4-FFF2-40B4-BE49-F238E27FC236}">
                <a16:creationId xmlns="" xmlns:a16="http://schemas.microsoft.com/office/drawing/2014/main" id="{3006ECB4-2CB6-4244-A716-AB908F249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F62864B-AE3D-B44C-ACFD-D28FD5563593}"/>
              </a:ext>
            </a:extLst>
          </p:cNvPr>
          <p:cNvSpPr>
            <a:spLocks noGrp="1"/>
          </p:cNvSpPr>
          <p:nvPr>
            <p:ph type="sldNum" sz="quarter" idx="12"/>
          </p:nvPr>
        </p:nvSpPr>
        <p:spPr/>
        <p:txBody>
          <a:bodyPr/>
          <a:lstStyle/>
          <a:p>
            <a:fld id="{1F2ADBFC-A205-4992-A5DF-C8E6FE443E14}" type="slidenum">
              <a:rPr lang="en-US" smtClean="0"/>
              <a:t>‹#›</a:t>
            </a:fld>
            <a:endParaRPr lang="en-US"/>
          </a:p>
        </p:txBody>
      </p:sp>
    </p:spTree>
    <p:extLst>
      <p:ext uri="{BB962C8B-B14F-4D97-AF65-F5344CB8AC3E}">
        <p14:creationId xmlns:p14="http://schemas.microsoft.com/office/powerpoint/2010/main" val="264480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83545C-2625-534C-9349-99ACACFAD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4426B7B-B2CD-5B4B-845D-4CDCAB9B82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A0B2B5D-6708-364B-A5B1-50B25FFC0732}"/>
              </a:ext>
            </a:extLst>
          </p:cNvPr>
          <p:cNvSpPr>
            <a:spLocks noGrp="1"/>
          </p:cNvSpPr>
          <p:nvPr>
            <p:ph type="dt" sz="half" idx="10"/>
          </p:nvPr>
        </p:nvSpPr>
        <p:spPr/>
        <p:txBody>
          <a:bodyPr/>
          <a:lstStyle/>
          <a:p>
            <a:fld id="{C63FA8DF-507F-4485-AA0A-D70B670735C4}" type="datetimeFigureOut">
              <a:rPr lang="en-US" smtClean="0"/>
              <a:t>4/14/2022</a:t>
            </a:fld>
            <a:endParaRPr lang="en-US"/>
          </a:p>
        </p:txBody>
      </p:sp>
      <p:sp>
        <p:nvSpPr>
          <p:cNvPr id="5" name="Footer Placeholder 4">
            <a:extLst>
              <a:ext uri="{FF2B5EF4-FFF2-40B4-BE49-F238E27FC236}">
                <a16:creationId xmlns="" xmlns:a16="http://schemas.microsoft.com/office/drawing/2014/main" id="{6145EB35-BFC9-0440-AC37-C435B1EB2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ED21D50-4147-D14D-9174-962C3C1B6FED}"/>
              </a:ext>
            </a:extLst>
          </p:cNvPr>
          <p:cNvSpPr>
            <a:spLocks noGrp="1"/>
          </p:cNvSpPr>
          <p:nvPr>
            <p:ph type="sldNum" sz="quarter" idx="12"/>
          </p:nvPr>
        </p:nvSpPr>
        <p:spPr/>
        <p:txBody>
          <a:bodyPr/>
          <a:lstStyle/>
          <a:p>
            <a:fld id="{1F2ADBFC-A205-4992-A5DF-C8E6FE443E14}" type="slidenum">
              <a:rPr lang="en-US" smtClean="0"/>
              <a:t>‹#›</a:t>
            </a:fld>
            <a:endParaRPr lang="en-US"/>
          </a:p>
        </p:txBody>
      </p:sp>
    </p:spTree>
    <p:extLst>
      <p:ext uri="{BB962C8B-B14F-4D97-AF65-F5344CB8AC3E}">
        <p14:creationId xmlns:p14="http://schemas.microsoft.com/office/powerpoint/2010/main" val="106297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3B5ED6-5CC8-0D43-B30C-7DB61C6A77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EEF594A-5BA3-1343-9022-B4F7F4FCA0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E7EAE68-D209-E846-B0F5-18C69469D8F4}"/>
              </a:ext>
            </a:extLst>
          </p:cNvPr>
          <p:cNvSpPr>
            <a:spLocks noGrp="1"/>
          </p:cNvSpPr>
          <p:nvPr>
            <p:ph type="dt" sz="half" idx="10"/>
          </p:nvPr>
        </p:nvSpPr>
        <p:spPr/>
        <p:txBody>
          <a:bodyPr/>
          <a:lstStyle/>
          <a:p>
            <a:fld id="{C63FA8DF-507F-4485-AA0A-D70B670735C4}" type="datetimeFigureOut">
              <a:rPr lang="en-US" smtClean="0"/>
              <a:t>4/14/2022</a:t>
            </a:fld>
            <a:endParaRPr lang="en-US"/>
          </a:p>
        </p:txBody>
      </p:sp>
      <p:sp>
        <p:nvSpPr>
          <p:cNvPr id="5" name="Footer Placeholder 4">
            <a:extLst>
              <a:ext uri="{FF2B5EF4-FFF2-40B4-BE49-F238E27FC236}">
                <a16:creationId xmlns="" xmlns:a16="http://schemas.microsoft.com/office/drawing/2014/main" id="{A6935A2A-E455-9549-A371-1ADDCC70A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D7D8CA7-4CC7-4648-A8BF-C13B678CCC16}"/>
              </a:ext>
            </a:extLst>
          </p:cNvPr>
          <p:cNvSpPr>
            <a:spLocks noGrp="1"/>
          </p:cNvSpPr>
          <p:nvPr>
            <p:ph type="sldNum" sz="quarter" idx="12"/>
          </p:nvPr>
        </p:nvSpPr>
        <p:spPr/>
        <p:txBody>
          <a:bodyPr/>
          <a:lstStyle/>
          <a:p>
            <a:fld id="{1F2ADBFC-A205-4992-A5DF-C8E6FE443E14}" type="slidenum">
              <a:rPr lang="en-US" smtClean="0"/>
              <a:t>‹#›</a:t>
            </a:fld>
            <a:endParaRPr lang="en-US"/>
          </a:p>
        </p:txBody>
      </p:sp>
    </p:spTree>
    <p:extLst>
      <p:ext uri="{BB962C8B-B14F-4D97-AF65-F5344CB8AC3E}">
        <p14:creationId xmlns:p14="http://schemas.microsoft.com/office/powerpoint/2010/main" val="394134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269927-18BE-A54C-916A-145BB6401A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4BF4CFE-35B2-DC4B-BB37-25A1CA9DE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6F7C838-DBDE-F94E-A3B2-E7AC2A7C4E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CE99EBE-E5E4-0D4D-AB49-C1BF2B09C709}"/>
              </a:ext>
            </a:extLst>
          </p:cNvPr>
          <p:cNvSpPr>
            <a:spLocks noGrp="1"/>
          </p:cNvSpPr>
          <p:nvPr>
            <p:ph type="dt" sz="half" idx="10"/>
          </p:nvPr>
        </p:nvSpPr>
        <p:spPr/>
        <p:txBody>
          <a:bodyPr/>
          <a:lstStyle/>
          <a:p>
            <a:fld id="{C63FA8DF-507F-4485-AA0A-D70B670735C4}" type="datetimeFigureOut">
              <a:rPr lang="en-US" smtClean="0"/>
              <a:t>4/14/2022</a:t>
            </a:fld>
            <a:endParaRPr lang="en-US"/>
          </a:p>
        </p:txBody>
      </p:sp>
      <p:sp>
        <p:nvSpPr>
          <p:cNvPr id="6" name="Footer Placeholder 5">
            <a:extLst>
              <a:ext uri="{FF2B5EF4-FFF2-40B4-BE49-F238E27FC236}">
                <a16:creationId xmlns="" xmlns:a16="http://schemas.microsoft.com/office/drawing/2014/main" id="{C480077D-B381-AF4E-9762-D91FB9C4B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0812B7E-2BE2-C147-AB3C-19A8CA154831}"/>
              </a:ext>
            </a:extLst>
          </p:cNvPr>
          <p:cNvSpPr>
            <a:spLocks noGrp="1"/>
          </p:cNvSpPr>
          <p:nvPr>
            <p:ph type="sldNum" sz="quarter" idx="12"/>
          </p:nvPr>
        </p:nvSpPr>
        <p:spPr/>
        <p:txBody>
          <a:bodyPr/>
          <a:lstStyle/>
          <a:p>
            <a:fld id="{1F2ADBFC-A205-4992-A5DF-C8E6FE443E14}" type="slidenum">
              <a:rPr lang="en-US" smtClean="0"/>
              <a:t>‹#›</a:t>
            </a:fld>
            <a:endParaRPr lang="en-US"/>
          </a:p>
        </p:txBody>
      </p:sp>
    </p:spTree>
    <p:extLst>
      <p:ext uri="{BB962C8B-B14F-4D97-AF65-F5344CB8AC3E}">
        <p14:creationId xmlns:p14="http://schemas.microsoft.com/office/powerpoint/2010/main" val="183931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0BBEC4-CA46-5D4F-B5DA-2E6657AAEF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B4538F-9A49-3A45-A63E-7279AAB88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6B259A1-D55F-864D-93A1-0279B5165A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33354C4-D119-4F40-9E65-FE5FD9948E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2E10841-4D57-FE41-84CB-24C9641263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B48DEE8-D066-DB4C-8F31-775D9635535B}"/>
              </a:ext>
            </a:extLst>
          </p:cNvPr>
          <p:cNvSpPr>
            <a:spLocks noGrp="1"/>
          </p:cNvSpPr>
          <p:nvPr>
            <p:ph type="dt" sz="half" idx="10"/>
          </p:nvPr>
        </p:nvSpPr>
        <p:spPr/>
        <p:txBody>
          <a:bodyPr/>
          <a:lstStyle/>
          <a:p>
            <a:fld id="{C63FA8DF-507F-4485-AA0A-D70B670735C4}" type="datetimeFigureOut">
              <a:rPr lang="en-US" smtClean="0"/>
              <a:t>4/14/2022</a:t>
            </a:fld>
            <a:endParaRPr lang="en-US"/>
          </a:p>
        </p:txBody>
      </p:sp>
      <p:sp>
        <p:nvSpPr>
          <p:cNvPr id="8" name="Footer Placeholder 7">
            <a:extLst>
              <a:ext uri="{FF2B5EF4-FFF2-40B4-BE49-F238E27FC236}">
                <a16:creationId xmlns="" xmlns:a16="http://schemas.microsoft.com/office/drawing/2014/main" id="{ED755821-AF22-334B-AD6F-859E268F95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9E59AE0-9929-2144-A959-8A56154D64A7}"/>
              </a:ext>
            </a:extLst>
          </p:cNvPr>
          <p:cNvSpPr>
            <a:spLocks noGrp="1"/>
          </p:cNvSpPr>
          <p:nvPr>
            <p:ph type="sldNum" sz="quarter" idx="12"/>
          </p:nvPr>
        </p:nvSpPr>
        <p:spPr/>
        <p:txBody>
          <a:bodyPr/>
          <a:lstStyle/>
          <a:p>
            <a:fld id="{1F2ADBFC-A205-4992-A5DF-C8E6FE443E14}" type="slidenum">
              <a:rPr lang="en-US" smtClean="0"/>
              <a:t>‹#›</a:t>
            </a:fld>
            <a:endParaRPr lang="en-US"/>
          </a:p>
        </p:txBody>
      </p:sp>
    </p:spTree>
    <p:extLst>
      <p:ext uri="{BB962C8B-B14F-4D97-AF65-F5344CB8AC3E}">
        <p14:creationId xmlns:p14="http://schemas.microsoft.com/office/powerpoint/2010/main" val="265726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16EAEB-AF42-2A43-8A53-B5B3671558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03CE783-E09C-894F-B926-BA61C9A5C729}"/>
              </a:ext>
            </a:extLst>
          </p:cNvPr>
          <p:cNvSpPr>
            <a:spLocks noGrp="1"/>
          </p:cNvSpPr>
          <p:nvPr>
            <p:ph type="dt" sz="half" idx="10"/>
          </p:nvPr>
        </p:nvSpPr>
        <p:spPr/>
        <p:txBody>
          <a:bodyPr/>
          <a:lstStyle/>
          <a:p>
            <a:fld id="{C63FA8DF-507F-4485-AA0A-D70B670735C4}" type="datetimeFigureOut">
              <a:rPr lang="en-US" smtClean="0"/>
              <a:t>4/14/2022</a:t>
            </a:fld>
            <a:endParaRPr lang="en-US"/>
          </a:p>
        </p:txBody>
      </p:sp>
      <p:sp>
        <p:nvSpPr>
          <p:cNvPr id="4" name="Footer Placeholder 3">
            <a:extLst>
              <a:ext uri="{FF2B5EF4-FFF2-40B4-BE49-F238E27FC236}">
                <a16:creationId xmlns="" xmlns:a16="http://schemas.microsoft.com/office/drawing/2014/main" id="{D5F98CCF-219B-B64B-8C7F-D6FBCBBF74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1676AD3-64B6-7949-8404-E25EDE4E0977}"/>
              </a:ext>
            </a:extLst>
          </p:cNvPr>
          <p:cNvSpPr>
            <a:spLocks noGrp="1"/>
          </p:cNvSpPr>
          <p:nvPr>
            <p:ph type="sldNum" sz="quarter" idx="12"/>
          </p:nvPr>
        </p:nvSpPr>
        <p:spPr/>
        <p:txBody>
          <a:bodyPr/>
          <a:lstStyle/>
          <a:p>
            <a:fld id="{1F2ADBFC-A205-4992-A5DF-C8E6FE443E14}" type="slidenum">
              <a:rPr lang="en-US" smtClean="0"/>
              <a:t>‹#›</a:t>
            </a:fld>
            <a:endParaRPr lang="en-US"/>
          </a:p>
        </p:txBody>
      </p:sp>
    </p:spTree>
    <p:extLst>
      <p:ext uri="{BB962C8B-B14F-4D97-AF65-F5344CB8AC3E}">
        <p14:creationId xmlns:p14="http://schemas.microsoft.com/office/powerpoint/2010/main" val="193207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700CF5A-723E-224C-A2A2-80EDBD7DACB2}"/>
              </a:ext>
            </a:extLst>
          </p:cNvPr>
          <p:cNvSpPr>
            <a:spLocks noGrp="1"/>
          </p:cNvSpPr>
          <p:nvPr>
            <p:ph type="dt" sz="half" idx="10"/>
          </p:nvPr>
        </p:nvSpPr>
        <p:spPr/>
        <p:txBody>
          <a:bodyPr/>
          <a:lstStyle/>
          <a:p>
            <a:fld id="{C63FA8DF-507F-4485-AA0A-D70B670735C4}" type="datetimeFigureOut">
              <a:rPr lang="en-US" smtClean="0"/>
              <a:t>4/14/2022</a:t>
            </a:fld>
            <a:endParaRPr lang="en-US"/>
          </a:p>
        </p:txBody>
      </p:sp>
      <p:sp>
        <p:nvSpPr>
          <p:cNvPr id="3" name="Footer Placeholder 2">
            <a:extLst>
              <a:ext uri="{FF2B5EF4-FFF2-40B4-BE49-F238E27FC236}">
                <a16:creationId xmlns="" xmlns:a16="http://schemas.microsoft.com/office/drawing/2014/main" id="{24CC85D7-8F2A-F34F-80E0-5DFEBA4A9D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DFB91B9-E926-3A4E-AC6E-665ADB265A5A}"/>
              </a:ext>
            </a:extLst>
          </p:cNvPr>
          <p:cNvSpPr>
            <a:spLocks noGrp="1"/>
          </p:cNvSpPr>
          <p:nvPr>
            <p:ph type="sldNum" sz="quarter" idx="12"/>
          </p:nvPr>
        </p:nvSpPr>
        <p:spPr/>
        <p:txBody>
          <a:bodyPr/>
          <a:lstStyle/>
          <a:p>
            <a:fld id="{1F2ADBFC-A205-4992-A5DF-C8E6FE443E14}" type="slidenum">
              <a:rPr lang="en-US" smtClean="0"/>
              <a:t>‹#›</a:t>
            </a:fld>
            <a:endParaRPr lang="en-US"/>
          </a:p>
        </p:txBody>
      </p:sp>
    </p:spTree>
    <p:extLst>
      <p:ext uri="{BB962C8B-B14F-4D97-AF65-F5344CB8AC3E}">
        <p14:creationId xmlns:p14="http://schemas.microsoft.com/office/powerpoint/2010/main" val="117706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8F9D01-BA3E-EE44-8DCA-99AB61229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E1AF265-A635-8E4A-B916-ED375360B5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9B38994-1A3E-F14E-8A01-1B69AD800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9FD3646-9EE3-9C4C-9059-2929278676F5}"/>
              </a:ext>
            </a:extLst>
          </p:cNvPr>
          <p:cNvSpPr>
            <a:spLocks noGrp="1"/>
          </p:cNvSpPr>
          <p:nvPr>
            <p:ph type="dt" sz="half" idx="10"/>
          </p:nvPr>
        </p:nvSpPr>
        <p:spPr/>
        <p:txBody>
          <a:bodyPr/>
          <a:lstStyle/>
          <a:p>
            <a:fld id="{C63FA8DF-507F-4485-AA0A-D70B670735C4}" type="datetimeFigureOut">
              <a:rPr lang="en-US" smtClean="0"/>
              <a:t>4/14/2022</a:t>
            </a:fld>
            <a:endParaRPr lang="en-US"/>
          </a:p>
        </p:txBody>
      </p:sp>
      <p:sp>
        <p:nvSpPr>
          <p:cNvPr id="6" name="Footer Placeholder 5">
            <a:extLst>
              <a:ext uri="{FF2B5EF4-FFF2-40B4-BE49-F238E27FC236}">
                <a16:creationId xmlns="" xmlns:a16="http://schemas.microsoft.com/office/drawing/2014/main" id="{211EA75C-D298-654B-B5ED-375C18230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A6F7F75-4027-6340-8B0D-74A3578612E3}"/>
              </a:ext>
            </a:extLst>
          </p:cNvPr>
          <p:cNvSpPr>
            <a:spLocks noGrp="1"/>
          </p:cNvSpPr>
          <p:nvPr>
            <p:ph type="sldNum" sz="quarter" idx="12"/>
          </p:nvPr>
        </p:nvSpPr>
        <p:spPr/>
        <p:txBody>
          <a:bodyPr/>
          <a:lstStyle/>
          <a:p>
            <a:fld id="{1F2ADBFC-A205-4992-A5DF-C8E6FE443E14}" type="slidenum">
              <a:rPr lang="en-US" smtClean="0"/>
              <a:t>‹#›</a:t>
            </a:fld>
            <a:endParaRPr lang="en-US"/>
          </a:p>
        </p:txBody>
      </p:sp>
    </p:spTree>
    <p:extLst>
      <p:ext uri="{BB962C8B-B14F-4D97-AF65-F5344CB8AC3E}">
        <p14:creationId xmlns:p14="http://schemas.microsoft.com/office/powerpoint/2010/main" val="2091598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AAD3-13D5-674D-B44C-47D6CC185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FF07BBA-8453-D14E-844F-6DEFA67BA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5C786DF-6876-6C41-A80A-9E1913A7C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950734A-2218-A44E-B0CB-29A01F3874AF}"/>
              </a:ext>
            </a:extLst>
          </p:cNvPr>
          <p:cNvSpPr>
            <a:spLocks noGrp="1"/>
          </p:cNvSpPr>
          <p:nvPr>
            <p:ph type="dt" sz="half" idx="10"/>
          </p:nvPr>
        </p:nvSpPr>
        <p:spPr/>
        <p:txBody>
          <a:bodyPr/>
          <a:lstStyle/>
          <a:p>
            <a:fld id="{C63FA8DF-507F-4485-AA0A-D70B670735C4}" type="datetimeFigureOut">
              <a:rPr lang="en-US" smtClean="0"/>
              <a:t>4/14/2022</a:t>
            </a:fld>
            <a:endParaRPr lang="en-US"/>
          </a:p>
        </p:txBody>
      </p:sp>
      <p:sp>
        <p:nvSpPr>
          <p:cNvPr id="6" name="Footer Placeholder 5">
            <a:extLst>
              <a:ext uri="{FF2B5EF4-FFF2-40B4-BE49-F238E27FC236}">
                <a16:creationId xmlns="" xmlns:a16="http://schemas.microsoft.com/office/drawing/2014/main" id="{39DEE65E-32E1-FF4E-8681-9330083057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EAD91C0-E091-1646-A678-804005FB12A9}"/>
              </a:ext>
            </a:extLst>
          </p:cNvPr>
          <p:cNvSpPr>
            <a:spLocks noGrp="1"/>
          </p:cNvSpPr>
          <p:nvPr>
            <p:ph type="sldNum" sz="quarter" idx="12"/>
          </p:nvPr>
        </p:nvSpPr>
        <p:spPr/>
        <p:txBody>
          <a:bodyPr/>
          <a:lstStyle/>
          <a:p>
            <a:fld id="{1F2ADBFC-A205-4992-A5DF-C8E6FE443E14}" type="slidenum">
              <a:rPr lang="en-US" smtClean="0"/>
              <a:t>‹#›</a:t>
            </a:fld>
            <a:endParaRPr lang="en-US"/>
          </a:p>
        </p:txBody>
      </p:sp>
    </p:spTree>
    <p:extLst>
      <p:ext uri="{BB962C8B-B14F-4D97-AF65-F5344CB8AC3E}">
        <p14:creationId xmlns:p14="http://schemas.microsoft.com/office/powerpoint/2010/main" val="7197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6C4C33E-CE43-7044-B296-82CFC85D0E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4B12D6E-0B93-B145-BEBE-05E7EFC2EC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739955B-F521-0C49-94FA-486F4BED6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FA8DF-507F-4485-AA0A-D70B670735C4}" type="datetimeFigureOut">
              <a:rPr lang="en-US" smtClean="0"/>
              <a:t>4/14/2022</a:t>
            </a:fld>
            <a:endParaRPr lang="en-US"/>
          </a:p>
        </p:txBody>
      </p:sp>
      <p:sp>
        <p:nvSpPr>
          <p:cNvPr id="5" name="Footer Placeholder 4">
            <a:extLst>
              <a:ext uri="{FF2B5EF4-FFF2-40B4-BE49-F238E27FC236}">
                <a16:creationId xmlns="" xmlns:a16="http://schemas.microsoft.com/office/drawing/2014/main" id="{4F479CB2-16E7-9C4E-9244-E203D7E7CA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38D5187-64CC-BC42-914B-D1C4A1EFF4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ADBFC-A205-4992-A5DF-C8E6FE443E14}" type="slidenum">
              <a:rPr lang="en-US" smtClean="0"/>
              <a:t>‹#›</a:t>
            </a:fld>
            <a:endParaRPr lang="en-US"/>
          </a:p>
        </p:txBody>
      </p:sp>
    </p:spTree>
    <p:extLst>
      <p:ext uri="{BB962C8B-B14F-4D97-AF65-F5344CB8AC3E}">
        <p14:creationId xmlns:p14="http://schemas.microsoft.com/office/powerpoint/2010/main" val="36047715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9.xml"/><Relationship Id="rId1" Type="http://schemas.openxmlformats.org/officeDocument/2006/relationships/themeOverride" Target="../theme/themeOverride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g"/><Relationship Id="rId12"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221343" y="1451429"/>
            <a:ext cx="8731109" cy="528348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spcAft>
                <a:spcPts val="600"/>
              </a:spcAft>
            </a:pPr>
            <a:r>
              <a:rPr lang="en-US" sz="2800" b="1" dirty="0">
                <a:solidFill>
                  <a:schemeClr val="tx1"/>
                </a:solidFill>
                <a:latin typeface="+mn-lt"/>
                <a:ea typeface="+mn-ea"/>
                <a:cs typeface="+mn-cs"/>
              </a:rPr>
              <a:t>National Implementation Plan (NIP)  for the Management of Persistent Organic Pollutant (POPs) </a:t>
            </a:r>
          </a:p>
          <a:p>
            <a:pPr defTabSz="914400">
              <a:lnSpc>
                <a:spcPct val="90000"/>
              </a:lnSpc>
              <a:spcAft>
                <a:spcPts val="600"/>
              </a:spcAft>
            </a:pPr>
            <a:endParaRPr lang="en-US" sz="2800" b="1" dirty="0">
              <a:solidFill>
                <a:schemeClr val="tx1"/>
              </a:solidFill>
              <a:latin typeface="+mn-lt"/>
              <a:ea typeface="+mn-ea"/>
              <a:cs typeface="+mn-cs"/>
            </a:endParaRPr>
          </a:p>
          <a:p>
            <a:pPr marL="0" lvl="1" algn="ctr">
              <a:lnSpc>
                <a:spcPct val="90000"/>
              </a:lnSpc>
              <a:spcBef>
                <a:spcPts val="1000"/>
              </a:spcBef>
              <a:spcAft>
                <a:spcPts val="600"/>
              </a:spcAft>
            </a:pPr>
            <a:r>
              <a:rPr lang="en-US" sz="2400" dirty="0">
                <a:solidFill>
                  <a:schemeClr val="tx1"/>
                </a:solidFill>
                <a:latin typeface="Roboto Regular"/>
              </a:rPr>
              <a:t>Ethiopia's Effort for the Reduction and Elimination of Persistent Organic Pollutant (POPs)</a:t>
            </a:r>
          </a:p>
          <a:p>
            <a:pPr defTabSz="914400">
              <a:lnSpc>
                <a:spcPct val="90000"/>
              </a:lnSpc>
              <a:spcAft>
                <a:spcPts val="600"/>
              </a:spcAft>
            </a:pPr>
            <a:endParaRPr lang="en-US" sz="2800" b="1" dirty="0">
              <a:solidFill>
                <a:schemeClr val="tx1"/>
              </a:solidFill>
              <a:latin typeface="+mn-lt"/>
              <a:ea typeface="+mn-ea"/>
              <a:cs typeface="+mn-cs"/>
            </a:endParaRPr>
          </a:p>
          <a:p>
            <a:pPr algn="l" defTabSz="914400">
              <a:lnSpc>
                <a:spcPct val="90000"/>
              </a:lnSpc>
              <a:spcAft>
                <a:spcPts val="600"/>
              </a:spcAft>
            </a:pPr>
            <a:endParaRPr lang="en-US" sz="2400" b="1" dirty="0">
              <a:solidFill>
                <a:schemeClr val="tx1"/>
              </a:solidFill>
              <a:latin typeface="+mn-lt"/>
              <a:ea typeface="+mn-ea"/>
              <a:cs typeface="+mn-cs"/>
            </a:endParaRPr>
          </a:p>
          <a:p>
            <a:pPr algn="l" defTabSz="914400">
              <a:spcAft>
                <a:spcPts val="600"/>
              </a:spcAft>
            </a:pPr>
            <a:r>
              <a:rPr lang="en-US" sz="2200" b="1" dirty="0">
                <a:solidFill>
                  <a:schemeClr val="tx1"/>
                </a:solidFill>
                <a:latin typeface="+mn-lt"/>
                <a:ea typeface="+mn-ea"/>
                <a:cs typeface="+mn-cs"/>
              </a:rPr>
              <a:t>Girma Gemechu</a:t>
            </a:r>
          </a:p>
          <a:p>
            <a:pPr algn="l" defTabSz="914400">
              <a:spcAft>
                <a:spcPts val="600"/>
              </a:spcAft>
            </a:pPr>
            <a:r>
              <a:rPr lang="en-US" sz="2200" b="1" dirty="0">
                <a:solidFill>
                  <a:schemeClr val="tx1"/>
                </a:solidFill>
                <a:latin typeface="+mn-lt"/>
                <a:ea typeface="+mn-ea"/>
                <a:cs typeface="+mn-cs"/>
              </a:rPr>
              <a:t>Director General, </a:t>
            </a:r>
          </a:p>
          <a:p>
            <a:pPr algn="l" defTabSz="914400">
              <a:spcAft>
                <a:spcPts val="600"/>
              </a:spcAft>
            </a:pPr>
            <a:r>
              <a:rPr lang="en-US" sz="2200" b="1" dirty="0">
                <a:solidFill>
                  <a:schemeClr val="tx1"/>
                </a:solidFill>
                <a:latin typeface="+mn-lt"/>
                <a:ea typeface="+mn-ea"/>
                <a:cs typeface="+mn-cs"/>
              </a:rPr>
              <a:t>Environmental Compliance Monitoring and Enforcement  </a:t>
            </a:r>
          </a:p>
          <a:p>
            <a:pPr defTabSz="914400">
              <a:lnSpc>
                <a:spcPct val="90000"/>
              </a:lnSpc>
              <a:spcAft>
                <a:spcPts val="600"/>
              </a:spcAft>
            </a:pPr>
            <a:endParaRPr lang="en-US" sz="2800" b="1" dirty="0">
              <a:solidFill>
                <a:schemeClr val="tx1"/>
              </a:solidFill>
              <a:latin typeface="+mn-lt"/>
              <a:ea typeface="+mn-ea"/>
              <a:cs typeface="+mn-cs"/>
            </a:endParaRPr>
          </a:p>
        </p:txBody>
      </p:sp>
      <p:sp>
        <p:nvSpPr>
          <p:cNvPr id="13" name="Rectangle 12">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rgbClr val="365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rgbClr val="87D1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1F79483A-F9A5-49A7-9A18-9568AAD60516}"/>
              </a:ext>
            </a:extLst>
          </p:cNvPr>
          <p:cNvPicPr/>
          <p:nvPr/>
        </p:nvPicPr>
        <p:blipFill>
          <a:blip r:embed="rId3">
            <a:extLst>
              <a:ext uri="{28A0092B-C50C-407E-A947-70E740481C1C}">
                <a14:useLocalDpi xmlns:a14="http://schemas.microsoft.com/office/drawing/2010/main" val="0"/>
              </a:ext>
            </a:extLst>
          </a:blip>
          <a:stretch>
            <a:fillRect/>
          </a:stretch>
        </p:blipFill>
        <p:spPr>
          <a:xfrm>
            <a:off x="312057" y="48080"/>
            <a:ext cx="1756229" cy="1374321"/>
          </a:xfrm>
          <a:prstGeom prst="rect">
            <a:avLst/>
          </a:prstGeom>
        </p:spPr>
      </p:pic>
      <p:pic>
        <p:nvPicPr>
          <p:cNvPr id="6" name="Picture 5">
            <a:extLst>
              <a:ext uri="{FF2B5EF4-FFF2-40B4-BE49-F238E27FC236}">
                <a16:creationId xmlns="" xmlns:a16="http://schemas.microsoft.com/office/drawing/2014/main" id="{A0EF24F1-2483-4B00-A293-81E0EB4B717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523600" y="370114"/>
            <a:ext cx="2933771" cy="1023258"/>
          </a:xfrm>
          <a:prstGeom prst="rect">
            <a:avLst/>
          </a:prstGeom>
        </p:spPr>
      </p:pic>
      <p:pic>
        <p:nvPicPr>
          <p:cNvPr id="9" name="Picture 8">
            <a:extLst>
              <a:ext uri="{FF2B5EF4-FFF2-40B4-BE49-F238E27FC236}">
                <a16:creationId xmlns="" xmlns:a16="http://schemas.microsoft.com/office/drawing/2014/main" id="{39C3BBBC-270A-4FF0-80EB-A61D94C5618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33436" y="423045"/>
            <a:ext cx="720725" cy="912269"/>
          </a:xfrm>
          <a:prstGeom prst="rect">
            <a:avLst/>
          </a:prstGeom>
        </p:spPr>
      </p:pic>
      <p:pic>
        <p:nvPicPr>
          <p:cNvPr id="10" name="Picture 9">
            <a:extLst>
              <a:ext uri="{FF2B5EF4-FFF2-40B4-BE49-F238E27FC236}">
                <a16:creationId xmlns="" xmlns:a16="http://schemas.microsoft.com/office/drawing/2014/main" id="{213FA922-98A2-4E23-BF92-0A28B61570A6}"/>
              </a:ext>
            </a:extLst>
          </p:cNvPr>
          <p:cNvPicPr/>
          <p:nvPr/>
        </p:nvPicPr>
        <p:blipFill>
          <a:blip r:embed="rId6">
            <a:extLst>
              <a:ext uri="{28A0092B-C50C-407E-A947-70E740481C1C}">
                <a14:useLocalDpi xmlns:a14="http://schemas.microsoft.com/office/drawing/2010/main" val="0"/>
              </a:ext>
            </a:extLst>
          </a:blip>
          <a:stretch>
            <a:fillRect/>
          </a:stretch>
        </p:blipFill>
        <p:spPr>
          <a:xfrm>
            <a:off x="7991157" y="268686"/>
            <a:ext cx="1423243" cy="1081314"/>
          </a:xfrm>
          <a:prstGeom prst="rect">
            <a:avLst/>
          </a:prstGeom>
        </p:spPr>
      </p:pic>
    </p:spTree>
    <p:extLst>
      <p:ext uri="{BB962C8B-B14F-4D97-AF65-F5344CB8AC3E}">
        <p14:creationId xmlns:p14="http://schemas.microsoft.com/office/powerpoint/2010/main" val="3259022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9308E4C-DAF3-4DA7-9290-70B228A877D1}"/>
              </a:ext>
            </a:extLst>
          </p:cNvPr>
          <p:cNvSpPr txBox="1"/>
          <p:nvPr/>
        </p:nvSpPr>
        <p:spPr>
          <a:xfrm>
            <a:off x="241949" y="257090"/>
            <a:ext cx="5805714" cy="461665"/>
          </a:xfrm>
          <a:prstGeom prst="rect">
            <a:avLst/>
          </a:prstGeom>
          <a:noFill/>
        </p:spPr>
        <p:txBody>
          <a:bodyPr wrap="square" rtlCol="0">
            <a:spAutoFit/>
          </a:bodyPr>
          <a:lstStyle/>
          <a:p>
            <a:r>
              <a:rPr lang="en-US" sz="2400" dirty="0">
                <a:latin typeface="Roboto Regular"/>
              </a:rPr>
              <a:t>6. Efforts to reduce and eliminate POPs</a:t>
            </a:r>
          </a:p>
        </p:txBody>
      </p:sp>
      <p:sp>
        <p:nvSpPr>
          <p:cNvPr id="8" name="Rectangle 7">
            <a:extLst>
              <a:ext uri="{FF2B5EF4-FFF2-40B4-BE49-F238E27FC236}">
                <a16:creationId xmlns="" xmlns:a16="http://schemas.microsoft.com/office/drawing/2014/main" id="{349EC291-9C9D-45E9-ADAE-7088072A4C26}"/>
              </a:ext>
            </a:extLst>
          </p:cNvPr>
          <p:cNvSpPr/>
          <p:nvPr/>
        </p:nvSpPr>
        <p:spPr>
          <a:xfrm>
            <a:off x="4003479" y="882965"/>
            <a:ext cx="7946571" cy="5410712"/>
          </a:xfrm>
          <a:prstGeom prst="rect">
            <a:avLst/>
          </a:prstGeom>
        </p:spPr>
        <p:txBody>
          <a:bodyPr wrap="square">
            <a:spAutoFit/>
          </a:bodyPr>
          <a:lstStyle/>
          <a:p>
            <a:pPr marL="342900" lvl="1" indent="-342900">
              <a:spcBef>
                <a:spcPct val="20000"/>
              </a:spcBef>
              <a:buFont typeface="Arial" panose="020B0604020202020204" pitchFamily="34" charset="0"/>
              <a:buChar char="•"/>
            </a:pPr>
            <a:r>
              <a:rPr lang="en-US" sz="2400" dirty="0">
                <a:latin typeface="Roboto Regular"/>
              </a:rPr>
              <a:t>Solid Waste Management Proclamation 513/2007 </a:t>
            </a:r>
          </a:p>
          <a:p>
            <a:pPr marL="342900" lvl="1" indent="-342900">
              <a:spcBef>
                <a:spcPct val="20000"/>
              </a:spcBef>
              <a:buFont typeface="Arial" panose="020B0604020202020204" pitchFamily="34" charset="0"/>
              <a:buChar char="•"/>
            </a:pPr>
            <a:r>
              <a:rPr lang="en-US" sz="2400" dirty="0">
                <a:latin typeface="Roboto Regular"/>
              </a:rPr>
              <a:t>Pesticide Registration and Control Proclamation 674/2010 </a:t>
            </a:r>
          </a:p>
          <a:p>
            <a:pPr marL="342900" lvl="1" indent="-342900">
              <a:spcBef>
                <a:spcPct val="20000"/>
              </a:spcBef>
              <a:buFont typeface="Arial" panose="020B0604020202020204" pitchFamily="34" charset="0"/>
              <a:buChar char="•"/>
            </a:pPr>
            <a:r>
              <a:rPr lang="en-US" sz="2400" dirty="0">
                <a:latin typeface="Roboto Regular"/>
              </a:rPr>
              <a:t>Hazardous Waste Management and Disposal 1090/2018</a:t>
            </a:r>
          </a:p>
          <a:p>
            <a:pPr marL="342900" lvl="1" indent="-342900">
              <a:spcBef>
                <a:spcPct val="20000"/>
              </a:spcBef>
              <a:buFont typeface="Arial" panose="020B0604020202020204" pitchFamily="34" charset="0"/>
              <a:buChar char="•"/>
            </a:pPr>
            <a:r>
              <a:rPr lang="en-US" sz="2400" dirty="0">
                <a:latin typeface="Roboto Regular"/>
              </a:rPr>
              <a:t>Industrial chemical registration and administration regulations 1075/2018</a:t>
            </a:r>
          </a:p>
          <a:p>
            <a:pPr marL="342900" lvl="1" indent="-342900">
              <a:spcBef>
                <a:spcPct val="20000"/>
              </a:spcBef>
              <a:buFont typeface="Arial" panose="020B0604020202020204" pitchFamily="34" charset="0"/>
              <a:buChar char="•"/>
            </a:pPr>
            <a:r>
              <a:rPr lang="en-US" sz="2400" dirty="0">
                <a:latin typeface="Roboto Regular"/>
              </a:rPr>
              <a:t>Electric and electric waste management regulation 425/2018</a:t>
            </a:r>
          </a:p>
          <a:p>
            <a:pPr marL="342900" lvl="1" indent="-342900">
              <a:spcBef>
                <a:spcPct val="20000"/>
              </a:spcBef>
              <a:buFont typeface="Arial" panose="020B0604020202020204" pitchFamily="34" charset="0"/>
              <a:buChar char="•"/>
            </a:pPr>
            <a:r>
              <a:rPr lang="en-US" sz="2400" dirty="0">
                <a:latin typeface="Roboto Regular"/>
              </a:rPr>
              <a:t>EPA, </a:t>
            </a:r>
            <a:r>
              <a:rPr lang="en-US" sz="2400" dirty="0" err="1">
                <a:latin typeface="Roboto Regular"/>
              </a:rPr>
              <a:t>MoA</a:t>
            </a:r>
            <a:r>
              <a:rPr lang="en-US" sz="2400" dirty="0">
                <a:latin typeface="Roboto Regular"/>
              </a:rPr>
              <a:t>, </a:t>
            </a:r>
            <a:r>
              <a:rPr lang="en-US" sz="2400" dirty="0" err="1">
                <a:latin typeface="Roboto Regular"/>
              </a:rPr>
              <a:t>MoH</a:t>
            </a:r>
            <a:r>
              <a:rPr lang="en-US" sz="2400" dirty="0">
                <a:latin typeface="Roboto Regular"/>
              </a:rPr>
              <a:t> and </a:t>
            </a:r>
            <a:r>
              <a:rPr lang="en-US" sz="2400" dirty="0" err="1">
                <a:latin typeface="Roboto Regular"/>
              </a:rPr>
              <a:t>MoI</a:t>
            </a:r>
            <a:endParaRPr lang="en-US" sz="2400" dirty="0">
              <a:latin typeface="Roboto Regular"/>
            </a:endParaRPr>
          </a:p>
          <a:p>
            <a:pPr marL="342900" lvl="1" indent="-342900">
              <a:spcBef>
                <a:spcPct val="20000"/>
              </a:spcBef>
              <a:buFont typeface="Arial" panose="020B0604020202020204" pitchFamily="34" charset="0"/>
              <a:buChar char="•"/>
            </a:pPr>
            <a:r>
              <a:rPr lang="en-US" sz="2400" dirty="0">
                <a:latin typeface="Roboto Regular"/>
              </a:rPr>
              <a:t>Reduction and elimination  including disposal 3050 tone Annex A POPs</a:t>
            </a:r>
          </a:p>
          <a:p>
            <a:pPr marL="342900" lvl="1" indent="-342900">
              <a:spcBef>
                <a:spcPct val="20000"/>
              </a:spcBef>
              <a:buFont typeface="Arial" panose="020B0604020202020204" pitchFamily="34" charset="0"/>
              <a:buChar char="•"/>
            </a:pPr>
            <a:endParaRPr lang="en-US" sz="2400" dirty="0">
              <a:latin typeface="Roboto Regular"/>
            </a:endParaRPr>
          </a:p>
        </p:txBody>
      </p:sp>
      <p:grpSp>
        <p:nvGrpSpPr>
          <p:cNvPr id="9" name="Group 8">
            <a:extLst>
              <a:ext uri="{FF2B5EF4-FFF2-40B4-BE49-F238E27FC236}">
                <a16:creationId xmlns="" xmlns:a16="http://schemas.microsoft.com/office/drawing/2014/main" id="{FC10F20A-1AB0-4D1E-84E7-F304E874C65D}"/>
              </a:ext>
            </a:extLst>
          </p:cNvPr>
          <p:cNvGrpSpPr/>
          <p:nvPr/>
        </p:nvGrpSpPr>
        <p:grpSpPr>
          <a:xfrm>
            <a:off x="241950" y="2619828"/>
            <a:ext cx="3459194" cy="1771297"/>
            <a:chOff x="882461" y="2079"/>
            <a:chExt cx="2172981" cy="1256593"/>
          </a:xfrm>
        </p:grpSpPr>
        <p:sp>
          <p:nvSpPr>
            <p:cNvPr id="10" name="Rectangle 9">
              <a:extLst>
                <a:ext uri="{FF2B5EF4-FFF2-40B4-BE49-F238E27FC236}">
                  <a16:creationId xmlns="" xmlns:a16="http://schemas.microsoft.com/office/drawing/2014/main" id="{0E45E5DA-3202-427B-BB37-0F79846CD1F8}"/>
                </a:ext>
              </a:extLst>
            </p:cNvPr>
            <p:cNvSpPr/>
            <p:nvPr/>
          </p:nvSpPr>
          <p:spPr>
            <a:xfrm>
              <a:off x="961120" y="2079"/>
              <a:ext cx="2094322" cy="1256593"/>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TextBox 10">
              <a:extLst>
                <a:ext uri="{FF2B5EF4-FFF2-40B4-BE49-F238E27FC236}">
                  <a16:creationId xmlns="" xmlns:a16="http://schemas.microsoft.com/office/drawing/2014/main" id="{4104E0AB-DB0A-4213-A233-81A481461FE6}"/>
                </a:ext>
              </a:extLst>
            </p:cNvPr>
            <p:cNvSpPr txBox="1"/>
            <p:nvPr/>
          </p:nvSpPr>
          <p:spPr>
            <a:xfrm>
              <a:off x="882461" y="2079"/>
              <a:ext cx="2094322" cy="1256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2400" kern="1200" dirty="0"/>
                <a:t>Legal and Institutional frameworks that address chemicals at their life cycle </a:t>
              </a:r>
            </a:p>
          </p:txBody>
        </p:sp>
      </p:grpSp>
      <p:cxnSp>
        <p:nvCxnSpPr>
          <p:cNvPr id="12" name="Straight Connector 11">
            <a:extLst>
              <a:ext uri="{FF2B5EF4-FFF2-40B4-BE49-F238E27FC236}">
                <a16:creationId xmlns="" xmlns:a16="http://schemas.microsoft.com/office/drawing/2014/main" id="{2D1EC5F0-71E8-467E-8386-8769DA1099A5}"/>
              </a:ext>
            </a:extLst>
          </p:cNvPr>
          <p:cNvCxnSpPr>
            <a:cxnSpLocks/>
          </p:cNvCxnSpPr>
          <p:nvPr/>
        </p:nvCxnSpPr>
        <p:spPr>
          <a:xfrm flipV="1">
            <a:off x="162232" y="703943"/>
            <a:ext cx="11906397" cy="4917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 xmlns:a16="http://schemas.microsoft.com/office/drawing/2014/main" id="{EE8C12FE-3066-4A22-A901-1D43C5B95293}"/>
              </a:ext>
            </a:extLst>
          </p:cNvPr>
          <p:cNvCxnSpPr>
            <a:cxnSpLocks/>
          </p:cNvCxnSpPr>
          <p:nvPr/>
        </p:nvCxnSpPr>
        <p:spPr>
          <a:xfrm>
            <a:off x="162232" y="6032090"/>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056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40E4C74-7999-4C2B-9D19-CE453B1B9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573" y="580571"/>
            <a:ext cx="6727370" cy="5682344"/>
          </a:xfrm>
          <a:prstGeom prst="rect">
            <a:avLst/>
          </a:prstGeom>
        </p:spPr>
      </p:pic>
      <p:sp>
        <p:nvSpPr>
          <p:cNvPr id="7" name="Rectangle 6">
            <a:extLst>
              <a:ext uri="{FF2B5EF4-FFF2-40B4-BE49-F238E27FC236}">
                <a16:creationId xmlns="" xmlns:a16="http://schemas.microsoft.com/office/drawing/2014/main" id="{D3B412D6-15B9-4358-AC1F-2B210AE90F6E}"/>
              </a:ext>
            </a:extLst>
          </p:cNvPr>
          <p:cNvSpPr/>
          <p:nvPr/>
        </p:nvSpPr>
        <p:spPr>
          <a:xfrm>
            <a:off x="384627" y="2058621"/>
            <a:ext cx="5138057" cy="3342453"/>
          </a:xfrm>
          <a:prstGeom prst="rect">
            <a:avLst/>
          </a:prstGeom>
        </p:spPr>
        <p:txBody>
          <a:bodyPr wrap="square">
            <a:spAutoFit/>
          </a:bodyPr>
          <a:lstStyle/>
          <a:p>
            <a:pPr marL="342900" lvl="1" indent="-342900">
              <a:spcBef>
                <a:spcPct val="20000"/>
              </a:spcBef>
              <a:buFont typeface="Arial" panose="020B0604020202020204" pitchFamily="34" charset="0"/>
              <a:buChar char="•"/>
            </a:pPr>
            <a:r>
              <a:rPr lang="en-US" sz="2400" dirty="0">
                <a:latin typeface="Roboto Regular"/>
              </a:rPr>
              <a:t>Elimination POPs (Pesticides)</a:t>
            </a:r>
          </a:p>
          <a:p>
            <a:pPr marL="342900" lvl="1" indent="-342900">
              <a:spcBef>
                <a:spcPct val="20000"/>
              </a:spcBef>
              <a:buFont typeface="Arial" panose="020B0604020202020204" pitchFamily="34" charset="0"/>
              <a:buChar char="•"/>
            </a:pPr>
            <a:r>
              <a:rPr lang="en-US" sz="2400" dirty="0">
                <a:latin typeface="Roboto Regular"/>
              </a:rPr>
              <a:t>Reduction from the manufacturing Process (Textile industry) </a:t>
            </a:r>
          </a:p>
          <a:p>
            <a:pPr marL="342900" lvl="1" indent="-342900">
              <a:spcBef>
                <a:spcPct val="20000"/>
              </a:spcBef>
              <a:buFont typeface="Arial" panose="020B0604020202020204" pitchFamily="34" charset="0"/>
              <a:buChar char="•"/>
            </a:pPr>
            <a:r>
              <a:rPr lang="en-US" sz="2400" dirty="0">
                <a:latin typeface="Roboto Regular"/>
              </a:rPr>
              <a:t>African Stockpile  Inventory and Environmental Sound Disposal of POPs and other HHPs </a:t>
            </a:r>
          </a:p>
          <a:p>
            <a:pPr marL="342900" lvl="1" indent="-342900">
              <a:spcBef>
                <a:spcPct val="20000"/>
              </a:spcBef>
              <a:buFont typeface="Arial" panose="020B0604020202020204" pitchFamily="34" charset="0"/>
              <a:buChar char="•"/>
            </a:pPr>
            <a:r>
              <a:rPr lang="en-US" sz="2400" dirty="0">
                <a:latin typeface="Roboto Regular"/>
              </a:rPr>
              <a:t>More than 1000 tones </a:t>
            </a:r>
          </a:p>
          <a:p>
            <a:pPr marL="342900" lvl="1" indent="-342900">
              <a:spcBef>
                <a:spcPct val="20000"/>
              </a:spcBef>
              <a:buFont typeface="Arial" panose="020B0604020202020204" pitchFamily="34" charset="0"/>
              <a:buChar char="•"/>
            </a:pPr>
            <a:endParaRPr lang="en-US" sz="2400" dirty="0">
              <a:latin typeface="Roboto Regular"/>
            </a:endParaRPr>
          </a:p>
        </p:txBody>
      </p:sp>
      <p:cxnSp>
        <p:nvCxnSpPr>
          <p:cNvPr id="8" name="Straight Connector 7">
            <a:extLst>
              <a:ext uri="{FF2B5EF4-FFF2-40B4-BE49-F238E27FC236}">
                <a16:creationId xmlns="" xmlns:a16="http://schemas.microsoft.com/office/drawing/2014/main" id="{A475E107-89A2-447F-86DB-CAAAC778D6B5}"/>
              </a:ext>
            </a:extLst>
          </p:cNvPr>
          <p:cNvCxnSpPr>
            <a:cxnSpLocks/>
          </p:cNvCxnSpPr>
          <p:nvPr/>
        </p:nvCxnSpPr>
        <p:spPr>
          <a:xfrm flipV="1">
            <a:off x="167385" y="535070"/>
            <a:ext cx="11966558" cy="45501"/>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 xmlns:a16="http://schemas.microsoft.com/office/drawing/2014/main" id="{A0ECFE26-340B-4995-A0E7-DA399668B4E6}"/>
              </a:ext>
            </a:extLst>
          </p:cNvPr>
          <p:cNvCxnSpPr>
            <a:cxnSpLocks/>
          </p:cNvCxnSpPr>
          <p:nvPr/>
        </p:nvCxnSpPr>
        <p:spPr>
          <a:xfrm>
            <a:off x="170835" y="6185913"/>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204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F6CC46BC-125A-EB44-9136-44E46C0131A5}"/>
              </a:ext>
            </a:extLst>
          </p:cNvPr>
          <p:cNvSpPr>
            <a:spLocks noGrp="1"/>
          </p:cNvSpPr>
          <p:nvPr>
            <p:ph type="body" sz="half" idx="2"/>
          </p:nvPr>
        </p:nvSpPr>
        <p:spPr>
          <a:xfrm>
            <a:off x="839788" y="1523206"/>
            <a:ext cx="4610036" cy="3811588"/>
          </a:xfrm>
        </p:spPr>
        <p:txBody>
          <a:bodyPr/>
          <a:lstStyle/>
          <a:p>
            <a:pPr algn="just"/>
            <a:endParaRPr lang="en-US" b="1" dirty="0"/>
          </a:p>
          <a:p>
            <a:pPr algn="just"/>
            <a:endParaRPr lang="en-US" b="1" dirty="0"/>
          </a:p>
          <a:p>
            <a:pPr algn="just"/>
            <a:endParaRPr lang="en-US" b="1" dirty="0"/>
          </a:p>
          <a:p>
            <a:pPr algn="just"/>
            <a:endParaRPr lang="en-US" b="1" dirty="0"/>
          </a:p>
          <a:p>
            <a:endParaRPr lang="en-US" dirty="0"/>
          </a:p>
        </p:txBody>
      </p:sp>
      <p:sp>
        <p:nvSpPr>
          <p:cNvPr id="7" name="TextBox 6">
            <a:extLst>
              <a:ext uri="{FF2B5EF4-FFF2-40B4-BE49-F238E27FC236}">
                <a16:creationId xmlns="" xmlns:a16="http://schemas.microsoft.com/office/drawing/2014/main" id="{DE871A28-34AB-8C4D-B362-5EA294546ABC}"/>
              </a:ext>
            </a:extLst>
          </p:cNvPr>
          <p:cNvSpPr txBox="1"/>
          <p:nvPr/>
        </p:nvSpPr>
        <p:spPr>
          <a:xfrm>
            <a:off x="241948" y="257090"/>
            <a:ext cx="6732166" cy="461665"/>
          </a:xfrm>
          <a:prstGeom prst="rect">
            <a:avLst/>
          </a:prstGeom>
          <a:noFill/>
        </p:spPr>
        <p:txBody>
          <a:bodyPr wrap="square" rtlCol="0">
            <a:spAutoFit/>
          </a:bodyPr>
          <a:lstStyle/>
          <a:p>
            <a:r>
              <a:rPr lang="en-US" sz="2400" dirty="0"/>
              <a:t>Ongoing Efforts following  the recent update (Cont..) </a:t>
            </a:r>
          </a:p>
        </p:txBody>
      </p:sp>
      <p:sp>
        <p:nvSpPr>
          <p:cNvPr id="9" name="Rectangle 8">
            <a:extLst>
              <a:ext uri="{FF2B5EF4-FFF2-40B4-BE49-F238E27FC236}">
                <a16:creationId xmlns="" xmlns:a16="http://schemas.microsoft.com/office/drawing/2014/main" id="{4201CD0F-9BF8-49AE-A171-CB6749F6D5FF}"/>
              </a:ext>
            </a:extLst>
          </p:cNvPr>
          <p:cNvSpPr/>
          <p:nvPr/>
        </p:nvSpPr>
        <p:spPr>
          <a:xfrm>
            <a:off x="372578" y="1932337"/>
            <a:ext cx="2943211" cy="4154984"/>
          </a:xfrm>
          <a:prstGeom prst="rect">
            <a:avLst/>
          </a:prstGeom>
        </p:spPr>
        <p:txBody>
          <a:bodyPr wrap="square">
            <a:spAutoFit/>
          </a:bodyPr>
          <a:lstStyle/>
          <a:p>
            <a:pPr marL="342900" indent="-342900">
              <a:buFont typeface="Wingdings" panose="05000000000000000000" pitchFamily="2" charset="2"/>
              <a:buChar char="§"/>
            </a:pPr>
            <a:r>
              <a:rPr lang="en-US" sz="2400" dirty="0">
                <a:latin typeface="Roboto Regular"/>
              </a:rPr>
              <a:t>Integrated Health and Environment Observatories and Legal and Institutional Strengthening for the Sound Management of Chemicals in Africa (African </a:t>
            </a:r>
            <a:r>
              <a:rPr lang="en-US" sz="2400" dirty="0" err="1">
                <a:latin typeface="Roboto Regular"/>
              </a:rPr>
              <a:t>ChemObs</a:t>
            </a:r>
            <a:r>
              <a:rPr lang="en-US" sz="2400" dirty="0">
                <a:latin typeface="Roboto Regular"/>
              </a:rPr>
              <a:t>)’ </a:t>
            </a:r>
          </a:p>
        </p:txBody>
      </p:sp>
      <p:pic>
        <p:nvPicPr>
          <p:cNvPr id="11" name="Picture 2">
            <a:extLst>
              <a:ext uri="{FF2B5EF4-FFF2-40B4-BE49-F238E27FC236}">
                <a16:creationId xmlns="" xmlns:a16="http://schemas.microsoft.com/office/drawing/2014/main" id="{63302119-37DE-443A-85B4-4FB144768E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07" y="802394"/>
            <a:ext cx="4451902" cy="252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 xmlns:a16="http://schemas.microsoft.com/office/drawing/2014/main" id="{C06AAA83-765A-492B-8188-1523049AD43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739927" y="-16006"/>
            <a:ext cx="2526260" cy="4163060"/>
          </a:xfrm>
          <a:prstGeom prst="rect">
            <a:avLst/>
          </a:prstGeom>
          <a:noFill/>
          <a:ln>
            <a:noFill/>
          </a:ln>
        </p:spPr>
      </p:pic>
      <p:pic>
        <p:nvPicPr>
          <p:cNvPr id="13" name="Picture 3">
            <a:extLst>
              <a:ext uri="{FF2B5EF4-FFF2-40B4-BE49-F238E27FC236}">
                <a16:creationId xmlns="" xmlns:a16="http://schemas.microsoft.com/office/drawing/2014/main" id="{BA8D7905-4DE1-4989-943C-14DAFF57A5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1205" y="3858304"/>
            <a:ext cx="4510322" cy="22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 xmlns:a16="http://schemas.microsoft.com/office/drawing/2014/main" id="{A47FCA22-D032-41C0-BC4C-164600ABC7A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5386" y="3827629"/>
            <a:ext cx="4143834" cy="2233336"/>
          </a:xfrm>
          <a:prstGeom prst="rect">
            <a:avLst/>
          </a:prstGeom>
          <a:noFill/>
          <a:ln>
            <a:noFill/>
          </a:ln>
        </p:spPr>
      </p:pic>
      <p:sp>
        <p:nvSpPr>
          <p:cNvPr id="17" name="Rectangle 16">
            <a:extLst>
              <a:ext uri="{FF2B5EF4-FFF2-40B4-BE49-F238E27FC236}">
                <a16:creationId xmlns="" xmlns:a16="http://schemas.microsoft.com/office/drawing/2014/main" id="{E0C1AE29-CDC3-4229-9E7C-AE0526056672}"/>
              </a:ext>
            </a:extLst>
          </p:cNvPr>
          <p:cNvSpPr/>
          <p:nvPr/>
        </p:nvSpPr>
        <p:spPr>
          <a:xfrm>
            <a:off x="3362598" y="3350352"/>
            <a:ext cx="6096000" cy="320922"/>
          </a:xfrm>
          <a:prstGeom prst="rect">
            <a:avLst/>
          </a:prstGeom>
        </p:spPr>
        <p:txBody>
          <a:bodyPr>
            <a:spAutoFit/>
          </a:bodyPr>
          <a:lstStyle/>
          <a:p>
            <a:pPr>
              <a:lnSpc>
                <a:spcPct val="115000"/>
              </a:lnSpc>
              <a:spcAft>
                <a:spcPts val="800"/>
              </a:spcAft>
            </a:pPr>
            <a:r>
              <a:rPr lang="en-US" sz="1400" dirty="0">
                <a:latin typeface="Gill Sans MT" panose="020B0502020104020203" pitchFamily="34" charset="0"/>
                <a:ea typeface="Times New Roman" panose="02020603050405020304" pitchFamily="18" charset="0"/>
                <a:cs typeface="Times New Roman" panose="02020603050405020304" pitchFamily="18" charset="0"/>
              </a:rPr>
              <a:t>Safeguarding technicians end of day cleaning up in Zone two area</a:t>
            </a:r>
          </a:p>
        </p:txBody>
      </p:sp>
      <p:sp>
        <p:nvSpPr>
          <p:cNvPr id="18" name="Rectangle 17">
            <a:extLst>
              <a:ext uri="{FF2B5EF4-FFF2-40B4-BE49-F238E27FC236}">
                <a16:creationId xmlns="" xmlns:a16="http://schemas.microsoft.com/office/drawing/2014/main" id="{7A2F910D-21B4-4114-BE7A-3CD170FA17A0}"/>
              </a:ext>
            </a:extLst>
          </p:cNvPr>
          <p:cNvSpPr/>
          <p:nvPr/>
        </p:nvSpPr>
        <p:spPr>
          <a:xfrm>
            <a:off x="3411205" y="6087598"/>
            <a:ext cx="5503462" cy="320793"/>
          </a:xfrm>
          <a:prstGeom prst="rect">
            <a:avLst/>
          </a:prstGeom>
        </p:spPr>
        <p:txBody>
          <a:bodyPr wrap="square">
            <a:spAutoFit/>
          </a:bodyPr>
          <a:lstStyle/>
          <a:p>
            <a:pPr>
              <a:lnSpc>
                <a:spcPct val="115000"/>
              </a:lnSpc>
              <a:spcBef>
                <a:spcPts val="285"/>
              </a:spcBef>
              <a:spcAft>
                <a:spcPts val="285"/>
              </a:spcAft>
            </a:pPr>
            <a:r>
              <a:rPr lang="en-US" sz="1400" dirty="0">
                <a:latin typeface="Gill Sans MT" panose="020B0502020104020203" pitchFamily="34" charset="0"/>
                <a:ea typeface="Times New Roman" panose="02020603050405020304" pitchFamily="18" charset="0"/>
                <a:cs typeface="Times New Roman" panose="02020603050405020304" pitchFamily="18" charset="0"/>
              </a:rPr>
              <a:t>Air Monitoring equipment located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100 meters upwind of the DDT store</a:t>
            </a:r>
            <a:endParaRPr lang="en-US" sz="1400" dirty="0">
              <a:latin typeface="Gill Sans MT" panose="020B0502020104020203" pitchFamily="34" charset="0"/>
              <a:ea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 xmlns:a16="http://schemas.microsoft.com/office/drawing/2014/main" id="{0C50B5C5-E029-4630-8329-11755AEF4983}"/>
              </a:ext>
            </a:extLst>
          </p:cNvPr>
          <p:cNvCxnSpPr>
            <a:cxnSpLocks/>
          </p:cNvCxnSpPr>
          <p:nvPr/>
        </p:nvCxnSpPr>
        <p:spPr>
          <a:xfrm flipV="1">
            <a:off x="172102" y="693053"/>
            <a:ext cx="11966558" cy="45501"/>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 xmlns:a16="http://schemas.microsoft.com/office/drawing/2014/main" id="{C13772B2-CCC2-44E5-82FE-78977FDAEBB2}"/>
              </a:ext>
            </a:extLst>
          </p:cNvPr>
          <p:cNvCxnSpPr>
            <a:cxnSpLocks/>
          </p:cNvCxnSpPr>
          <p:nvPr/>
        </p:nvCxnSpPr>
        <p:spPr>
          <a:xfrm>
            <a:off x="170835" y="6367341"/>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705298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FFBCBF1-B300-4C1D-8D6D-FDE4BB453FBC}"/>
              </a:ext>
            </a:extLst>
          </p:cNvPr>
          <p:cNvSpPr/>
          <p:nvPr/>
        </p:nvSpPr>
        <p:spPr>
          <a:xfrm>
            <a:off x="401606" y="2099092"/>
            <a:ext cx="4424394" cy="1908215"/>
          </a:xfrm>
          <a:prstGeom prst="rect">
            <a:avLst/>
          </a:prstGeom>
        </p:spPr>
        <p:txBody>
          <a:bodyPr wrap="square">
            <a:spAutoFit/>
          </a:bodyPr>
          <a:lstStyle/>
          <a:p>
            <a:pPr marL="342900" indent="-342900">
              <a:buFont typeface="Wingdings" panose="05000000000000000000" pitchFamily="2" charset="2"/>
              <a:buChar char="§"/>
            </a:pPr>
            <a:r>
              <a:rPr lang="en-US" altLang="en-US" sz="2400" dirty="0">
                <a:latin typeface="Roboto Regular"/>
              </a:rPr>
              <a:t>PCBs Management in Ethiopia to meet the 2025 Stockholm Convention </a:t>
            </a:r>
            <a:br>
              <a:rPr lang="en-US" altLang="en-US" sz="2400" dirty="0">
                <a:latin typeface="Roboto Regular"/>
              </a:rPr>
            </a:br>
            <a:r>
              <a:rPr lang="en-US" altLang="en-US" sz="2400" dirty="0">
                <a:latin typeface="Roboto Regular"/>
              </a:rPr>
              <a:t>Deadline – Phase 1</a:t>
            </a:r>
            <a:br>
              <a:rPr lang="en-US" altLang="en-US" sz="2400" dirty="0">
                <a:latin typeface="Roboto Regular"/>
              </a:rPr>
            </a:br>
            <a:r>
              <a:rPr lang="en-US" sz="2200" dirty="0"/>
              <a:t> </a:t>
            </a:r>
          </a:p>
        </p:txBody>
      </p:sp>
      <p:grpSp>
        <p:nvGrpSpPr>
          <p:cNvPr id="4" name="Group 6">
            <a:extLst>
              <a:ext uri="{FF2B5EF4-FFF2-40B4-BE49-F238E27FC236}">
                <a16:creationId xmlns="" xmlns:a16="http://schemas.microsoft.com/office/drawing/2014/main" id="{F1205851-D0A1-435C-881A-B5E027102F4C}"/>
              </a:ext>
            </a:extLst>
          </p:cNvPr>
          <p:cNvGrpSpPr>
            <a:grpSpLocks/>
          </p:cNvGrpSpPr>
          <p:nvPr/>
        </p:nvGrpSpPr>
        <p:grpSpPr bwMode="auto">
          <a:xfrm>
            <a:off x="5950857" y="3229429"/>
            <a:ext cx="5740399" cy="3200400"/>
            <a:chOff x="1344" y="314"/>
            <a:chExt cx="4815" cy="3864"/>
          </a:xfrm>
        </p:grpSpPr>
        <p:pic>
          <p:nvPicPr>
            <p:cNvPr id="1031" name="Picture 7">
              <a:extLst>
                <a:ext uri="{FF2B5EF4-FFF2-40B4-BE49-F238E27FC236}">
                  <a16:creationId xmlns="" xmlns:a16="http://schemas.microsoft.com/office/drawing/2014/main" id="{9476B724-9585-415F-8FA6-2682FA007D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314"/>
              <a:ext cx="4815" cy="38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 xmlns:a16="http://schemas.microsoft.com/office/drawing/2014/main" id="{18EE2294-88D2-47EC-AB09-D66CC5F7BA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9" y="419"/>
              <a:ext cx="4517" cy="3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9">
              <a:extLst>
                <a:ext uri="{FF2B5EF4-FFF2-40B4-BE49-F238E27FC236}">
                  <a16:creationId xmlns="" xmlns:a16="http://schemas.microsoft.com/office/drawing/2014/main" id="{2EFDDE8B-A835-4C29-80F1-1E3C2C28EF8C}"/>
                </a:ext>
              </a:extLst>
            </p:cNvPr>
            <p:cNvSpPr>
              <a:spLocks noChangeArrowheads="1"/>
            </p:cNvSpPr>
            <p:nvPr/>
          </p:nvSpPr>
          <p:spPr bwMode="auto">
            <a:xfrm>
              <a:off x="1418" y="388"/>
              <a:ext cx="4580" cy="3629"/>
            </a:xfrm>
            <a:prstGeom prst="rect">
              <a:avLst/>
            </a:prstGeom>
            <a:noFill/>
            <a:ln w="3962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a:extLst>
              <a:ext uri="{FF2B5EF4-FFF2-40B4-BE49-F238E27FC236}">
                <a16:creationId xmlns="" xmlns:a16="http://schemas.microsoft.com/office/drawing/2014/main" id="{C339691A-5ABC-4BA4-A2D2-DE3870FEFF79}"/>
              </a:ext>
            </a:extLst>
          </p:cNvPr>
          <p:cNvSpPr/>
          <p:nvPr/>
        </p:nvSpPr>
        <p:spPr>
          <a:xfrm>
            <a:off x="6410651" y="6357770"/>
            <a:ext cx="4844018" cy="369332"/>
          </a:xfrm>
          <a:prstGeom prst="rect">
            <a:avLst/>
          </a:prstGeom>
        </p:spPr>
        <p:txBody>
          <a:bodyPr wrap="none">
            <a:spAutoFit/>
          </a:bodyPr>
          <a:lstStyle/>
          <a:p>
            <a:r>
              <a:rPr lang="en-US" i="1" dirty="0" err="1">
                <a:solidFill>
                  <a:srgbClr val="44546A"/>
                </a:solidFill>
                <a:latin typeface="Times New Roman" panose="02020603050405020304" pitchFamily="18" charset="0"/>
                <a:ea typeface="Arial" panose="020B0604020202020204" pitchFamily="34" charset="0"/>
                <a:cs typeface="Arial" panose="020B0604020202020204" pitchFamily="34" charset="0"/>
              </a:rPr>
              <a:t>Gofa</a:t>
            </a:r>
            <a:r>
              <a:rPr lang="en-US" i="1" dirty="0">
                <a:solidFill>
                  <a:srgbClr val="44546A"/>
                </a:solidFill>
                <a:latin typeface="Times New Roman" panose="02020603050405020304" pitchFamily="18" charset="0"/>
                <a:ea typeface="Arial" panose="020B0604020202020204" pitchFamily="34" charset="0"/>
                <a:cs typeface="Arial" panose="020B0604020202020204" pitchFamily="34" charset="0"/>
              </a:rPr>
              <a:t> main store spilled oil and contaminated Soil </a:t>
            </a:r>
            <a:endParaRPr lang="en-US" dirty="0"/>
          </a:p>
        </p:txBody>
      </p:sp>
      <p:pic>
        <p:nvPicPr>
          <p:cNvPr id="12" name="image64.jpeg">
            <a:extLst>
              <a:ext uri="{FF2B5EF4-FFF2-40B4-BE49-F238E27FC236}">
                <a16:creationId xmlns="" xmlns:a16="http://schemas.microsoft.com/office/drawing/2014/main" id="{58F9578F-380A-4A20-82EC-DB4C554C9FCC}"/>
              </a:ext>
            </a:extLst>
          </p:cNvPr>
          <p:cNvPicPr/>
          <p:nvPr/>
        </p:nvPicPr>
        <p:blipFill>
          <a:blip r:embed="rId6" cstate="print"/>
          <a:stretch>
            <a:fillRect/>
          </a:stretch>
        </p:blipFill>
        <p:spPr>
          <a:xfrm>
            <a:off x="6007825" y="680361"/>
            <a:ext cx="5521550" cy="2549068"/>
          </a:xfrm>
          <a:prstGeom prst="rect">
            <a:avLst/>
          </a:prstGeom>
        </p:spPr>
      </p:pic>
      <p:cxnSp>
        <p:nvCxnSpPr>
          <p:cNvPr id="13" name="Straight Connector 12">
            <a:extLst>
              <a:ext uri="{FF2B5EF4-FFF2-40B4-BE49-F238E27FC236}">
                <a16:creationId xmlns="" xmlns:a16="http://schemas.microsoft.com/office/drawing/2014/main" id="{838698B9-9E3A-423E-8150-2A1139F38EE9}"/>
              </a:ext>
            </a:extLst>
          </p:cNvPr>
          <p:cNvCxnSpPr>
            <a:cxnSpLocks/>
          </p:cNvCxnSpPr>
          <p:nvPr/>
        </p:nvCxnSpPr>
        <p:spPr>
          <a:xfrm flipV="1">
            <a:off x="55800" y="631247"/>
            <a:ext cx="11966558" cy="45501"/>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 xmlns:a16="http://schemas.microsoft.com/office/drawing/2014/main" id="{ED14306F-3F3A-4736-A784-96B03C48C5D2}"/>
              </a:ext>
            </a:extLst>
          </p:cNvPr>
          <p:cNvCxnSpPr>
            <a:cxnSpLocks/>
          </p:cNvCxnSpPr>
          <p:nvPr/>
        </p:nvCxnSpPr>
        <p:spPr>
          <a:xfrm>
            <a:off x="170835" y="6301236"/>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 xmlns:a16="http://schemas.microsoft.com/office/drawing/2014/main" id="{CE891851-4FEB-4F3D-89C1-F63383085EEA}"/>
              </a:ext>
            </a:extLst>
          </p:cNvPr>
          <p:cNvSpPr txBox="1"/>
          <p:nvPr/>
        </p:nvSpPr>
        <p:spPr>
          <a:xfrm>
            <a:off x="234691" y="125532"/>
            <a:ext cx="6732166" cy="461665"/>
          </a:xfrm>
          <a:prstGeom prst="rect">
            <a:avLst/>
          </a:prstGeom>
          <a:noFill/>
        </p:spPr>
        <p:txBody>
          <a:bodyPr wrap="square" rtlCol="0">
            <a:spAutoFit/>
          </a:bodyPr>
          <a:lstStyle/>
          <a:p>
            <a:r>
              <a:rPr lang="en-US" sz="2400" dirty="0"/>
              <a:t>Ongoing Efforts following  the recent update (Cont..) </a:t>
            </a:r>
          </a:p>
        </p:txBody>
      </p:sp>
    </p:spTree>
    <p:extLst>
      <p:ext uri="{BB962C8B-B14F-4D97-AF65-F5344CB8AC3E}">
        <p14:creationId xmlns:p14="http://schemas.microsoft.com/office/powerpoint/2010/main" val="63023113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B374306-9350-4541-866D-0D6DFC8F5A20}"/>
              </a:ext>
            </a:extLst>
          </p:cNvPr>
          <p:cNvSpPr>
            <a:spLocks noGrp="1"/>
          </p:cNvSpPr>
          <p:nvPr>
            <p:ph idx="1"/>
          </p:nvPr>
        </p:nvSpPr>
        <p:spPr>
          <a:xfrm>
            <a:off x="6277429" y="895009"/>
            <a:ext cx="5611794" cy="4873625"/>
          </a:xfrm>
        </p:spPr>
        <p:txBody>
          <a:bodyPr>
            <a:noAutofit/>
          </a:bodyPr>
          <a:lstStyle/>
          <a:p>
            <a:pPr marL="0" indent="0">
              <a:buNone/>
            </a:pPr>
            <a:r>
              <a:rPr lang="en-US" sz="2200" dirty="0"/>
              <a:t> </a:t>
            </a:r>
          </a:p>
          <a:p>
            <a:pPr marL="0" indent="0">
              <a:buNone/>
            </a:pPr>
            <a:endParaRPr lang="en-US" sz="2200" dirty="0"/>
          </a:p>
        </p:txBody>
      </p:sp>
      <p:sp>
        <p:nvSpPr>
          <p:cNvPr id="4" name="Text Placeholder 3">
            <a:extLst>
              <a:ext uri="{FF2B5EF4-FFF2-40B4-BE49-F238E27FC236}">
                <a16:creationId xmlns="" xmlns:a16="http://schemas.microsoft.com/office/drawing/2014/main" id="{39246827-0F9D-6D44-A4AB-C5385C9C3F7D}"/>
              </a:ext>
            </a:extLst>
          </p:cNvPr>
          <p:cNvSpPr>
            <a:spLocks noGrp="1"/>
          </p:cNvSpPr>
          <p:nvPr>
            <p:ph type="body" sz="half" idx="2"/>
          </p:nvPr>
        </p:nvSpPr>
        <p:spPr>
          <a:xfrm>
            <a:off x="746878" y="1523206"/>
            <a:ext cx="4928208" cy="3811588"/>
          </a:xfrm>
        </p:spPr>
        <p:txBody>
          <a:bodyPr/>
          <a:lstStyle/>
          <a:p>
            <a:endParaRPr lang="en-US" dirty="0"/>
          </a:p>
          <a:p>
            <a:endParaRPr lang="en-US" dirty="0"/>
          </a:p>
          <a:p>
            <a:pPr marL="342900" indent="-342900">
              <a:buFont typeface="Arial" panose="020B0604020202020204" pitchFamily="34" charset="0"/>
              <a:buChar char="•"/>
            </a:pPr>
            <a:r>
              <a:rPr lang="en-US" sz="2400" dirty="0">
                <a:latin typeface="Roboto Regular"/>
              </a:rPr>
              <a:t>E-waste management (Licensing scheme  for private sectors ) </a:t>
            </a:r>
          </a:p>
          <a:p>
            <a:pPr marL="342900" indent="-342900">
              <a:buFont typeface="Arial" panose="020B0604020202020204" pitchFamily="34" charset="0"/>
              <a:buChar char="•"/>
            </a:pPr>
            <a:r>
              <a:rPr lang="en-US" sz="2400" dirty="0">
                <a:latin typeface="Roboto Regular"/>
              </a:rPr>
              <a:t>Recycling to Reduce PBDE</a:t>
            </a:r>
            <a:endParaRPr lang="aa-ET" sz="2400" dirty="0">
              <a:latin typeface="Roboto Regular"/>
            </a:endParaRPr>
          </a:p>
          <a:p>
            <a:endParaRPr lang="en-US" dirty="0"/>
          </a:p>
        </p:txBody>
      </p:sp>
      <p:cxnSp>
        <p:nvCxnSpPr>
          <p:cNvPr id="5" name="Straight Connector 4">
            <a:extLst>
              <a:ext uri="{FF2B5EF4-FFF2-40B4-BE49-F238E27FC236}">
                <a16:creationId xmlns="" xmlns:a16="http://schemas.microsoft.com/office/drawing/2014/main" id="{F588D7E2-AE72-41F5-B44F-5BF62E1C3C75}"/>
              </a:ext>
            </a:extLst>
          </p:cNvPr>
          <p:cNvCxnSpPr>
            <a:cxnSpLocks/>
          </p:cNvCxnSpPr>
          <p:nvPr/>
        </p:nvCxnSpPr>
        <p:spPr>
          <a:xfrm flipV="1">
            <a:off x="112721" y="754743"/>
            <a:ext cx="11897850" cy="369"/>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 xmlns:a16="http://schemas.microsoft.com/office/drawing/2014/main" id="{8E863D20-A3AE-49BD-8458-217D2F65281E}"/>
              </a:ext>
            </a:extLst>
          </p:cNvPr>
          <p:cNvCxnSpPr>
            <a:cxnSpLocks/>
          </p:cNvCxnSpPr>
          <p:nvPr/>
        </p:nvCxnSpPr>
        <p:spPr>
          <a:xfrm>
            <a:off x="162232" y="6032090"/>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7" name="Picture 6">
            <a:extLst>
              <a:ext uri="{FF2B5EF4-FFF2-40B4-BE49-F238E27FC236}">
                <a16:creationId xmlns="" xmlns:a16="http://schemas.microsoft.com/office/drawing/2014/main" id="{FDED68E3-13A6-4138-8CBD-0C431BCDB7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0527" y="825908"/>
            <a:ext cx="5186044" cy="2599761"/>
          </a:xfrm>
          <a:prstGeom prst="rect">
            <a:avLst/>
          </a:prstGeom>
          <a:noFill/>
          <a:ln>
            <a:noFill/>
          </a:ln>
        </p:spPr>
      </p:pic>
      <p:pic>
        <p:nvPicPr>
          <p:cNvPr id="8" name="Picture 7">
            <a:extLst>
              <a:ext uri="{FF2B5EF4-FFF2-40B4-BE49-F238E27FC236}">
                <a16:creationId xmlns="" xmlns:a16="http://schemas.microsoft.com/office/drawing/2014/main" id="{A1D8508F-3E08-4AC0-92DB-04C20DD5238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0527" y="3494769"/>
            <a:ext cx="5186044" cy="2468221"/>
          </a:xfrm>
          <a:prstGeom prst="rect">
            <a:avLst/>
          </a:prstGeom>
          <a:noFill/>
          <a:ln>
            <a:noFill/>
          </a:ln>
        </p:spPr>
      </p:pic>
      <p:sp>
        <p:nvSpPr>
          <p:cNvPr id="9" name="TextBox 8">
            <a:extLst>
              <a:ext uri="{FF2B5EF4-FFF2-40B4-BE49-F238E27FC236}">
                <a16:creationId xmlns="" xmlns:a16="http://schemas.microsoft.com/office/drawing/2014/main" id="{03AAB06D-E874-4938-9A02-AED0FEBD7BB1}"/>
              </a:ext>
            </a:extLst>
          </p:cNvPr>
          <p:cNvSpPr txBox="1"/>
          <p:nvPr/>
        </p:nvSpPr>
        <p:spPr>
          <a:xfrm>
            <a:off x="241948" y="257090"/>
            <a:ext cx="6732166" cy="461665"/>
          </a:xfrm>
          <a:prstGeom prst="rect">
            <a:avLst/>
          </a:prstGeom>
          <a:noFill/>
        </p:spPr>
        <p:txBody>
          <a:bodyPr wrap="square" rtlCol="0">
            <a:spAutoFit/>
          </a:bodyPr>
          <a:lstStyle/>
          <a:p>
            <a:r>
              <a:rPr lang="en-US" sz="2400" dirty="0"/>
              <a:t>Ongoing Efforts following  the recent update (Cont..) </a:t>
            </a:r>
          </a:p>
        </p:txBody>
      </p:sp>
    </p:spTree>
    <p:extLst>
      <p:ext uri="{BB962C8B-B14F-4D97-AF65-F5344CB8AC3E}">
        <p14:creationId xmlns:p14="http://schemas.microsoft.com/office/powerpoint/2010/main" val="338532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D0719F8-AE4B-4240-8ADC-A4E6DFF77797}"/>
              </a:ext>
            </a:extLst>
          </p:cNvPr>
          <p:cNvSpPr>
            <a:spLocks noGrp="1"/>
          </p:cNvSpPr>
          <p:nvPr>
            <p:ph idx="1"/>
          </p:nvPr>
        </p:nvSpPr>
        <p:spPr>
          <a:xfrm>
            <a:off x="4136571" y="987426"/>
            <a:ext cx="7366000" cy="4869088"/>
          </a:xfrm>
        </p:spPr>
        <p:txBody>
          <a:bodyPr>
            <a:normAutofit/>
          </a:bodyPr>
          <a:lstStyle/>
          <a:p>
            <a:endParaRPr lang="en-US" sz="2800" dirty="0"/>
          </a:p>
          <a:p>
            <a:pPr>
              <a:lnSpc>
                <a:spcPct val="100000"/>
              </a:lnSpc>
            </a:pPr>
            <a:r>
              <a:rPr lang="en-US" sz="2400" dirty="0">
                <a:latin typeface="Roboto Regular"/>
              </a:rPr>
              <a:t>Phaseout  of the Production, Import, Use, Stockpiles Wastes and Release of Annex A POPs Pesticides (Annex A, Part I Chemicals) </a:t>
            </a:r>
          </a:p>
          <a:p>
            <a:pPr>
              <a:lnSpc>
                <a:spcPct val="100000"/>
              </a:lnSpc>
            </a:pPr>
            <a:r>
              <a:rPr lang="en-US" sz="2400" dirty="0">
                <a:latin typeface="Roboto Regular"/>
              </a:rPr>
              <a:t>Multi stakeholders dialogue and Integration of chemical and waste management in the national development plan </a:t>
            </a:r>
          </a:p>
          <a:p>
            <a:pPr>
              <a:lnSpc>
                <a:spcPct val="100000"/>
              </a:lnSpc>
            </a:pPr>
            <a:r>
              <a:rPr lang="en-US" sz="2400" dirty="0">
                <a:latin typeface="Roboto Regular"/>
              </a:rPr>
              <a:t>Failure to phase out HHPs including POPs(LMICs) long and tedious process so working on registration and management LC better than disposal </a:t>
            </a:r>
          </a:p>
        </p:txBody>
      </p:sp>
      <p:sp>
        <p:nvSpPr>
          <p:cNvPr id="4" name="Text Placeholder 3">
            <a:extLst>
              <a:ext uri="{FF2B5EF4-FFF2-40B4-BE49-F238E27FC236}">
                <a16:creationId xmlns="" xmlns:a16="http://schemas.microsoft.com/office/drawing/2014/main" id="{7C67914A-169D-41A8-9599-F5451DAF6C5D}"/>
              </a:ext>
            </a:extLst>
          </p:cNvPr>
          <p:cNvSpPr>
            <a:spLocks noGrp="1"/>
          </p:cNvSpPr>
          <p:nvPr>
            <p:ph type="body" sz="half" idx="2"/>
          </p:nvPr>
        </p:nvSpPr>
        <p:spPr>
          <a:xfrm>
            <a:off x="867681" y="2884714"/>
            <a:ext cx="3108098" cy="780143"/>
          </a:xfrm>
        </p:spPr>
        <p:txBody>
          <a:bodyPr>
            <a:normAutofit/>
          </a:bodyPr>
          <a:lstStyle/>
          <a:p>
            <a:endParaRPr lang="en-US" dirty="0"/>
          </a:p>
          <a:p>
            <a:r>
              <a:rPr lang="en-US" sz="2400" dirty="0">
                <a:latin typeface="Roboto Regular"/>
              </a:rPr>
              <a:t>7. Lessons learned  </a:t>
            </a:r>
          </a:p>
        </p:txBody>
      </p:sp>
      <p:cxnSp>
        <p:nvCxnSpPr>
          <p:cNvPr id="5" name="Straight Connector 4">
            <a:extLst>
              <a:ext uri="{FF2B5EF4-FFF2-40B4-BE49-F238E27FC236}">
                <a16:creationId xmlns="" xmlns:a16="http://schemas.microsoft.com/office/drawing/2014/main" id="{5087E70A-B92D-4F40-8E75-DFB6477F4FED}"/>
              </a:ext>
            </a:extLst>
          </p:cNvPr>
          <p:cNvCxnSpPr>
            <a:cxnSpLocks/>
          </p:cNvCxnSpPr>
          <p:nvPr/>
        </p:nvCxnSpPr>
        <p:spPr>
          <a:xfrm>
            <a:off x="116476" y="736970"/>
            <a:ext cx="11959048" cy="29997"/>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 xmlns:a16="http://schemas.microsoft.com/office/drawing/2014/main" id="{FA2F0F02-1E36-4296-947E-EA8787DAC7AE}"/>
              </a:ext>
            </a:extLst>
          </p:cNvPr>
          <p:cNvCxnSpPr>
            <a:cxnSpLocks/>
          </p:cNvCxnSpPr>
          <p:nvPr/>
        </p:nvCxnSpPr>
        <p:spPr>
          <a:xfrm>
            <a:off x="162232" y="6032090"/>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032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0485BB0-0F38-4D6C-9334-DB6DAE1F2934}"/>
              </a:ext>
            </a:extLst>
          </p:cNvPr>
          <p:cNvSpPr>
            <a:spLocks noGrp="1"/>
          </p:cNvSpPr>
          <p:nvPr>
            <p:ph idx="1"/>
          </p:nvPr>
        </p:nvSpPr>
        <p:spPr>
          <a:xfrm>
            <a:off x="4100287" y="892642"/>
            <a:ext cx="7750628" cy="4528439"/>
          </a:xfrm>
        </p:spPr>
        <p:txBody>
          <a:bodyPr>
            <a:normAutofit/>
          </a:bodyPr>
          <a:lstStyle/>
          <a:p>
            <a:endParaRPr lang="en-US" sz="2600" dirty="0"/>
          </a:p>
          <a:p>
            <a:endParaRPr lang="en-US" sz="2600" dirty="0"/>
          </a:p>
          <a:p>
            <a:r>
              <a:rPr lang="en-US" sz="2400" dirty="0">
                <a:latin typeface="Roboto Regular"/>
              </a:rPr>
              <a:t>Strengthening chemical and waste management through strengthening the legal and Institutional framework should be part of our focus area </a:t>
            </a:r>
          </a:p>
          <a:p>
            <a:r>
              <a:rPr lang="en-US" sz="2400" dirty="0">
                <a:latin typeface="Roboto Regular"/>
              </a:rPr>
              <a:t>Increase Finance and Technology with improved, and sustainable  mechanism </a:t>
            </a:r>
          </a:p>
          <a:p>
            <a:r>
              <a:rPr lang="en-US" sz="2400" dirty="0">
                <a:latin typeface="Roboto Regular"/>
              </a:rPr>
              <a:t>Strengthening human capacity ( laboratory testing and analysis) risk identification  and Monitoring should be our focus area  </a:t>
            </a:r>
          </a:p>
        </p:txBody>
      </p:sp>
      <p:sp>
        <p:nvSpPr>
          <p:cNvPr id="4" name="Text Placeholder 3">
            <a:extLst>
              <a:ext uri="{FF2B5EF4-FFF2-40B4-BE49-F238E27FC236}">
                <a16:creationId xmlns="" xmlns:a16="http://schemas.microsoft.com/office/drawing/2014/main" id="{01B73952-39B4-4F79-80AB-238A0F38C8E3}"/>
              </a:ext>
            </a:extLst>
          </p:cNvPr>
          <p:cNvSpPr>
            <a:spLocks noGrp="1"/>
          </p:cNvSpPr>
          <p:nvPr>
            <p:ph type="body" sz="half" idx="2"/>
          </p:nvPr>
        </p:nvSpPr>
        <p:spPr>
          <a:xfrm>
            <a:off x="622074" y="2129290"/>
            <a:ext cx="3623355" cy="1644419"/>
          </a:xfrm>
        </p:spPr>
        <p:txBody>
          <a:bodyPr/>
          <a:lstStyle/>
          <a:p>
            <a:endParaRPr lang="en-US" dirty="0"/>
          </a:p>
          <a:p>
            <a:r>
              <a:rPr lang="en-US" sz="2400" dirty="0">
                <a:latin typeface="Roboto Regular"/>
              </a:rPr>
              <a:t>8. The way forward and recommendations </a:t>
            </a:r>
          </a:p>
        </p:txBody>
      </p:sp>
      <p:cxnSp>
        <p:nvCxnSpPr>
          <p:cNvPr id="5" name="Straight Connector 4">
            <a:extLst>
              <a:ext uri="{FF2B5EF4-FFF2-40B4-BE49-F238E27FC236}">
                <a16:creationId xmlns="" xmlns:a16="http://schemas.microsoft.com/office/drawing/2014/main" id="{26E871C5-7030-4819-9238-192FEEDA23AD}"/>
              </a:ext>
            </a:extLst>
          </p:cNvPr>
          <p:cNvCxnSpPr>
            <a:cxnSpLocks/>
          </p:cNvCxnSpPr>
          <p:nvPr/>
        </p:nvCxnSpPr>
        <p:spPr>
          <a:xfrm flipV="1">
            <a:off x="123552" y="703943"/>
            <a:ext cx="11974105" cy="29029"/>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 xmlns:a16="http://schemas.microsoft.com/office/drawing/2014/main" id="{BAF93300-9397-464C-BC93-E0444CACD886}"/>
              </a:ext>
            </a:extLst>
          </p:cNvPr>
          <p:cNvCxnSpPr>
            <a:cxnSpLocks/>
          </p:cNvCxnSpPr>
          <p:nvPr/>
        </p:nvCxnSpPr>
        <p:spPr>
          <a:xfrm>
            <a:off x="162232" y="6032090"/>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112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5A33F24-C7BA-4C94-AE14-993BE76BD028}"/>
              </a:ext>
            </a:extLst>
          </p:cNvPr>
          <p:cNvSpPr>
            <a:spLocks noGrp="1"/>
          </p:cNvSpPr>
          <p:nvPr>
            <p:ph idx="1"/>
          </p:nvPr>
        </p:nvSpPr>
        <p:spPr>
          <a:xfrm>
            <a:off x="2997200" y="2808513"/>
            <a:ext cx="6197600" cy="1240973"/>
          </a:xfrm>
        </p:spPr>
        <p:txBody>
          <a:bodyPr>
            <a:normAutofit/>
          </a:bodyPr>
          <a:lstStyle/>
          <a:p>
            <a:pPr marL="0" indent="0">
              <a:buNone/>
            </a:pPr>
            <a:r>
              <a:rPr lang="en-US" sz="2400" dirty="0">
                <a:latin typeface="Roboto Regular"/>
              </a:rPr>
              <a:t>Thank you for your Kind attention ! </a:t>
            </a:r>
          </a:p>
        </p:txBody>
      </p:sp>
      <p:cxnSp>
        <p:nvCxnSpPr>
          <p:cNvPr id="5" name="Straight Connector 4">
            <a:extLst>
              <a:ext uri="{FF2B5EF4-FFF2-40B4-BE49-F238E27FC236}">
                <a16:creationId xmlns="" xmlns:a16="http://schemas.microsoft.com/office/drawing/2014/main" id="{BCC899B3-A454-4409-BB33-7CA54D948D07}"/>
              </a:ext>
            </a:extLst>
          </p:cNvPr>
          <p:cNvCxnSpPr>
            <a:cxnSpLocks/>
          </p:cNvCxnSpPr>
          <p:nvPr/>
        </p:nvCxnSpPr>
        <p:spPr>
          <a:xfrm>
            <a:off x="162232" y="693428"/>
            <a:ext cx="11959048" cy="29997"/>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 xmlns:a16="http://schemas.microsoft.com/office/drawing/2014/main" id="{76EAB729-E56E-4A8B-859C-5377E56DE8A3}"/>
              </a:ext>
            </a:extLst>
          </p:cNvPr>
          <p:cNvCxnSpPr>
            <a:cxnSpLocks/>
          </p:cNvCxnSpPr>
          <p:nvPr/>
        </p:nvCxnSpPr>
        <p:spPr>
          <a:xfrm>
            <a:off x="162232" y="6133690"/>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477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6A1473A6-3F22-483E-8A30-80B9D2B145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 xmlns:a16="http://schemas.microsoft.com/office/drawing/2014/main" id="{AA1375E3-3E53-4D75-BAB7-E5929BFCB25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534368" y="563918"/>
            <a:ext cx="4119932" cy="5978614"/>
            <a:chOff x="7513372" y="803186"/>
            <a:chExt cx="4163968" cy="5978614"/>
          </a:xfrm>
        </p:grpSpPr>
        <p:sp>
          <p:nvSpPr>
            <p:cNvPr id="20" name="Freeform 6">
              <a:extLst>
                <a:ext uri="{FF2B5EF4-FFF2-40B4-BE49-F238E27FC236}">
                  <a16:creationId xmlns="" xmlns:a16="http://schemas.microsoft.com/office/drawing/2014/main" id="{0BBEEF67-3DDF-46CF-8CD5-EA5F0E4FB07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 xmlns:a16="http://schemas.microsoft.com/office/drawing/2014/main" id="{8FAC1C95-F817-487C-B8B2-CF141FBB1C2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 xmlns:a16="http://schemas.microsoft.com/office/drawing/2014/main" id="{C2C5363A-D941-4AA1-8D38-D7E44A1E2E01}"/>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CEDCF21D-40B8-48F3-8D4D-16D773C1CB7D}"/>
              </a:ext>
            </a:extLst>
          </p:cNvPr>
          <p:cNvSpPr>
            <a:spLocks noGrp="1"/>
          </p:cNvSpPr>
          <p:nvPr>
            <p:ph type="title"/>
          </p:nvPr>
        </p:nvSpPr>
        <p:spPr>
          <a:xfrm>
            <a:off x="1585534" y="2351314"/>
            <a:ext cx="2905436" cy="783771"/>
          </a:xfrm>
        </p:spPr>
        <p:txBody>
          <a:bodyPr>
            <a:normAutofit fontScale="90000"/>
          </a:bodyPr>
          <a:lstStyle/>
          <a:p>
            <a:r>
              <a:rPr lang="en-US" dirty="0">
                <a:solidFill>
                  <a:srgbClr val="FFFFFF"/>
                </a:solidFill>
              </a:rPr>
              <a:t/>
            </a:r>
            <a:br>
              <a:rPr lang="en-US" dirty="0">
                <a:solidFill>
                  <a:srgbClr val="FFFFFF"/>
                </a:solidFill>
              </a:rPr>
            </a:br>
            <a:r>
              <a:rPr lang="en-US" sz="3600" dirty="0">
                <a:solidFill>
                  <a:schemeClr val="bg1"/>
                </a:solidFill>
              </a:rPr>
              <a:t>Outline</a:t>
            </a:r>
            <a:r>
              <a:rPr lang="en-US" sz="3600" dirty="0"/>
              <a:t> </a:t>
            </a:r>
            <a:endParaRPr lang="aa-ET" dirty="0">
              <a:solidFill>
                <a:srgbClr val="FFFFFF"/>
              </a:solidFill>
            </a:endParaRPr>
          </a:p>
        </p:txBody>
      </p:sp>
      <p:sp>
        <p:nvSpPr>
          <p:cNvPr id="3" name="Text Placeholder 2">
            <a:extLst>
              <a:ext uri="{FF2B5EF4-FFF2-40B4-BE49-F238E27FC236}">
                <a16:creationId xmlns="" xmlns:a16="http://schemas.microsoft.com/office/drawing/2014/main" id="{8BEAD668-5C25-4CF4-AA20-87A1F80EC92D}"/>
              </a:ext>
            </a:extLst>
          </p:cNvPr>
          <p:cNvSpPr>
            <a:spLocks noGrp="1"/>
          </p:cNvSpPr>
          <p:nvPr>
            <p:ph idx="1"/>
          </p:nvPr>
        </p:nvSpPr>
        <p:spPr>
          <a:xfrm>
            <a:off x="4861025" y="776514"/>
            <a:ext cx="6983304" cy="4539222"/>
          </a:xfrm>
        </p:spPr>
        <p:txBody>
          <a:bodyPr anchor="ctr">
            <a:noAutofit/>
          </a:bodyPr>
          <a:lstStyle/>
          <a:p>
            <a:pPr marL="342900" lvl="1" indent="-342900">
              <a:spcBef>
                <a:spcPts val="1000"/>
              </a:spcBef>
            </a:pPr>
            <a:r>
              <a:rPr lang="en-US" dirty="0">
                <a:latin typeface="Roboto Regular"/>
              </a:rPr>
              <a:t>Introduction</a:t>
            </a:r>
          </a:p>
          <a:p>
            <a:pPr marL="342900" lvl="1" indent="-342900">
              <a:spcBef>
                <a:spcPts val="1000"/>
              </a:spcBef>
            </a:pPr>
            <a:r>
              <a:rPr lang="en-US" dirty="0">
                <a:latin typeface="Roboto Regular"/>
              </a:rPr>
              <a:t>Background-POPs and Stockholm Convention</a:t>
            </a:r>
          </a:p>
          <a:p>
            <a:pPr marL="342900" lvl="1" indent="-342900">
              <a:spcBef>
                <a:spcPts val="1000"/>
              </a:spcBef>
            </a:pPr>
            <a:r>
              <a:rPr lang="en-US" dirty="0">
                <a:latin typeface="Roboto Regular"/>
              </a:rPr>
              <a:t>The concern about POPs</a:t>
            </a:r>
          </a:p>
          <a:p>
            <a:pPr marL="342900" lvl="1" indent="-342900">
              <a:spcBef>
                <a:spcPts val="1000"/>
              </a:spcBef>
            </a:pPr>
            <a:r>
              <a:rPr lang="en-US" dirty="0">
                <a:latin typeface="Roboto Regular"/>
              </a:rPr>
              <a:t>National Implementation Plan (NIP)  </a:t>
            </a:r>
          </a:p>
          <a:p>
            <a:pPr marL="342900" lvl="1" indent="-342900">
              <a:spcBef>
                <a:spcPts val="1000"/>
              </a:spcBef>
            </a:pPr>
            <a:r>
              <a:rPr lang="en-US" dirty="0">
                <a:latin typeface="Roboto Regular"/>
              </a:rPr>
              <a:t>POPs Management ( Global and Ethiopia's Context)</a:t>
            </a:r>
          </a:p>
          <a:p>
            <a:pPr marL="342900" lvl="1" indent="-342900">
              <a:spcBef>
                <a:spcPts val="1000"/>
              </a:spcBef>
            </a:pPr>
            <a:r>
              <a:rPr lang="en-US" dirty="0">
                <a:latin typeface="Roboto Regular"/>
              </a:rPr>
              <a:t>Efforts to reduce and eliminate POPs</a:t>
            </a:r>
          </a:p>
          <a:p>
            <a:pPr marL="342900" lvl="1" indent="-342900">
              <a:spcBef>
                <a:spcPts val="1000"/>
              </a:spcBef>
            </a:pPr>
            <a:r>
              <a:rPr lang="en-US" dirty="0">
                <a:latin typeface="Roboto Regular"/>
              </a:rPr>
              <a:t>Lessons learned</a:t>
            </a:r>
          </a:p>
          <a:p>
            <a:pPr marL="342900" lvl="1" indent="-342900">
              <a:spcBef>
                <a:spcPts val="1000"/>
              </a:spcBef>
            </a:pPr>
            <a:r>
              <a:rPr lang="en-US" dirty="0">
                <a:latin typeface="Roboto Regular"/>
              </a:rPr>
              <a:t>The way forward and recommendations  </a:t>
            </a:r>
          </a:p>
        </p:txBody>
      </p:sp>
      <p:cxnSp>
        <p:nvCxnSpPr>
          <p:cNvPr id="9" name="Straight Connector 8">
            <a:extLst>
              <a:ext uri="{FF2B5EF4-FFF2-40B4-BE49-F238E27FC236}">
                <a16:creationId xmlns="" xmlns:a16="http://schemas.microsoft.com/office/drawing/2014/main" id="{6BF2D057-DF03-4ABE-9188-E30E878009E3}"/>
              </a:ext>
            </a:extLst>
          </p:cNvPr>
          <p:cNvCxnSpPr>
            <a:cxnSpLocks/>
          </p:cNvCxnSpPr>
          <p:nvPr/>
        </p:nvCxnSpPr>
        <p:spPr>
          <a:xfrm flipV="1">
            <a:off x="111197" y="526858"/>
            <a:ext cx="11986460" cy="37518"/>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 xmlns:a16="http://schemas.microsoft.com/office/drawing/2014/main" id="{888A1B0D-B455-4AC9-88A0-C084851FDC75}"/>
              </a:ext>
            </a:extLst>
          </p:cNvPr>
          <p:cNvCxnSpPr>
            <a:cxnSpLocks/>
          </p:cNvCxnSpPr>
          <p:nvPr/>
        </p:nvCxnSpPr>
        <p:spPr>
          <a:xfrm>
            <a:off x="247328" y="5816479"/>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587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30756A-7A03-CA4F-B9A1-912E68C032B9}"/>
              </a:ext>
            </a:extLst>
          </p:cNvPr>
          <p:cNvSpPr>
            <a:spLocks noGrp="1"/>
          </p:cNvSpPr>
          <p:nvPr>
            <p:ph type="title"/>
          </p:nvPr>
        </p:nvSpPr>
        <p:spPr>
          <a:xfrm>
            <a:off x="319313" y="239486"/>
            <a:ext cx="6580189" cy="512104"/>
          </a:xfrm>
        </p:spPr>
        <p:txBody>
          <a:bodyPr/>
          <a:lstStyle/>
          <a:p>
            <a:r>
              <a:rPr lang="en-US" sz="2600" dirty="0">
                <a:latin typeface="Candara" panose="020E0502030303020204" pitchFamily="34" charset="0"/>
                <a:ea typeface="+mn-ea"/>
                <a:cs typeface="+mn-cs"/>
              </a:rPr>
              <a:t>1</a:t>
            </a:r>
            <a:r>
              <a:rPr lang="en-US" sz="2400" dirty="0">
                <a:latin typeface="Roboto Regular"/>
                <a:ea typeface="+mn-ea"/>
                <a:cs typeface="+mn-cs"/>
              </a:rPr>
              <a:t>. Introduction </a:t>
            </a:r>
          </a:p>
        </p:txBody>
      </p:sp>
      <p:sp>
        <p:nvSpPr>
          <p:cNvPr id="4" name="Text Placeholder 3">
            <a:extLst>
              <a:ext uri="{FF2B5EF4-FFF2-40B4-BE49-F238E27FC236}">
                <a16:creationId xmlns="" xmlns:a16="http://schemas.microsoft.com/office/drawing/2014/main" id="{32CE2903-CD61-FA42-BE98-57271D5E058C}"/>
              </a:ext>
            </a:extLst>
          </p:cNvPr>
          <p:cNvSpPr>
            <a:spLocks noGrp="1"/>
          </p:cNvSpPr>
          <p:nvPr>
            <p:ph type="body" sz="half" idx="2"/>
          </p:nvPr>
        </p:nvSpPr>
        <p:spPr>
          <a:xfrm>
            <a:off x="306732" y="1219200"/>
            <a:ext cx="6821715" cy="4419600"/>
          </a:xfrm>
        </p:spPr>
        <p:txBody>
          <a:bodyPr>
            <a:normAutofit/>
          </a:bodyPr>
          <a:lstStyle/>
          <a:p>
            <a:endParaRPr lang="en-US" sz="2800" dirty="0"/>
          </a:p>
          <a:p>
            <a:pPr marL="457200" indent="-457200">
              <a:buFont typeface="Arial" panose="020B0604020202020204" pitchFamily="34" charset="0"/>
              <a:buChar char="•"/>
            </a:pPr>
            <a:r>
              <a:rPr lang="en-US" sz="2400" dirty="0">
                <a:latin typeface="Roboto Regular"/>
              </a:rPr>
              <a:t>Chemicals are integral part of daily life.</a:t>
            </a:r>
          </a:p>
          <a:p>
            <a:pPr marL="457200" indent="-457200">
              <a:buFont typeface="Arial" panose="020B0604020202020204" pitchFamily="34" charset="0"/>
              <a:buChar char="•"/>
            </a:pPr>
            <a:r>
              <a:rPr lang="en-US" sz="2400" dirty="0">
                <a:latin typeface="Roboto Regular"/>
              </a:rPr>
              <a:t>Global chemical output was valued at US$ 171 billion in 1970. </a:t>
            </a:r>
          </a:p>
          <a:p>
            <a:pPr marL="457200" indent="-457200">
              <a:buFont typeface="Arial" panose="020B0604020202020204" pitchFamily="34" charset="0"/>
              <a:buChar char="•"/>
            </a:pPr>
            <a:r>
              <a:rPr lang="en-US" sz="2400" dirty="0">
                <a:latin typeface="Roboto Regular"/>
              </a:rPr>
              <a:t>By 2010, it had grown to US$ 4.12 trillion.</a:t>
            </a:r>
          </a:p>
          <a:p>
            <a:pPr marL="457200" indent="-457200">
              <a:buFont typeface="Arial" panose="020B0604020202020204" pitchFamily="34" charset="0"/>
              <a:buChar char="•"/>
            </a:pPr>
            <a:r>
              <a:rPr lang="en-US" sz="2400" dirty="0">
                <a:latin typeface="Roboto Regular"/>
              </a:rPr>
              <a:t>Chemicals are unavoidable</a:t>
            </a:r>
          </a:p>
          <a:p>
            <a:pPr marL="457200" indent="-457200">
              <a:buFont typeface="Arial" panose="020B0604020202020204" pitchFamily="34" charset="0"/>
              <a:buChar char="•"/>
            </a:pPr>
            <a:r>
              <a:rPr lang="en-US" sz="2400" dirty="0">
                <a:latin typeface="Roboto Regular"/>
              </a:rPr>
              <a:t>Integrated and Sound Management of chemicals (LC) is very crucial   </a:t>
            </a:r>
          </a:p>
        </p:txBody>
      </p:sp>
      <p:pic>
        <p:nvPicPr>
          <p:cNvPr id="5" name="Picture 2">
            <a:extLst>
              <a:ext uri="{FF2B5EF4-FFF2-40B4-BE49-F238E27FC236}">
                <a16:creationId xmlns="" xmlns:a16="http://schemas.microsoft.com/office/drawing/2014/main" id="{9B8BC05F-1059-3741-BCD7-587DE1442A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22458" y="780618"/>
            <a:ext cx="4756822" cy="522828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 xmlns:a16="http://schemas.microsoft.com/office/drawing/2014/main" id="{30CC2956-714E-4E67-B90E-9F55E833959C}"/>
              </a:ext>
            </a:extLst>
          </p:cNvPr>
          <p:cNvCxnSpPr>
            <a:cxnSpLocks/>
          </p:cNvCxnSpPr>
          <p:nvPr/>
        </p:nvCxnSpPr>
        <p:spPr>
          <a:xfrm flipV="1">
            <a:off x="112721" y="735118"/>
            <a:ext cx="11966558" cy="45501"/>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 xmlns:a16="http://schemas.microsoft.com/office/drawing/2014/main" id="{8E3AC189-248A-4E68-B3B2-8B8A95D0C6A4}"/>
              </a:ext>
            </a:extLst>
          </p:cNvPr>
          <p:cNvCxnSpPr>
            <a:cxnSpLocks/>
          </p:cNvCxnSpPr>
          <p:nvPr/>
        </p:nvCxnSpPr>
        <p:spPr>
          <a:xfrm>
            <a:off x="162232" y="6032090"/>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1348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A8CAFE2C-F5C6-4C6D-B380-90B3495BFB46}"/>
              </a:ext>
            </a:extLst>
          </p:cNvPr>
          <p:cNvSpPr>
            <a:spLocks noGrp="1"/>
          </p:cNvSpPr>
          <p:nvPr>
            <p:ph type="body" sz="half" idx="2"/>
          </p:nvPr>
        </p:nvSpPr>
        <p:spPr>
          <a:xfrm>
            <a:off x="112721" y="1074058"/>
            <a:ext cx="6458857" cy="4980408"/>
          </a:xfrm>
        </p:spPr>
        <p:txBody>
          <a:bodyPr>
            <a:normAutofit/>
          </a:bodyPr>
          <a:lstStyle/>
          <a:p>
            <a:pPr marL="342900" indent="-342900" algn="just">
              <a:lnSpc>
                <a:spcPct val="110000"/>
              </a:lnSpc>
              <a:buFont typeface="Wingdings" panose="05000000000000000000" pitchFamily="2" charset="2"/>
              <a:buChar char="§"/>
            </a:pPr>
            <a:r>
              <a:rPr lang="en-US" sz="2400" dirty="0">
                <a:latin typeface="Roboto Regular"/>
              </a:rPr>
              <a:t>Persistent organic pollutants (POPs) are organic chemical substances that are recognized as a serious, global threat to human health and to ecosystems.</a:t>
            </a:r>
          </a:p>
          <a:p>
            <a:pPr marL="228611" indent="-228611" algn="just">
              <a:lnSpc>
                <a:spcPct val="110000"/>
              </a:lnSpc>
              <a:buFont typeface="Wingdings" panose="05000000000000000000" pitchFamily="2" charset="2"/>
              <a:buChar char="§"/>
            </a:pPr>
            <a:r>
              <a:rPr lang="en-US" sz="2400" dirty="0">
                <a:latin typeface="Roboto Regular"/>
              </a:rPr>
              <a:t>Aims to protect human health and the environment from the effects of persistent organic pollutants</a:t>
            </a:r>
          </a:p>
          <a:p>
            <a:pPr marL="228611" indent="-228611" algn="just">
              <a:lnSpc>
                <a:spcPct val="110000"/>
              </a:lnSpc>
              <a:buFont typeface="Wingdings" panose="05000000000000000000" pitchFamily="2" charset="2"/>
              <a:buChar char="§"/>
            </a:pPr>
            <a:r>
              <a:rPr lang="en-US" sz="2400" dirty="0">
                <a:latin typeface="Roboto Regular"/>
              </a:rPr>
              <a:t>Signed on 22 May 2001 in Stockholm and effective from 17 May 2004 </a:t>
            </a:r>
          </a:p>
          <a:p>
            <a:pPr marL="228611" indent="-228611" algn="just">
              <a:lnSpc>
                <a:spcPct val="110000"/>
              </a:lnSpc>
              <a:buFont typeface="Wingdings" panose="05000000000000000000" pitchFamily="2" charset="2"/>
              <a:buChar char="§"/>
            </a:pPr>
            <a:r>
              <a:rPr lang="en-US" sz="2400" dirty="0">
                <a:latin typeface="Roboto Regular"/>
              </a:rPr>
              <a:t>Ethiopia ratified the instrument on 2 July 2002.</a:t>
            </a:r>
          </a:p>
        </p:txBody>
      </p:sp>
      <p:pic>
        <p:nvPicPr>
          <p:cNvPr id="6" name="Picture 5">
            <a:extLst>
              <a:ext uri="{FF2B5EF4-FFF2-40B4-BE49-F238E27FC236}">
                <a16:creationId xmlns="" xmlns:a16="http://schemas.microsoft.com/office/drawing/2014/main" id="{2901A09E-D526-411D-88D3-F2E8A0BCC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077" y="1176661"/>
            <a:ext cx="5167087" cy="4775201"/>
          </a:xfrm>
          <a:prstGeom prst="rect">
            <a:avLst/>
          </a:prstGeom>
        </p:spPr>
      </p:pic>
      <p:sp>
        <p:nvSpPr>
          <p:cNvPr id="7" name="Rectangle 6">
            <a:extLst>
              <a:ext uri="{FF2B5EF4-FFF2-40B4-BE49-F238E27FC236}">
                <a16:creationId xmlns="" xmlns:a16="http://schemas.microsoft.com/office/drawing/2014/main" id="{0A077F80-0DF1-4623-B4F6-54B717DB8603}"/>
              </a:ext>
            </a:extLst>
          </p:cNvPr>
          <p:cNvSpPr/>
          <p:nvPr/>
        </p:nvSpPr>
        <p:spPr>
          <a:xfrm>
            <a:off x="341086" y="243037"/>
            <a:ext cx="6952343" cy="424732"/>
          </a:xfrm>
          <a:prstGeom prst="rect">
            <a:avLst/>
          </a:prstGeom>
        </p:spPr>
        <p:txBody>
          <a:bodyPr wrap="square">
            <a:spAutoFit/>
          </a:bodyPr>
          <a:lstStyle/>
          <a:p>
            <a:pPr>
              <a:lnSpc>
                <a:spcPct val="90000"/>
              </a:lnSpc>
              <a:spcBef>
                <a:spcPct val="0"/>
              </a:spcBef>
            </a:pPr>
            <a:r>
              <a:rPr lang="en-US" sz="2400" dirty="0">
                <a:latin typeface="Roboto Regular"/>
              </a:rPr>
              <a:t>2. Background-POPs and Stockholm Convention </a:t>
            </a:r>
          </a:p>
        </p:txBody>
      </p:sp>
      <p:cxnSp>
        <p:nvCxnSpPr>
          <p:cNvPr id="5" name="Straight Connector 4">
            <a:extLst>
              <a:ext uri="{FF2B5EF4-FFF2-40B4-BE49-F238E27FC236}">
                <a16:creationId xmlns="" xmlns:a16="http://schemas.microsoft.com/office/drawing/2014/main" id="{F9DD78F7-AA49-4A7C-911A-CB037F0FDF2B}"/>
              </a:ext>
            </a:extLst>
          </p:cNvPr>
          <p:cNvCxnSpPr>
            <a:cxnSpLocks/>
          </p:cNvCxnSpPr>
          <p:nvPr/>
        </p:nvCxnSpPr>
        <p:spPr>
          <a:xfrm flipV="1">
            <a:off x="112721" y="672718"/>
            <a:ext cx="11966558" cy="45501"/>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 xmlns:a16="http://schemas.microsoft.com/office/drawing/2014/main" id="{6AAA4938-3A17-4E5E-86DF-6E1F774D0C7A}"/>
              </a:ext>
            </a:extLst>
          </p:cNvPr>
          <p:cNvCxnSpPr>
            <a:cxnSpLocks/>
          </p:cNvCxnSpPr>
          <p:nvPr/>
        </p:nvCxnSpPr>
        <p:spPr>
          <a:xfrm>
            <a:off x="170835" y="6126433"/>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671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47EFE11F-0049-465D-9F3C-7EFC81C3B86F}"/>
              </a:ext>
            </a:extLst>
          </p:cNvPr>
          <p:cNvSpPr/>
          <p:nvPr/>
        </p:nvSpPr>
        <p:spPr>
          <a:xfrm>
            <a:off x="232229" y="1516043"/>
            <a:ext cx="3434036" cy="91874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latin typeface="Roboto Regular"/>
              </a:rPr>
              <a:t>Persistent </a:t>
            </a:r>
          </a:p>
        </p:txBody>
      </p:sp>
      <p:sp>
        <p:nvSpPr>
          <p:cNvPr id="7" name="Oval 6">
            <a:extLst>
              <a:ext uri="{FF2B5EF4-FFF2-40B4-BE49-F238E27FC236}">
                <a16:creationId xmlns="" xmlns:a16="http://schemas.microsoft.com/office/drawing/2014/main" id="{143A00FC-B1FC-47DD-BA2E-ACCDF17FED45}"/>
              </a:ext>
            </a:extLst>
          </p:cNvPr>
          <p:cNvSpPr/>
          <p:nvPr/>
        </p:nvSpPr>
        <p:spPr>
          <a:xfrm>
            <a:off x="232229" y="2757714"/>
            <a:ext cx="3454400" cy="9374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latin typeface="Roboto Regular"/>
              </a:rPr>
              <a:t>Bioaccumulation</a:t>
            </a:r>
          </a:p>
        </p:txBody>
      </p:sp>
      <p:sp>
        <p:nvSpPr>
          <p:cNvPr id="8" name="Oval 7">
            <a:extLst>
              <a:ext uri="{FF2B5EF4-FFF2-40B4-BE49-F238E27FC236}">
                <a16:creationId xmlns="" xmlns:a16="http://schemas.microsoft.com/office/drawing/2014/main" id="{C44A08CA-F6A9-442B-B982-A4D958CEB057}"/>
              </a:ext>
            </a:extLst>
          </p:cNvPr>
          <p:cNvSpPr/>
          <p:nvPr/>
        </p:nvSpPr>
        <p:spPr>
          <a:xfrm>
            <a:off x="232229" y="3962403"/>
            <a:ext cx="3434036" cy="100138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latin typeface="Roboto Regular"/>
              </a:rPr>
              <a:t>Long-range Transport  </a:t>
            </a:r>
          </a:p>
        </p:txBody>
      </p:sp>
      <p:sp>
        <p:nvSpPr>
          <p:cNvPr id="9" name="Oval 8">
            <a:extLst>
              <a:ext uri="{FF2B5EF4-FFF2-40B4-BE49-F238E27FC236}">
                <a16:creationId xmlns="" xmlns:a16="http://schemas.microsoft.com/office/drawing/2014/main" id="{969A1417-C8D3-4A82-8F32-5E4FE464FBA7}"/>
              </a:ext>
            </a:extLst>
          </p:cNvPr>
          <p:cNvSpPr/>
          <p:nvPr/>
        </p:nvSpPr>
        <p:spPr>
          <a:xfrm>
            <a:off x="232229" y="5341957"/>
            <a:ext cx="3650342" cy="86923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latin typeface="Roboto Regular"/>
              </a:rPr>
              <a:t>Adversely affect people’s health</a:t>
            </a:r>
          </a:p>
        </p:txBody>
      </p:sp>
      <p:sp>
        <p:nvSpPr>
          <p:cNvPr id="2" name="Rectangle 1">
            <a:extLst>
              <a:ext uri="{FF2B5EF4-FFF2-40B4-BE49-F238E27FC236}">
                <a16:creationId xmlns="" xmlns:a16="http://schemas.microsoft.com/office/drawing/2014/main" id="{05D48DCD-9D5E-4CBD-929A-FCFFBB2B1036}"/>
              </a:ext>
            </a:extLst>
          </p:cNvPr>
          <p:cNvSpPr/>
          <p:nvPr/>
        </p:nvSpPr>
        <p:spPr>
          <a:xfrm>
            <a:off x="453205" y="133807"/>
            <a:ext cx="5636127" cy="492443"/>
          </a:xfrm>
          <a:prstGeom prst="rect">
            <a:avLst/>
          </a:prstGeom>
        </p:spPr>
        <p:txBody>
          <a:bodyPr wrap="square">
            <a:spAutoFit/>
          </a:bodyPr>
          <a:lstStyle/>
          <a:p>
            <a:r>
              <a:rPr lang="en-US" sz="2600" dirty="0">
                <a:latin typeface="Candara" panose="020E0502030303020204" pitchFamily="34" charset="0"/>
              </a:rPr>
              <a:t>3. </a:t>
            </a:r>
            <a:r>
              <a:rPr lang="en-US" sz="2400" dirty="0">
                <a:latin typeface="Roboto Regular"/>
              </a:rPr>
              <a:t>Why we  are concerned  ?</a:t>
            </a:r>
          </a:p>
        </p:txBody>
      </p:sp>
      <p:sp>
        <p:nvSpPr>
          <p:cNvPr id="3" name="Rectangle 2">
            <a:extLst>
              <a:ext uri="{FF2B5EF4-FFF2-40B4-BE49-F238E27FC236}">
                <a16:creationId xmlns="" xmlns:a16="http://schemas.microsoft.com/office/drawing/2014/main" id="{89234612-AB57-4433-8F15-0F66E9091FC4}"/>
              </a:ext>
            </a:extLst>
          </p:cNvPr>
          <p:cNvSpPr/>
          <p:nvPr/>
        </p:nvSpPr>
        <p:spPr>
          <a:xfrm>
            <a:off x="317505" y="844077"/>
            <a:ext cx="11328399" cy="802271"/>
          </a:xfrm>
          <a:prstGeom prst="rect">
            <a:avLst/>
          </a:prstGeom>
        </p:spPr>
        <p:txBody>
          <a:bodyPr wrap="square">
            <a:spAutoFit/>
          </a:bodyPr>
          <a:lstStyle/>
          <a:p>
            <a:pPr marL="285750" indent="-285750">
              <a:lnSpc>
                <a:spcPct val="90000"/>
              </a:lnSpc>
              <a:spcBef>
                <a:spcPts val="1000"/>
              </a:spcBef>
              <a:buFont typeface="Wingdings" panose="05000000000000000000" pitchFamily="2" charset="2"/>
              <a:buChar char="§"/>
            </a:pPr>
            <a:r>
              <a:rPr lang="en-US" sz="2400" dirty="0">
                <a:latin typeface="Roboto Regular"/>
              </a:rPr>
              <a:t>POPs are among the most dangerous pollutants </a:t>
            </a:r>
          </a:p>
          <a:p>
            <a:pPr>
              <a:lnSpc>
                <a:spcPct val="90000"/>
              </a:lnSpc>
              <a:spcBef>
                <a:spcPts val="1000"/>
              </a:spcBef>
            </a:pPr>
            <a:endParaRPr lang="en-US" dirty="0">
              <a:latin typeface="Candara" panose="020E0502030303020204" pitchFamily="34" charset="0"/>
            </a:endParaRPr>
          </a:p>
        </p:txBody>
      </p:sp>
      <p:cxnSp>
        <p:nvCxnSpPr>
          <p:cNvPr id="32" name="Straight Connector 31">
            <a:extLst>
              <a:ext uri="{FF2B5EF4-FFF2-40B4-BE49-F238E27FC236}">
                <a16:creationId xmlns="" xmlns:a16="http://schemas.microsoft.com/office/drawing/2014/main" id="{A088A5C7-3EDA-4620-A955-D3FC582DECE9}"/>
              </a:ext>
            </a:extLst>
          </p:cNvPr>
          <p:cNvCxnSpPr>
            <a:cxnSpLocks/>
          </p:cNvCxnSpPr>
          <p:nvPr/>
        </p:nvCxnSpPr>
        <p:spPr>
          <a:xfrm flipV="1">
            <a:off x="160126" y="596394"/>
            <a:ext cx="11966558" cy="45501"/>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 xmlns:a16="http://schemas.microsoft.com/office/drawing/2014/main" id="{5256AFC9-FD70-4105-B3B2-939804BF0F82}"/>
              </a:ext>
            </a:extLst>
          </p:cNvPr>
          <p:cNvCxnSpPr>
            <a:cxnSpLocks/>
          </p:cNvCxnSpPr>
          <p:nvPr/>
        </p:nvCxnSpPr>
        <p:spPr>
          <a:xfrm>
            <a:off x="171126" y="6329633"/>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34" name="Text Placeholder 3">
            <a:extLst>
              <a:ext uri="{FF2B5EF4-FFF2-40B4-BE49-F238E27FC236}">
                <a16:creationId xmlns="" xmlns:a16="http://schemas.microsoft.com/office/drawing/2014/main" id="{B2138A77-76BE-4970-9312-E5B66558DC6B}"/>
              </a:ext>
            </a:extLst>
          </p:cNvPr>
          <p:cNvSpPr>
            <a:spLocks noGrp="1"/>
          </p:cNvSpPr>
          <p:nvPr>
            <p:ph type="body" sz="half" idx="2"/>
          </p:nvPr>
        </p:nvSpPr>
        <p:spPr>
          <a:xfrm>
            <a:off x="3981813" y="1217512"/>
            <a:ext cx="7790184" cy="4677619"/>
          </a:xfrm>
        </p:spPr>
        <p:txBody>
          <a:bodyPr>
            <a:normAutofit/>
          </a:bodyPr>
          <a:lstStyle/>
          <a:p>
            <a:pPr algn="just"/>
            <a:endParaRPr lang="en-US" dirty="0">
              <a:latin typeface="Candara" panose="020E0502030303020204" pitchFamily="34" charset="0"/>
            </a:endParaRPr>
          </a:p>
          <a:p>
            <a:pPr marL="228611" indent="-228611" algn="just">
              <a:lnSpc>
                <a:spcPct val="110000"/>
              </a:lnSpc>
              <a:buFont typeface="Wingdings" panose="05000000000000000000" pitchFamily="2" charset="2"/>
              <a:buChar char="§"/>
            </a:pPr>
            <a:r>
              <a:rPr lang="en-GB" sz="2400" dirty="0">
                <a:latin typeface="Roboto Regular"/>
              </a:rPr>
              <a:t>A study on pesticide knowledge attitude and practice survey on farmers and farm workers at the central Eastern part of Ethiopia showed that 85% of workers did not attain any pesticide-related training, 81% were not aware of modern alternatives for chemical pesticides, and 62% did not usually bathe or shower after work. (</a:t>
            </a:r>
            <a:r>
              <a:rPr lang="en-GB" sz="2400" dirty="0" err="1">
                <a:latin typeface="Roboto Regular"/>
              </a:rPr>
              <a:t>Negatu</a:t>
            </a:r>
            <a:r>
              <a:rPr lang="en-GB" sz="2400" dirty="0">
                <a:latin typeface="Roboto Regular"/>
              </a:rPr>
              <a:t> et al., 2016)</a:t>
            </a:r>
          </a:p>
          <a:p>
            <a:pPr marL="228611" indent="-228611" algn="just">
              <a:lnSpc>
                <a:spcPct val="110000"/>
              </a:lnSpc>
              <a:buFont typeface="Wingdings" panose="05000000000000000000" pitchFamily="2" charset="2"/>
              <a:buChar char="§"/>
            </a:pPr>
            <a:r>
              <a:rPr lang="en-GB" sz="2400" dirty="0">
                <a:latin typeface="Roboto Regular"/>
              </a:rPr>
              <a:t>The levels of pesticides in several cases are substantially elevated the tolerance levels in many areas of Ethiopia (</a:t>
            </a:r>
            <a:r>
              <a:rPr lang="en-GB" sz="2400" dirty="0" err="1">
                <a:latin typeface="Roboto Regular"/>
              </a:rPr>
              <a:t>Loha.K</a:t>
            </a:r>
            <a:r>
              <a:rPr lang="en-GB" sz="2400" dirty="0">
                <a:latin typeface="Roboto Regular"/>
              </a:rPr>
              <a:t> et al 2020)</a:t>
            </a:r>
          </a:p>
        </p:txBody>
      </p:sp>
    </p:spTree>
    <p:extLst>
      <p:ext uri="{BB962C8B-B14F-4D97-AF65-F5344CB8AC3E}">
        <p14:creationId xmlns:p14="http://schemas.microsoft.com/office/powerpoint/2010/main" val="389314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 xmlns:a16="http://schemas.microsoft.com/office/drawing/2014/main" id="{9B3B6822-3663-4F54-98C2-F746ED14280F}"/>
              </a:ext>
            </a:extLst>
          </p:cNvPr>
          <p:cNvSpPr txBox="1">
            <a:spLocks/>
          </p:cNvSpPr>
          <p:nvPr/>
        </p:nvSpPr>
        <p:spPr>
          <a:xfrm>
            <a:off x="285513" y="1188760"/>
            <a:ext cx="5593679" cy="47275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sz="2400" dirty="0">
                <a:latin typeface="Roboto Regular"/>
              </a:rPr>
              <a:t>Article 7 of the convention requires member countries to develop and periodically update NIP</a:t>
            </a:r>
          </a:p>
          <a:p>
            <a:pPr marL="285750" indent="-285750">
              <a:buFont typeface="Wingdings" panose="05000000000000000000" pitchFamily="2" charset="2"/>
              <a:buChar char="§"/>
            </a:pPr>
            <a:r>
              <a:rPr lang="en-US" sz="2400" dirty="0">
                <a:latin typeface="Roboto Regular"/>
              </a:rPr>
              <a:t>The NIP, is not a stand alone plan for the management of POPs </a:t>
            </a:r>
          </a:p>
          <a:p>
            <a:pPr marL="285750" indent="-285750">
              <a:buFont typeface="Wingdings" panose="05000000000000000000" pitchFamily="2" charset="2"/>
              <a:buChar char="§"/>
            </a:pPr>
            <a:r>
              <a:rPr lang="en-US" sz="2400" dirty="0">
                <a:latin typeface="Roboto Regular"/>
              </a:rPr>
              <a:t>It is Part of  national sustainable development strategy</a:t>
            </a:r>
          </a:p>
          <a:p>
            <a:pPr marL="285750" indent="-285750">
              <a:buFont typeface="Wingdings" panose="05000000000000000000" pitchFamily="2" charset="2"/>
              <a:buChar char="§"/>
            </a:pPr>
            <a:r>
              <a:rPr lang="en-US" sz="2400" dirty="0">
                <a:latin typeface="Roboto Regular"/>
              </a:rPr>
              <a:t>Dynamic reviewed periodically and updated to address new obligations under the Convention.</a:t>
            </a:r>
          </a:p>
          <a:p>
            <a:pPr marL="285750" indent="-285750">
              <a:buFont typeface="Wingdings" panose="05000000000000000000" pitchFamily="2" charset="2"/>
              <a:buChar char="§"/>
            </a:pPr>
            <a:endParaRPr lang="en-US" dirty="0"/>
          </a:p>
        </p:txBody>
      </p:sp>
      <p:sp>
        <p:nvSpPr>
          <p:cNvPr id="6" name="Rectangle 5">
            <a:extLst>
              <a:ext uri="{FF2B5EF4-FFF2-40B4-BE49-F238E27FC236}">
                <a16:creationId xmlns="" xmlns:a16="http://schemas.microsoft.com/office/drawing/2014/main" id="{899693FC-5473-4071-93F1-065E2CC5D78E}"/>
              </a:ext>
            </a:extLst>
          </p:cNvPr>
          <p:cNvSpPr/>
          <p:nvPr/>
        </p:nvSpPr>
        <p:spPr>
          <a:xfrm>
            <a:off x="428171" y="148648"/>
            <a:ext cx="6103258" cy="461665"/>
          </a:xfrm>
          <a:prstGeom prst="rect">
            <a:avLst/>
          </a:prstGeom>
        </p:spPr>
        <p:txBody>
          <a:bodyPr wrap="square">
            <a:spAutoFit/>
          </a:bodyPr>
          <a:lstStyle/>
          <a:p>
            <a:r>
              <a:rPr lang="en-US" sz="2400" dirty="0">
                <a:latin typeface="Roboto Regular"/>
              </a:rPr>
              <a:t>4</a:t>
            </a:r>
            <a:r>
              <a:rPr lang="en-US" sz="2400" dirty="0">
                <a:latin typeface="Candara" panose="020E0502030303020204" pitchFamily="34" charset="0"/>
              </a:rPr>
              <a:t>. </a:t>
            </a:r>
            <a:r>
              <a:rPr lang="en-US" sz="2400" dirty="0">
                <a:latin typeface="Roboto Regular"/>
              </a:rPr>
              <a:t>National Implementation Plan (NIP)  </a:t>
            </a:r>
          </a:p>
        </p:txBody>
      </p:sp>
      <p:pic>
        <p:nvPicPr>
          <p:cNvPr id="10" name="Picture 9">
            <a:extLst>
              <a:ext uri="{FF2B5EF4-FFF2-40B4-BE49-F238E27FC236}">
                <a16:creationId xmlns="" xmlns:a16="http://schemas.microsoft.com/office/drawing/2014/main" id="{2BFD094F-F34F-46A1-96FB-5FFE486C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3511" y="1790360"/>
            <a:ext cx="1068160" cy="671755"/>
          </a:xfrm>
          <a:prstGeom prst="rect">
            <a:avLst/>
          </a:prstGeom>
        </p:spPr>
      </p:pic>
      <p:pic>
        <p:nvPicPr>
          <p:cNvPr id="14" name="Picture 13">
            <a:extLst>
              <a:ext uri="{FF2B5EF4-FFF2-40B4-BE49-F238E27FC236}">
                <a16:creationId xmlns="" xmlns:a16="http://schemas.microsoft.com/office/drawing/2014/main" id="{DB0C7902-368B-4730-9D80-FB0F96A244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1314" y="4023543"/>
            <a:ext cx="1304473" cy="671755"/>
          </a:xfrm>
          <a:prstGeom prst="rect">
            <a:avLst/>
          </a:prstGeom>
        </p:spPr>
      </p:pic>
      <p:pic>
        <p:nvPicPr>
          <p:cNvPr id="16" name="Picture 15">
            <a:extLst>
              <a:ext uri="{FF2B5EF4-FFF2-40B4-BE49-F238E27FC236}">
                <a16:creationId xmlns="" xmlns:a16="http://schemas.microsoft.com/office/drawing/2014/main" id="{78B78EB9-A948-4CE3-B636-9F77BF31C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6669" y="5137885"/>
            <a:ext cx="1108074" cy="682172"/>
          </a:xfrm>
          <a:prstGeom prst="rect">
            <a:avLst/>
          </a:prstGeom>
        </p:spPr>
      </p:pic>
      <p:pic>
        <p:nvPicPr>
          <p:cNvPr id="20" name="Picture 19">
            <a:extLst>
              <a:ext uri="{FF2B5EF4-FFF2-40B4-BE49-F238E27FC236}">
                <a16:creationId xmlns="" xmlns:a16="http://schemas.microsoft.com/office/drawing/2014/main" id="{E9AD76A5-B4F3-4523-B7BE-540FE963A0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3062" y="5013755"/>
            <a:ext cx="1304474" cy="682173"/>
          </a:xfrm>
          <a:prstGeom prst="rect">
            <a:avLst/>
          </a:prstGeom>
        </p:spPr>
      </p:pic>
      <p:pic>
        <p:nvPicPr>
          <p:cNvPr id="22" name="Picture 21">
            <a:extLst>
              <a:ext uri="{FF2B5EF4-FFF2-40B4-BE49-F238E27FC236}">
                <a16:creationId xmlns="" xmlns:a16="http://schemas.microsoft.com/office/drawing/2014/main" id="{F75BC15E-C8E1-4841-9A88-1275419381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192" y="3945377"/>
            <a:ext cx="1304474" cy="682173"/>
          </a:xfrm>
          <a:prstGeom prst="rect">
            <a:avLst/>
          </a:prstGeom>
        </p:spPr>
      </p:pic>
      <p:pic>
        <p:nvPicPr>
          <p:cNvPr id="24" name="Picture 23">
            <a:extLst>
              <a:ext uri="{FF2B5EF4-FFF2-40B4-BE49-F238E27FC236}">
                <a16:creationId xmlns="" xmlns:a16="http://schemas.microsoft.com/office/drawing/2014/main" id="{FFBF9273-54DA-4647-AFC9-5ADF0DB598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1662" y="2879412"/>
            <a:ext cx="1243705" cy="682173"/>
          </a:xfrm>
          <a:prstGeom prst="rect">
            <a:avLst/>
          </a:prstGeom>
        </p:spPr>
      </p:pic>
      <p:pic>
        <p:nvPicPr>
          <p:cNvPr id="25" name="Picture 24">
            <a:extLst>
              <a:ext uri="{FF2B5EF4-FFF2-40B4-BE49-F238E27FC236}">
                <a16:creationId xmlns="" xmlns:a16="http://schemas.microsoft.com/office/drawing/2014/main" id="{F0572484-935C-4861-B1B5-38CAACE941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6955" y="5842617"/>
            <a:ext cx="1378857" cy="682172"/>
          </a:xfrm>
          <a:prstGeom prst="rect">
            <a:avLst/>
          </a:prstGeom>
        </p:spPr>
      </p:pic>
      <p:pic>
        <p:nvPicPr>
          <p:cNvPr id="26" name="Picture 25">
            <a:extLst>
              <a:ext uri="{FF2B5EF4-FFF2-40B4-BE49-F238E27FC236}">
                <a16:creationId xmlns="" xmlns:a16="http://schemas.microsoft.com/office/drawing/2014/main" id="{0929AA19-6DF4-40E2-8DD6-B971CF97CC9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48927" y="2853530"/>
            <a:ext cx="1068160" cy="699006"/>
          </a:xfrm>
          <a:prstGeom prst="rect">
            <a:avLst/>
          </a:prstGeom>
        </p:spPr>
      </p:pic>
      <p:pic>
        <p:nvPicPr>
          <p:cNvPr id="27" name="Picture 26">
            <a:extLst>
              <a:ext uri="{FF2B5EF4-FFF2-40B4-BE49-F238E27FC236}">
                <a16:creationId xmlns="" xmlns:a16="http://schemas.microsoft.com/office/drawing/2014/main" id="{EAB08ADC-914A-4107-B87A-54B0B27E21C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59995" y="1352612"/>
            <a:ext cx="1201057" cy="682173"/>
          </a:xfrm>
          <a:prstGeom prst="rect">
            <a:avLst/>
          </a:prstGeom>
        </p:spPr>
      </p:pic>
      <p:pic>
        <p:nvPicPr>
          <p:cNvPr id="29" name="Picture 28">
            <a:extLst>
              <a:ext uri="{FF2B5EF4-FFF2-40B4-BE49-F238E27FC236}">
                <a16:creationId xmlns="" xmlns:a16="http://schemas.microsoft.com/office/drawing/2014/main" id="{EFFA432C-181D-4DD5-B14E-6DAA6AEEE95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06479" y="1790360"/>
            <a:ext cx="1201057" cy="642555"/>
          </a:xfrm>
          <a:prstGeom prst="rect">
            <a:avLst/>
          </a:prstGeom>
        </p:spPr>
      </p:pic>
      <p:cxnSp>
        <p:nvCxnSpPr>
          <p:cNvPr id="15" name="Straight Connector 14">
            <a:extLst>
              <a:ext uri="{FF2B5EF4-FFF2-40B4-BE49-F238E27FC236}">
                <a16:creationId xmlns="" xmlns:a16="http://schemas.microsoft.com/office/drawing/2014/main" id="{A61CBE4A-2BA8-44EA-AE1E-7DE0DC477C25}"/>
              </a:ext>
            </a:extLst>
          </p:cNvPr>
          <p:cNvCxnSpPr>
            <a:cxnSpLocks/>
          </p:cNvCxnSpPr>
          <p:nvPr/>
        </p:nvCxnSpPr>
        <p:spPr>
          <a:xfrm flipV="1">
            <a:off x="170326" y="682700"/>
            <a:ext cx="11966558" cy="45501"/>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 xmlns:a16="http://schemas.microsoft.com/office/drawing/2014/main" id="{5B0C508D-238E-4435-9193-DF9744C8850A}"/>
              </a:ext>
            </a:extLst>
          </p:cNvPr>
          <p:cNvCxnSpPr>
            <a:cxnSpLocks/>
          </p:cNvCxnSpPr>
          <p:nvPr/>
        </p:nvCxnSpPr>
        <p:spPr>
          <a:xfrm>
            <a:off x="348928" y="6547349"/>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2" name="Star: 5 Points 1">
            <a:extLst>
              <a:ext uri="{FF2B5EF4-FFF2-40B4-BE49-F238E27FC236}">
                <a16:creationId xmlns="" xmlns:a16="http://schemas.microsoft.com/office/drawing/2014/main" id="{909C939F-38A1-4A63-AFC2-44A1461A39C9}"/>
              </a:ext>
            </a:extLst>
          </p:cNvPr>
          <p:cNvSpPr/>
          <p:nvPr/>
        </p:nvSpPr>
        <p:spPr>
          <a:xfrm>
            <a:off x="7521799" y="2709590"/>
            <a:ext cx="2609171" cy="19857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NIP</a:t>
            </a:r>
          </a:p>
        </p:txBody>
      </p:sp>
    </p:spTree>
    <p:extLst>
      <p:ext uri="{BB962C8B-B14F-4D97-AF65-F5344CB8AC3E}">
        <p14:creationId xmlns:p14="http://schemas.microsoft.com/office/powerpoint/2010/main" val="275088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 xmlns:a16="http://schemas.microsoft.com/office/drawing/2014/main" id="{2BA25329-AB4A-4808-8D5B-7D6AC6C5A75C}"/>
              </a:ext>
            </a:extLst>
          </p:cNvPr>
          <p:cNvSpPr>
            <a:spLocks noGrp="1"/>
          </p:cNvSpPr>
          <p:nvPr>
            <p:ph type="title"/>
          </p:nvPr>
        </p:nvSpPr>
        <p:spPr>
          <a:xfrm>
            <a:off x="275772" y="108857"/>
            <a:ext cx="5479142" cy="595087"/>
          </a:xfrm>
        </p:spPr>
        <p:txBody>
          <a:bodyPr anchor="ctr">
            <a:normAutofit/>
          </a:bodyPr>
          <a:lstStyle/>
          <a:p>
            <a:pPr lvl="1" algn="l" rtl="0">
              <a:lnSpc>
                <a:spcPct val="130000"/>
              </a:lnSpc>
              <a:spcBef>
                <a:spcPct val="20000"/>
              </a:spcBef>
            </a:pPr>
            <a:r>
              <a:rPr lang="en-US" sz="2400" kern="1200" dirty="0">
                <a:solidFill>
                  <a:schemeClr val="tx1"/>
                </a:solidFill>
                <a:latin typeface="Roboto Regular"/>
                <a:ea typeface="+mn-ea"/>
                <a:cs typeface="+mn-cs"/>
              </a:rPr>
              <a:t>4.1. POPs Management</a:t>
            </a:r>
          </a:p>
        </p:txBody>
      </p:sp>
      <p:pic>
        <p:nvPicPr>
          <p:cNvPr id="6" name="Graphic 5" descr="Recycle Sign">
            <a:extLst>
              <a:ext uri="{FF2B5EF4-FFF2-40B4-BE49-F238E27FC236}">
                <a16:creationId xmlns="" xmlns:a16="http://schemas.microsoft.com/office/drawing/2014/main" id="{C4594ECF-634E-4837-B56E-2B4BDA4476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75771" y="1889759"/>
            <a:ext cx="2793428" cy="2793428"/>
          </a:xfrm>
          <a:prstGeom prst="rect">
            <a:avLst/>
          </a:prstGeom>
        </p:spPr>
      </p:pic>
      <p:graphicFrame>
        <p:nvGraphicFramePr>
          <p:cNvPr id="4" name="Table 3">
            <a:extLst>
              <a:ext uri="{FF2B5EF4-FFF2-40B4-BE49-F238E27FC236}">
                <a16:creationId xmlns="" xmlns:a16="http://schemas.microsoft.com/office/drawing/2014/main" id="{C29004D5-5D2A-4F76-99F1-E889DA03B328}"/>
              </a:ext>
            </a:extLst>
          </p:cNvPr>
          <p:cNvGraphicFramePr>
            <a:graphicFrameLocks noGrp="1"/>
          </p:cNvGraphicFramePr>
          <p:nvPr>
            <p:extLst>
              <p:ext uri="{D42A27DB-BD31-4B8C-83A1-F6EECF244321}">
                <p14:modId xmlns:p14="http://schemas.microsoft.com/office/powerpoint/2010/main" val="1571092300"/>
              </p:ext>
            </p:extLst>
          </p:nvPr>
        </p:nvGraphicFramePr>
        <p:xfrm>
          <a:off x="3344969" y="1019331"/>
          <a:ext cx="8571258" cy="4914203"/>
        </p:xfrm>
        <a:graphic>
          <a:graphicData uri="http://schemas.openxmlformats.org/drawingml/2006/table">
            <a:tbl>
              <a:tblPr firstRow="1" firstCol="1" bandRow="1"/>
              <a:tblGrid>
                <a:gridCol w="3310664">
                  <a:extLst>
                    <a:ext uri="{9D8B030D-6E8A-4147-A177-3AD203B41FA5}">
                      <a16:colId xmlns="" xmlns:a16="http://schemas.microsoft.com/office/drawing/2014/main" val="61618721"/>
                    </a:ext>
                  </a:extLst>
                </a:gridCol>
                <a:gridCol w="1708878">
                  <a:extLst>
                    <a:ext uri="{9D8B030D-6E8A-4147-A177-3AD203B41FA5}">
                      <a16:colId xmlns="" xmlns:a16="http://schemas.microsoft.com/office/drawing/2014/main" val="2855304340"/>
                    </a:ext>
                  </a:extLst>
                </a:gridCol>
                <a:gridCol w="1424066">
                  <a:extLst>
                    <a:ext uri="{9D8B030D-6E8A-4147-A177-3AD203B41FA5}">
                      <a16:colId xmlns="" xmlns:a16="http://schemas.microsoft.com/office/drawing/2014/main" val="987057511"/>
                    </a:ext>
                  </a:extLst>
                </a:gridCol>
                <a:gridCol w="2127650">
                  <a:extLst>
                    <a:ext uri="{9D8B030D-6E8A-4147-A177-3AD203B41FA5}">
                      <a16:colId xmlns="" xmlns:a16="http://schemas.microsoft.com/office/drawing/2014/main" val="3316700536"/>
                    </a:ext>
                  </a:extLst>
                </a:gridCol>
              </a:tblGrid>
              <a:tr h="539646">
                <a:tc>
                  <a:txBody>
                    <a:bodyPr/>
                    <a:lstStyle/>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Chemical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Pesticides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Industrial chemical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By Products </a:t>
                      </a:r>
                    </a:p>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92137071"/>
                  </a:ext>
                </a:extLst>
              </a:tr>
              <a:tr h="358242">
                <a:tc>
                  <a:txBody>
                    <a:bodyPr/>
                    <a:lstStyle/>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Aldrin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4084774439"/>
                  </a:ext>
                </a:extLst>
              </a:tr>
              <a:tr h="358242">
                <a:tc>
                  <a:txBody>
                    <a:bodyPr/>
                    <a:lstStyle/>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Chlordane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323103245"/>
                  </a:ext>
                </a:extLst>
              </a:tr>
              <a:tr h="358242">
                <a:tc>
                  <a:txBody>
                    <a:bodyPr/>
                    <a:lstStyle/>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DDT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770600692"/>
                  </a:ext>
                </a:extLst>
              </a:tr>
              <a:tr h="358242">
                <a:tc>
                  <a:txBody>
                    <a:bodyPr/>
                    <a:lstStyle/>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Dieldrin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036625206"/>
                  </a:ext>
                </a:extLst>
              </a:tr>
              <a:tr h="358242">
                <a:tc>
                  <a:txBody>
                    <a:bodyPr/>
                    <a:lstStyle/>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Endrin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636881136"/>
                  </a:ext>
                </a:extLst>
              </a:tr>
              <a:tr h="358242">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Heptachlor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419970257"/>
                  </a:ext>
                </a:extLst>
              </a:tr>
              <a:tr h="92011">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Toxaphene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45493953"/>
                  </a:ext>
                </a:extLst>
              </a:tr>
              <a:tr h="733072">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Hexachlorobenzene</a:t>
                      </a:r>
                    </a:p>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PCBs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a:t>
                      </a:r>
                    </a:p>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a:t>
                      </a:r>
                    </a:p>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a:t>
                      </a:r>
                    </a:p>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84102770"/>
                  </a:ext>
                </a:extLst>
              </a:tr>
              <a:tr h="733072">
                <a:tc>
                  <a:txBody>
                    <a:bodyPr/>
                    <a:lstStyle/>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Chlorinated Dioxins</a:t>
                      </a:r>
                    </a:p>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Chlorinated furans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a:t>
                      </a:r>
                    </a:p>
                    <a:p>
                      <a:pPr marL="0" marR="0">
                        <a:lnSpc>
                          <a:spcPct val="107000"/>
                        </a:lnSpc>
                        <a:spcBef>
                          <a:spcPts val="0"/>
                        </a:spcBef>
                        <a:spcAft>
                          <a:spcPts val="0"/>
                        </a:spcAft>
                      </a:pPr>
                      <a:r>
                        <a:rPr lang="en-US" sz="2400" kern="1200" dirty="0">
                          <a:solidFill>
                            <a:schemeClr val="tx1"/>
                          </a:solidFill>
                          <a:latin typeface="Candara" panose="020E0502030303020204" pitchFamily="34" charset="0"/>
                          <a:ea typeface="+mn-ea"/>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92914840"/>
                  </a:ext>
                </a:extLst>
              </a:tr>
            </a:tbl>
          </a:graphicData>
        </a:graphic>
      </p:graphicFrame>
      <p:sp>
        <p:nvSpPr>
          <p:cNvPr id="10" name="Title 1">
            <a:extLst>
              <a:ext uri="{FF2B5EF4-FFF2-40B4-BE49-F238E27FC236}">
                <a16:creationId xmlns="" xmlns:a16="http://schemas.microsoft.com/office/drawing/2014/main" id="{48442F63-A896-4EFD-A915-073DEF6B90E2}"/>
              </a:ext>
            </a:extLst>
          </p:cNvPr>
          <p:cNvSpPr txBox="1">
            <a:spLocks/>
          </p:cNvSpPr>
          <p:nvPr/>
        </p:nvSpPr>
        <p:spPr>
          <a:xfrm>
            <a:off x="275771" y="5491747"/>
            <a:ext cx="4788575" cy="441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Initial list of 12 POPs </a:t>
            </a:r>
          </a:p>
        </p:txBody>
      </p:sp>
      <p:cxnSp>
        <p:nvCxnSpPr>
          <p:cNvPr id="8" name="Straight Connector 7">
            <a:extLst>
              <a:ext uri="{FF2B5EF4-FFF2-40B4-BE49-F238E27FC236}">
                <a16:creationId xmlns="" xmlns:a16="http://schemas.microsoft.com/office/drawing/2014/main" id="{D9AA47A8-8CA7-475D-A0D3-CF7D28EE9969}"/>
              </a:ext>
            </a:extLst>
          </p:cNvPr>
          <p:cNvCxnSpPr>
            <a:cxnSpLocks/>
          </p:cNvCxnSpPr>
          <p:nvPr/>
        </p:nvCxnSpPr>
        <p:spPr>
          <a:xfrm flipV="1">
            <a:off x="224971" y="728257"/>
            <a:ext cx="11966558" cy="45501"/>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 xmlns:a16="http://schemas.microsoft.com/office/drawing/2014/main" id="{135FA5F1-4636-4270-9447-685753F5AA02}"/>
              </a:ext>
            </a:extLst>
          </p:cNvPr>
          <p:cNvCxnSpPr>
            <a:cxnSpLocks/>
          </p:cNvCxnSpPr>
          <p:nvPr/>
        </p:nvCxnSpPr>
        <p:spPr>
          <a:xfrm>
            <a:off x="170835" y="6133690"/>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367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456D2EA4-C77F-4581-8339-9B63CE3C390A}"/>
              </a:ext>
            </a:extLst>
          </p:cNvPr>
          <p:cNvGraphicFramePr>
            <a:graphicFrameLocks noGrp="1"/>
          </p:cNvGraphicFramePr>
          <p:nvPr>
            <p:extLst>
              <p:ext uri="{D42A27DB-BD31-4B8C-83A1-F6EECF244321}">
                <p14:modId xmlns:p14="http://schemas.microsoft.com/office/powerpoint/2010/main" val="693659632"/>
              </p:ext>
            </p:extLst>
          </p:nvPr>
        </p:nvGraphicFramePr>
        <p:xfrm>
          <a:off x="2743201" y="709972"/>
          <a:ext cx="9173028" cy="5636597"/>
        </p:xfrm>
        <a:graphic>
          <a:graphicData uri="http://schemas.openxmlformats.org/drawingml/2006/table">
            <a:tbl>
              <a:tblPr firstRow="1" firstCol="1" bandRow="1"/>
              <a:tblGrid>
                <a:gridCol w="4370165">
                  <a:extLst>
                    <a:ext uri="{9D8B030D-6E8A-4147-A177-3AD203B41FA5}">
                      <a16:colId xmlns="" xmlns:a16="http://schemas.microsoft.com/office/drawing/2014/main" val="667590246"/>
                    </a:ext>
                  </a:extLst>
                </a:gridCol>
                <a:gridCol w="1033212">
                  <a:extLst>
                    <a:ext uri="{9D8B030D-6E8A-4147-A177-3AD203B41FA5}">
                      <a16:colId xmlns="" xmlns:a16="http://schemas.microsoft.com/office/drawing/2014/main" val="1651375507"/>
                    </a:ext>
                  </a:extLst>
                </a:gridCol>
                <a:gridCol w="1185498">
                  <a:extLst>
                    <a:ext uri="{9D8B030D-6E8A-4147-A177-3AD203B41FA5}">
                      <a16:colId xmlns="" xmlns:a16="http://schemas.microsoft.com/office/drawing/2014/main" val="3376158698"/>
                    </a:ext>
                  </a:extLst>
                </a:gridCol>
                <a:gridCol w="1180305">
                  <a:extLst>
                    <a:ext uri="{9D8B030D-6E8A-4147-A177-3AD203B41FA5}">
                      <a16:colId xmlns="" xmlns:a16="http://schemas.microsoft.com/office/drawing/2014/main" val="644594818"/>
                    </a:ext>
                  </a:extLst>
                </a:gridCol>
                <a:gridCol w="1403848">
                  <a:extLst>
                    <a:ext uri="{9D8B030D-6E8A-4147-A177-3AD203B41FA5}">
                      <a16:colId xmlns="" xmlns:a16="http://schemas.microsoft.com/office/drawing/2014/main" val="2445145730"/>
                    </a:ext>
                  </a:extLst>
                </a:gridCol>
              </a:tblGrid>
              <a:tr h="513246">
                <a:tc>
                  <a:txBody>
                    <a:bodyPr/>
                    <a:lstStyle/>
                    <a:p>
                      <a:pPr marL="0" marR="0" algn="l" defTabSz="914400" rtl="0" eaLnBrk="1" latinLnBrk="0" hangingPunct="1">
                        <a:lnSpc>
                          <a:spcPct val="107000"/>
                        </a:lnSpc>
                        <a:spcBef>
                          <a:spcPts val="0"/>
                        </a:spcBef>
                        <a:spcAft>
                          <a:spcPts val="0"/>
                        </a:spcAft>
                      </a:pPr>
                      <a:r>
                        <a:rPr lang="en-US" sz="1800" kern="1200" dirty="0">
                          <a:solidFill>
                            <a:schemeClr val="tx1"/>
                          </a:solidFill>
                          <a:latin typeface="Candara" panose="020E0502030303020204" pitchFamily="34" charset="0"/>
                          <a:ea typeface="+mn-ea"/>
                          <a:cs typeface="+mn-cs"/>
                        </a:rPr>
                        <a:t>Chemicals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800" kern="1200">
                          <a:solidFill>
                            <a:schemeClr val="tx1"/>
                          </a:solidFill>
                          <a:latin typeface="Candara" panose="020E0502030303020204" pitchFamily="34" charset="0"/>
                          <a:ea typeface="+mn-ea"/>
                          <a:cs typeface="+mn-cs"/>
                        </a:rPr>
                        <a:t>Annex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800" kern="1200">
                          <a:solidFill>
                            <a:schemeClr val="tx1"/>
                          </a:solidFill>
                          <a:latin typeface="Candara" panose="020E0502030303020204" pitchFamily="34" charset="0"/>
                          <a:ea typeface="+mn-ea"/>
                          <a:cs typeface="+mn-cs"/>
                        </a:rPr>
                        <a:t>Pesticides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800" kern="1200">
                          <a:solidFill>
                            <a:schemeClr val="tx1"/>
                          </a:solidFill>
                          <a:latin typeface="Candara" panose="020E0502030303020204" pitchFamily="34" charset="0"/>
                          <a:ea typeface="+mn-ea"/>
                          <a:cs typeface="+mn-cs"/>
                        </a:rPr>
                        <a:t>Industrial chemical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800" kern="1200">
                          <a:solidFill>
                            <a:schemeClr val="tx1"/>
                          </a:solidFill>
                          <a:latin typeface="Candara" panose="020E0502030303020204" pitchFamily="34" charset="0"/>
                          <a:ea typeface="+mn-ea"/>
                          <a:cs typeface="+mn-cs"/>
                        </a:rPr>
                        <a:t>By Products </a:t>
                      </a:r>
                    </a:p>
                    <a:p>
                      <a:pPr marL="0" marR="0" algn="l" defTabSz="914400" rtl="0" eaLnBrk="1" latinLnBrk="0" hangingPunct="1">
                        <a:lnSpc>
                          <a:spcPct val="107000"/>
                        </a:lnSpc>
                        <a:spcBef>
                          <a:spcPts val="0"/>
                        </a:spcBef>
                        <a:spcAft>
                          <a:spcPts val="0"/>
                        </a:spcAft>
                      </a:pPr>
                      <a:r>
                        <a:rPr lang="en-US" sz="1800" kern="1200">
                          <a:solidFill>
                            <a:schemeClr val="tx1"/>
                          </a:solidFill>
                          <a:latin typeface="Candara" panose="020E0502030303020204" pitchFamily="34" charset="0"/>
                          <a:ea typeface="+mn-ea"/>
                          <a:cs typeface="+mn-cs"/>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22051830"/>
                  </a:ext>
                </a:extLst>
              </a:tr>
              <a:tr h="250803">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Alpha hexachlorocyclohexane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373068232"/>
                  </a:ext>
                </a:extLst>
              </a:tr>
              <a:tr h="250803">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Beta hexachlorocyclohexane</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337373651"/>
                  </a:ext>
                </a:extLst>
              </a:tr>
              <a:tr h="250803">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Chlordecone</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956438394"/>
                  </a:ext>
                </a:extLst>
              </a:tr>
              <a:tr h="250803">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Hexabromobiphenyl</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333640714"/>
                  </a:ext>
                </a:extLst>
              </a:tr>
              <a:tr h="513246">
                <a:tc>
                  <a:txBody>
                    <a:bodyPr/>
                    <a:lstStyle/>
                    <a:p>
                      <a:pPr marL="0" marR="0" algn="l" defTabSz="914400" rtl="0" eaLnBrk="1" latinLnBrk="0" hangingPunct="1">
                        <a:lnSpc>
                          <a:spcPct val="107000"/>
                        </a:lnSpc>
                        <a:spcBef>
                          <a:spcPts val="0"/>
                        </a:spcBef>
                        <a:spcAft>
                          <a:spcPts val="0"/>
                        </a:spcAft>
                      </a:pPr>
                      <a:r>
                        <a:rPr lang="en-US" sz="1600" kern="1200" dirty="0" err="1">
                          <a:solidFill>
                            <a:schemeClr val="tx1"/>
                          </a:solidFill>
                          <a:latin typeface="Candara" panose="020E0502030303020204" pitchFamily="34" charset="0"/>
                          <a:ea typeface="+mn-ea"/>
                          <a:cs typeface="+mn-cs"/>
                        </a:rPr>
                        <a:t>Hexabromodiphenyl</a:t>
                      </a:r>
                      <a:r>
                        <a:rPr lang="en-US" sz="1600" kern="1200" dirty="0">
                          <a:solidFill>
                            <a:schemeClr val="tx1"/>
                          </a:solidFill>
                          <a:latin typeface="Candara" panose="020E0502030303020204" pitchFamily="34" charset="0"/>
                          <a:ea typeface="+mn-ea"/>
                          <a:cs typeface="+mn-cs"/>
                        </a:rPr>
                        <a:t> ether and </a:t>
                      </a:r>
                      <a:r>
                        <a:rPr lang="en-US" sz="1600" kern="1200" dirty="0" err="1">
                          <a:solidFill>
                            <a:schemeClr val="tx1"/>
                          </a:solidFill>
                          <a:latin typeface="Candara" panose="020E0502030303020204" pitchFamily="34" charset="0"/>
                          <a:ea typeface="+mn-ea"/>
                          <a:cs typeface="+mn-cs"/>
                        </a:rPr>
                        <a:t>heptabromodiphenyl</a:t>
                      </a:r>
                      <a:endParaRPr lang="en-US" sz="1600" kern="1200" dirty="0">
                        <a:solidFill>
                          <a:schemeClr val="tx1"/>
                        </a:solidFill>
                        <a:latin typeface="Candara" panose="020E050203030302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440998564"/>
                  </a:ext>
                </a:extLst>
              </a:tr>
              <a:tr h="250803">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Hexachlorobutadiene</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 and C</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745499696"/>
                  </a:ext>
                </a:extLst>
              </a:tr>
              <a:tr h="250803">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Lindane</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885486987"/>
                  </a:ext>
                </a:extLst>
              </a:tr>
              <a:tr h="250803">
                <a:tc>
                  <a:txBody>
                    <a:bodyPr/>
                    <a:lstStyle/>
                    <a:p>
                      <a:pPr marL="0" marR="0" algn="l" defTabSz="914400" rtl="0" eaLnBrk="1" latinLnBrk="0" hangingPunct="1">
                        <a:lnSpc>
                          <a:spcPct val="107000"/>
                        </a:lnSpc>
                        <a:spcBef>
                          <a:spcPts val="0"/>
                        </a:spcBef>
                        <a:spcAft>
                          <a:spcPts val="0"/>
                        </a:spcAft>
                      </a:pPr>
                      <a:r>
                        <a:rPr lang="en-US" sz="1600" kern="1200" dirty="0" err="1">
                          <a:solidFill>
                            <a:schemeClr val="tx1"/>
                          </a:solidFill>
                          <a:latin typeface="Candara" panose="020E0502030303020204" pitchFamily="34" charset="0"/>
                          <a:ea typeface="+mn-ea"/>
                          <a:cs typeface="+mn-cs"/>
                        </a:rPr>
                        <a:t>Pentachlorobenzene</a:t>
                      </a:r>
                      <a:endParaRPr lang="en-US" sz="1600" kern="1200" dirty="0">
                        <a:solidFill>
                          <a:schemeClr val="tx1"/>
                        </a:solidFill>
                        <a:latin typeface="Candara" panose="020E050203030302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 and C</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714903145"/>
                  </a:ext>
                </a:extLst>
              </a:tr>
              <a:tr h="250803">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Pentachlorophenol and its salts and esters</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084474255"/>
                  </a:ext>
                </a:extLst>
              </a:tr>
              <a:tr h="775689">
                <a:tc>
                  <a:txBody>
                    <a:bodyPr/>
                    <a:lstStyle/>
                    <a:p>
                      <a:pPr marL="0" marR="0" algn="l" defTabSz="914400" rtl="0" eaLnBrk="1" latinLnBrk="0" hangingPunct="1">
                        <a:lnSpc>
                          <a:spcPct val="107000"/>
                        </a:lnSpc>
                        <a:spcBef>
                          <a:spcPts val="0"/>
                        </a:spcBef>
                        <a:spcAft>
                          <a:spcPts val="0"/>
                        </a:spcAft>
                      </a:pPr>
                      <a:r>
                        <a:rPr lang="en-US" sz="1600" kern="1200" dirty="0" err="1">
                          <a:solidFill>
                            <a:schemeClr val="tx1"/>
                          </a:solidFill>
                          <a:latin typeface="Candara" panose="020E0502030303020204" pitchFamily="34" charset="0"/>
                          <a:ea typeface="+mn-ea"/>
                          <a:cs typeface="+mn-cs"/>
                        </a:rPr>
                        <a:t>Perfluorooctane</a:t>
                      </a:r>
                      <a:r>
                        <a:rPr lang="en-US" sz="1600" kern="1200" dirty="0">
                          <a:solidFill>
                            <a:schemeClr val="tx1"/>
                          </a:solidFill>
                          <a:latin typeface="Candara" panose="020E0502030303020204" pitchFamily="34" charset="0"/>
                          <a:ea typeface="+mn-ea"/>
                          <a:cs typeface="+mn-cs"/>
                        </a:rPr>
                        <a:t> sulfonic acid (PFOS), its salts and </a:t>
                      </a:r>
                      <a:r>
                        <a:rPr lang="en-US" sz="1600" kern="1200" dirty="0" err="1">
                          <a:solidFill>
                            <a:schemeClr val="tx1"/>
                          </a:solidFill>
                          <a:latin typeface="Candara" panose="020E0502030303020204" pitchFamily="34" charset="0"/>
                          <a:ea typeface="+mn-ea"/>
                          <a:cs typeface="+mn-cs"/>
                        </a:rPr>
                        <a:t>perfluorooctane</a:t>
                      </a:r>
                      <a:r>
                        <a:rPr lang="en-US" sz="1600" kern="1200" dirty="0">
                          <a:solidFill>
                            <a:schemeClr val="tx1"/>
                          </a:solidFill>
                          <a:latin typeface="Candara" panose="020E0502030303020204" pitchFamily="34" charset="0"/>
                          <a:ea typeface="+mn-ea"/>
                          <a:cs typeface="+mn-cs"/>
                        </a:rPr>
                        <a:t> sulfonyl fluoride (PFOSF)</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B</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405417979"/>
                  </a:ext>
                </a:extLst>
              </a:tr>
              <a:tr h="250803">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Polychlorinated </a:t>
                      </a:r>
                      <a:r>
                        <a:rPr lang="en-US" sz="1600" kern="1200" dirty="0" err="1">
                          <a:solidFill>
                            <a:schemeClr val="tx1"/>
                          </a:solidFill>
                          <a:latin typeface="Candara" panose="020E0502030303020204" pitchFamily="34" charset="0"/>
                          <a:ea typeface="+mn-ea"/>
                          <a:cs typeface="+mn-cs"/>
                        </a:rPr>
                        <a:t>naphthalenes</a:t>
                      </a:r>
                      <a:endParaRPr lang="en-US" sz="1600" kern="1200" dirty="0">
                        <a:solidFill>
                          <a:schemeClr val="tx1"/>
                        </a:solidFill>
                        <a:latin typeface="Candara" panose="020E050203030302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 and C</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744071245"/>
                  </a:ext>
                </a:extLst>
              </a:tr>
              <a:tr h="250803">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Technical </a:t>
                      </a:r>
                      <a:r>
                        <a:rPr lang="en-US" sz="1600" kern="1200" dirty="0" err="1">
                          <a:solidFill>
                            <a:schemeClr val="tx1"/>
                          </a:solidFill>
                          <a:latin typeface="Candara" panose="020E0502030303020204" pitchFamily="34" charset="0"/>
                          <a:ea typeface="+mn-ea"/>
                          <a:cs typeface="+mn-cs"/>
                        </a:rPr>
                        <a:t>endosulfan</a:t>
                      </a:r>
                      <a:r>
                        <a:rPr lang="en-US" sz="1600" kern="1200" dirty="0">
                          <a:solidFill>
                            <a:schemeClr val="tx1"/>
                          </a:solidFill>
                          <a:latin typeface="Candara" panose="020E0502030303020204" pitchFamily="34" charset="0"/>
                          <a:ea typeface="+mn-ea"/>
                          <a:cs typeface="+mn-cs"/>
                        </a:rPr>
                        <a:t> and its related isomer</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170057977"/>
                  </a:ext>
                </a:extLst>
              </a:tr>
              <a:tr h="513246">
                <a:tc>
                  <a:txBody>
                    <a:bodyPr/>
                    <a:lstStyle/>
                    <a:p>
                      <a:pPr marL="0" marR="0" algn="l" defTabSz="914400" rtl="0" eaLnBrk="1" latinLnBrk="0" hangingPunct="1">
                        <a:lnSpc>
                          <a:spcPct val="107000"/>
                        </a:lnSpc>
                        <a:spcBef>
                          <a:spcPts val="0"/>
                        </a:spcBef>
                        <a:spcAft>
                          <a:spcPts val="0"/>
                        </a:spcAft>
                      </a:pPr>
                      <a:r>
                        <a:rPr lang="en-US" sz="1600" kern="1200" dirty="0" err="1">
                          <a:solidFill>
                            <a:schemeClr val="tx1"/>
                          </a:solidFill>
                          <a:latin typeface="Candara" panose="020E0502030303020204" pitchFamily="34" charset="0"/>
                          <a:ea typeface="+mn-ea"/>
                          <a:cs typeface="+mn-cs"/>
                        </a:rPr>
                        <a:t>Tetrabromodiphenyl</a:t>
                      </a:r>
                      <a:r>
                        <a:rPr lang="en-US" sz="1600" kern="1200" dirty="0">
                          <a:solidFill>
                            <a:schemeClr val="tx1"/>
                          </a:solidFill>
                          <a:latin typeface="Candara" panose="020E0502030303020204" pitchFamily="34" charset="0"/>
                          <a:ea typeface="+mn-ea"/>
                          <a:cs typeface="+mn-cs"/>
                        </a:rPr>
                        <a:t> ether and </a:t>
                      </a:r>
                      <a:r>
                        <a:rPr lang="en-US" sz="1600" kern="1200" dirty="0" err="1">
                          <a:solidFill>
                            <a:schemeClr val="tx1"/>
                          </a:solidFill>
                          <a:latin typeface="Candara" panose="020E0502030303020204" pitchFamily="34" charset="0"/>
                          <a:ea typeface="+mn-ea"/>
                          <a:cs typeface="+mn-cs"/>
                        </a:rPr>
                        <a:t>pentabromodiphenyl</a:t>
                      </a:r>
                      <a:r>
                        <a:rPr lang="en-US" sz="1600" kern="1200" dirty="0">
                          <a:solidFill>
                            <a:schemeClr val="tx1"/>
                          </a:solidFill>
                          <a:latin typeface="Candara" panose="020E0502030303020204" pitchFamily="34" charset="0"/>
                          <a:ea typeface="+mn-ea"/>
                          <a:cs typeface="+mn-cs"/>
                        </a:rPr>
                        <a:t> ether </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A</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261406091"/>
                  </a:ext>
                </a:extLst>
              </a:tr>
              <a:tr h="250803">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Decabromodiphenyl eth</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4209892391"/>
                  </a:ext>
                </a:extLst>
              </a:tr>
              <a:tr h="250803">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Short-chain chlorinated paraffins (SCCPs</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 </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a:t>
                      </a:r>
                    </a:p>
                  </a:txBody>
                  <a:tcPr marL="68580" marR="68580" marT="0" marB="0">
                    <a:lnL>
                      <a:noFill/>
                    </a:lnL>
                    <a:lnR>
                      <a:noFill/>
                    </a:lnR>
                    <a:lnT>
                      <a:noFill/>
                    </a:lnT>
                    <a:lnB>
                      <a:noFill/>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413715535"/>
                  </a:ext>
                </a:extLst>
              </a:tr>
              <a:tr h="250803">
                <a:tc>
                  <a:txBody>
                    <a:bodyPr/>
                    <a:lstStyle/>
                    <a:p>
                      <a:pPr marL="0" marR="0" algn="l" defTabSz="914400" rtl="0" eaLnBrk="1" latinLnBrk="0" hangingPunct="1">
                        <a:lnSpc>
                          <a:spcPct val="107000"/>
                        </a:lnSpc>
                        <a:spcBef>
                          <a:spcPts val="0"/>
                        </a:spcBef>
                        <a:spcAft>
                          <a:spcPts val="0"/>
                        </a:spcAft>
                      </a:pPr>
                      <a:r>
                        <a:rPr lang="en-US" sz="1600" kern="1200">
                          <a:solidFill>
                            <a:schemeClr val="tx1"/>
                          </a:solidFill>
                          <a:latin typeface="Candara" panose="020E0502030303020204" pitchFamily="34"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endParaRPr lang="en-US" sz="1600" kern="1200" dirty="0">
                        <a:solidFill>
                          <a:schemeClr val="tx1"/>
                        </a:solidFill>
                        <a:latin typeface="Candara" panose="020E0502030303020204" pitchFamily="34" charset="0"/>
                        <a:ea typeface="+mn-ea"/>
                        <a:cs typeface="+mn-c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6</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9</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latin typeface="Candara" panose="020E0502030303020204" pitchFamily="34" charset="0"/>
                          <a:ea typeface="+mn-ea"/>
                          <a:cs typeface="+mn-cs"/>
                        </a:rPr>
                        <a:t>3</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45920382"/>
                  </a:ext>
                </a:extLst>
              </a:tr>
            </a:tbl>
          </a:graphicData>
        </a:graphic>
      </p:graphicFrame>
      <p:pic>
        <p:nvPicPr>
          <p:cNvPr id="5" name="Graphic 4" descr="Recycle Sign">
            <a:extLst>
              <a:ext uri="{FF2B5EF4-FFF2-40B4-BE49-F238E27FC236}">
                <a16:creationId xmlns="" xmlns:a16="http://schemas.microsoft.com/office/drawing/2014/main" id="{AF7AA75E-B2BF-4FC5-BFB8-95878D390D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75771" y="2583543"/>
            <a:ext cx="2068286" cy="2099644"/>
          </a:xfrm>
          <a:prstGeom prst="rect">
            <a:avLst/>
          </a:prstGeom>
        </p:spPr>
      </p:pic>
      <p:sp>
        <p:nvSpPr>
          <p:cNvPr id="6" name="Title 1">
            <a:extLst>
              <a:ext uri="{FF2B5EF4-FFF2-40B4-BE49-F238E27FC236}">
                <a16:creationId xmlns="" xmlns:a16="http://schemas.microsoft.com/office/drawing/2014/main" id="{E9BFAC43-049B-47D6-8D1A-CE28F1E222BE}"/>
              </a:ext>
            </a:extLst>
          </p:cNvPr>
          <p:cNvSpPr txBox="1">
            <a:spLocks/>
          </p:cNvSpPr>
          <p:nvPr/>
        </p:nvSpPr>
        <p:spPr>
          <a:xfrm>
            <a:off x="406400" y="145142"/>
            <a:ext cx="4774060" cy="4888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nSpc>
                <a:spcPct val="130000"/>
              </a:lnSpc>
              <a:spcBef>
                <a:spcPct val="20000"/>
              </a:spcBef>
            </a:pPr>
            <a:r>
              <a:rPr lang="en-US" sz="2400" dirty="0">
                <a:latin typeface="Roboto Regular"/>
              </a:rPr>
              <a:t>4.2. New 16  POPs </a:t>
            </a:r>
          </a:p>
        </p:txBody>
      </p:sp>
      <p:cxnSp>
        <p:nvCxnSpPr>
          <p:cNvPr id="7" name="Straight Connector 6">
            <a:extLst>
              <a:ext uri="{FF2B5EF4-FFF2-40B4-BE49-F238E27FC236}">
                <a16:creationId xmlns="" xmlns:a16="http://schemas.microsoft.com/office/drawing/2014/main" id="{382BC041-49E9-4170-91C5-B58D1F27976D}"/>
              </a:ext>
            </a:extLst>
          </p:cNvPr>
          <p:cNvCxnSpPr>
            <a:cxnSpLocks/>
          </p:cNvCxnSpPr>
          <p:nvPr/>
        </p:nvCxnSpPr>
        <p:spPr>
          <a:xfrm flipV="1">
            <a:off x="112721" y="634036"/>
            <a:ext cx="11966558" cy="45501"/>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 xmlns:a16="http://schemas.microsoft.com/office/drawing/2014/main" id="{995E2DC9-1E27-4A6B-8325-4E23A7E75494}"/>
              </a:ext>
            </a:extLst>
          </p:cNvPr>
          <p:cNvCxnSpPr>
            <a:cxnSpLocks/>
          </p:cNvCxnSpPr>
          <p:nvPr/>
        </p:nvCxnSpPr>
        <p:spPr>
          <a:xfrm>
            <a:off x="170835" y="6482096"/>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746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C230ED-059C-4D82-A3D3-83C1D41E9F06}"/>
              </a:ext>
            </a:extLst>
          </p:cNvPr>
          <p:cNvSpPr>
            <a:spLocks noGrp="1"/>
          </p:cNvSpPr>
          <p:nvPr>
            <p:ph type="title"/>
          </p:nvPr>
        </p:nvSpPr>
        <p:spPr>
          <a:xfrm>
            <a:off x="406400" y="175140"/>
            <a:ext cx="10889343" cy="571046"/>
          </a:xfrm>
        </p:spPr>
        <p:txBody>
          <a:bodyPr>
            <a:noAutofit/>
          </a:bodyPr>
          <a:lstStyle/>
          <a:p>
            <a:r>
              <a:rPr lang="en-US" sz="2400" dirty="0">
                <a:latin typeface="Roboto Regular"/>
                <a:ea typeface="+mn-ea"/>
                <a:cs typeface="+mn-cs"/>
              </a:rPr>
              <a:t>5. POPs Management – NIP Ethiopia's  Context </a:t>
            </a:r>
          </a:p>
        </p:txBody>
      </p:sp>
      <p:sp>
        <p:nvSpPr>
          <p:cNvPr id="3" name="Content Placeholder 2">
            <a:extLst>
              <a:ext uri="{FF2B5EF4-FFF2-40B4-BE49-F238E27FC236}">
                <a16:creationId xmlns="" xmlns:a16="http://schemas.microsoft.com/office/drawing/2014/main" id="{A81AB18D-5A39-4922-B93B-3EC46FCEC6F0}"/>
              </a:ext>
            </a:extLst>
          </p:cNvPr>
          <p:cNvSpPr>
            <a:spLocks noGrp="1"/>
          </p:cNvSpPr>
          <p:nvPr>
            <p:ph sz="half" idx="1"/>
          </p:nvPr>
        </p:nvSpPr>
        <p:spPr>
          <a:xfrm>
            <a:off x="406400" y="1636940"/>
            <a:ext cx="5337629" cy="4000287"/>
          </a:xfrm>
        </p:spPr>
        <p:txBody>
          <a:bodyPr>
            <a:noAutofit/>
          </a:bodyPr>
          <a:lstStyle/>
          <a:p>
            <a:pPr marL="342900" lvl="1" indent="-342900">
              <a:lnSpc>
                <a:spcPct val="120000"/>
              </a:lnSpc>
              <a:spcBef>
                <a:spcPct val="20000"/>
              </a:spcBef>
            </a:pPr>
            <a:r>
              <a:rPr lang="en-US" dirty="0">
                <a:latin typeface="Roboto Regular"/>
              </a:rPr>
              <a:t>2505 PCB containing electrical transformers</a:t>
            </a:r>
          </a:p>
          <a:p>
            <a:pPr marL="342900" lvl="1" indent="-342900">
              <a:lnSpc>
                <a:spcPct val="120000"/>
              </a:lnSpc>
              <a:spcBef>
                <a:spcPct val="20000"/>
              </a:spcBef>
            </a:pPr>
            <a:r>
              <a:rPr lang="en-US" dirty="0">
                <a:latin typeface="Roboto Regular"/>
              </a:rPr>
              <a:t>Uncontrolled domestic waste and  forest burning PCCD/F</a:t>
            </a:r>
          </a:p>
          <a:p>
            <a:pPr marL="342900" lvl="1" indent="-342900">
              <a:lnSpc>
                <a:spcPct val="120000"/>
              </a:lnSpc>
              <a:spcBef>
                <a:spcPct val="20000"/>
              </a:spcBef>
            </a:pPr>
            <a:r>
              <a:rPr lang="en-US" dirty="0">
                <a:latin typeface="Roboto Regular"/>
              </a:rPr>
              <a:t>2159 Aldrin, 2822 Dieldrin </a:t>
            </a:r>
          </a:p>
          <a:p>
            <a:pPr marL="342900" lvl="1" indent="-342900">
              <a:lnSpc>
                <a:spcPct val="120000"/>
              </a:lnSpc>
              <a:spcBef>
                <a:spcPct val="20000"/>
              </a:spcBef>
            </a:pPr>
            <a:r>
              <a:rPr lang="en-US" dirty="0">
                <a:latin typeface="Roboto Regular"/>
              </a:rPr>
              <a:t>7043 Heptachlor, 2591 Chlordane</a:t>
            </a:r>
          </a:p>
          <a:p>
            <a:pPr marL="342900" lvl="1" indent="-342900">
              <a:lnSpc>
                <a:spcPct val="120000"/>
              </a:lnSpc>
              <a:spcBef>
                <a:spcPct val="20000"/>
              </a:spcBef>
            </a:pPr>
            <a:r>
              <a:rPr lang="en-US" dirty="0">
                <a:latin typeface="Roboto Regular"/>
              </a:rPr>
              <a:t>Total Annex A 14615.08 Kg </a:t>
            </a:r>
          </a:p>
        </p:txBody>
      </p:sp>
      <p:sp>
        <p:nvSpPr>
          <p:cNvPr id="4" name="Content Placeholder 3">
            <a:extLst>
              <a:ext uri="{FF2B5EF4-FFF2-40B4-BE49-F238E27FC236}">
                <a16:creationId xmlns="" xmlns:a16="http://schemas.microsoft.com/office/drawing/2014/main" id="{EB050F83-34D5-49C7-998C-D37F83DFB06F}"/>
              </a:ext>
            </a:extLst>
          </p:cNvPr>
          <p:cNvSpPr>
            <a:spLocks noGrp="1"/>
          </p:cNvSpPr>
          <p:nvPr>
            <p:ph sz="half" idx="2"/>
          </p:nvPr>
        </p:nvSpPr>
        <p:spPr>
          <a:xfrm>
            <a:off x="5738483" y="1331026"/>
            <a:ext cx="6221288" cy="4953655"/>
          </a:xfrm>
        </p:spPr>
        <p:txBody>
          <a:bodyPr>
            <a:normAutofit fontScale="77500" lnSpcReduction="20000"/>
          </a:bodyPr>
          <a:lstStyle/>
          <a:p>
            <a:pPr marL="342900" lvl="1" indent="-342900">
              <a:lnSpc>
                <a:spcPct val="140000"/>
              </a:lnSpc>
              <a:spcBef>
                <a:spcPct val="20000"/>
              </a:spcBef>
            </a:pPr>
            <a:r>
              <a:rPr lang="en-US" sz="3100" dirty="0" err="1">
                <a:latin typeface="Roboto Regular"/>
              </a:rPr>
              <a:t>Endosulfan</a:t>
            </a:r>
            <a:r>
              <a:rPr lang="en-US" sz="3100" dirty="0">
                <a:latin typeface="Roboto Regular"/>
              </a:rPr>
              <a:t> 199,797 </a:t>
            </a:r>
          </a:p>
          <a:p>
            <a:pPr marL="342900" lvl="1" indent="-342900">
              <a:lnSpc>
                <a:spcPct val="140000"/>
              </a:lnSpc>
              <a:spcBef>
                <a:spcPct val="20000"/>
              </a:spcBef>
            </a:pPr>
            <a:r>
              <a:rPr lang="en-US" sz="3100" dirty="0">
                <a:latin typeface="Roboto Regular"/>
              </a:rPr>
              <a:t>DDT 1,383,095 </a:t>
            </a:r>
          </a:p>
          <a:p>
            <a:pPr marL="342900" lvl="1" indent="-342900">
              <a:lnSpc>
                <a:spcPct val="140000"/>
              </a:lnSpc>
              <a:spcBef>
                <a:spcPct val="20000"/>
              </a:spcBef>
            </a:pPr>
            <a:r>
              <a:rPr lang="en-US" sz="3100" dirty="0">
                <a:latin typeface="Roboto Regular"/>
              </a:rPr>
              <a:t>948 g TEQ/a annual release PCCD/F</a:t>
            </a:r>
          </a:p>
          <a:p>
            <a:pPr marL="342900" lvl="1" indent="-342900">
              <a:lnSpc>
                <a:spcPct val="140000"/>
              </a:lnSpc>
              <a:spcBef>
                <a:spcPct val="20000"/>
              </a:spcBef>
            </a:pPr>
            <a:r>
              <a:rPr lang="en-US" sz="3100" dirty="0">
                <a:latin typeface="Roboto Regular"/>
              </a:rPr>
              <a:t>PCB containing dielectric fluids in transformers and capacitors 1,031,661 kgs and 1,255 kgs</a:t>
            </a:r>
          </a:p>
          <a:p>
            <a:pPr marL="342900" lvl="1" indent="-342900">
              <a:lnSpc>
                <a:spcPct val="140000"/>
              </a:lnSpc>
              <a:spcBef>
                <a:spcPct val="20000"/>
              </a:spcBef>
            </a:pPr>
            <a:r>
              <a:rPr lang="en-US" sz="3100" dirty="0">
                <a:latin typeface="Roboto Regular"/>
              </a:rPr>
              <a:t>Significant amount of PFOS; PFOSF and PFOS</a:t>
            </a:r>
          </a:p>
          <a:p>
            <a:pPr marL="342900" lvl="1" indent="-342900">
              <a:lnSpc>
                <a:spcPct val="140000"/>
              </a:lnSpc>
              <a:spcBef>
                <a:spcPct val="20000"/>
              </a:spcBef>
            </a:pPr>
            <a:r>
              <a:rPr lang="en-US" sz="3100" dirty="0">
                <a:latin typeface="Roboto Regular"/>
              </a:rPr>
              <a:t>PBDE-  E-waste 4300 tones stockpile = 19264.03 Kg.</a:t>
            </a:r>
          </a:p>
          <a:p>
            <a:endParaRPr lang="en-US" dirty="0"/>
          </a:p>
        </p:txBody>
      </p:sp>
      <p:sp>
        <p:nvSpPr>
          <p:cNvPr id="5" name="Rectangle 4">
            <a:extLst>
              <a:ext uri="{FF2B5EF4-FFF2-40B4-BE49-F238E27FC236}">
                <a16:creationId xmlns="" xmlns:a16="http://schemas.microsoft.com/office/drawing/2014/main" id="{30301A4B-21EE-4F08-8F63-ADE4E3F1E623}"/>
              </a:ext>
            </a:extLst>
          </p:cNvPr>
          <p:cNvSpPr/>
          <p:nvPr/>
        </p:nvSpPr>
        <p:spPr>
          <a:xfrm>
            <a:off x="587829" y="1011566"/>
            <a:ext cx="3984171" cy="461665"/>
          </a:xfrm>
          <a:prstGeom prst="rect">
            <a:avLst/>
          </a:prstGeom>
        </p:spPr>
        <p:txBody>
          <a:bodyPr wrap="square">
            <a:spAutoFit/>
          </a:bodyPr>
          <a:lstStyle/>
          <a:p>
            <a:r>
              <a:rPr lang="en-US" sz="2400" dirty="0">
                <a:latin typeface="Roboto Regular"/>
              </a:rPr>
              <a:t>The First NIP 2006 </a:t>
            </a:r>
          </a:p>
        </p:txBody>
      </p:sp>
      <p:sp>
        <p:nvSpPr>
          <p:cNvPr id="6" name="Rectangle 5">
            <a:extLst>
              <a:ext uri="{FF2B5EF4-FFF2-40B4-BE49-F238E27FC236}">
                <a16:creationId xmlns="" xmlns:a16="http://schemas.microsoft.com/office/drawing/2014/main" id="{2FEC9529-3E9D-4B93-94B6-4439CC6208A2}"/>
              </a:ext>
            </a:extLst>
          </p:cNvPr>
          <p:cNvSpPr/>
          <p:nvPr/>
        </p:nvSpPr>
        <p:spPr>
          <a:xfrm>
            <a:off x="6453518" y="852755"/>
            <a:ext cx="3822596" cy="503599"/>
          </a:xfrm>
          <a:prstGeom prst="rect">
            <a:avLst/>
          </a:prstGeom>
        </p:spPr>
        <p:txBody>
          <a:bodyPr wrap="square">
            <a:spAutoFit/>
          </a:bodyPr>
          <a:lstStyle/>
          <a:p>
            <a:pPr marL="0" lvl="1">
              <a:lnSpc>
                <a:spcPct val="120000"/>
              </a:lnSpc>
              <a:spcBef>
                <a:spcPct val="20000"/>
              </a:spcBef>
            </a:pPr>
            <a:r>
              <a:rPr lang="en-US" sz="2400" dirty="0">
                <a:latin typeface="Roboto Regular"/>
              </a:rPr>
              <a:t>NIP Update, 2017 </a:t>
            </a:r>
          </a:p>
        </p:txBody>
      </p:sp>
      <p:cxnSp>
        <p:nvCxnSpPr>
          <p:cNvPr id="7" name="Straight Connector 6">
            <a:extLst>
              <a:ext uri="{FF2B5EF4-FFF2-40B4-BE49-F238E27FC236}">
                <a16:creationId xmlns="" xmlns:a16="http://schemas.microsoft.com/office/drawing/2014/main" id="{BF1278AA-5F21-434C-9029-E42FB9B1E6F4}"/>
              </a:ext>
            </a:extLst>
          </p:cNvPr>
          <p:cNvCxnSpPr>
            <a:cxnSpLocks/>
          </p:cNvCxnSpPr>
          <p:nvPr/>
        </p:nvCxnSpPr>
        <p:spPr>
          <a:xfrm flipV="1">
            <a:off x="162232" y="659770"/>
            <a:ext cx="11966558" cy="45501"/>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 xmlns:a16="http://schemas.microsoft.com/office/drawing/2014/main" id="{B6649FA3-496A-4062-B5B0-DF50BC8BA52B}"/>
              </a:ext>
            </a:extLst>
          </p:cNvPr>
          <p:cNvCxnSpPr>
            <a:cxnSpLocks/>
          </p:cNvCxnSpPr>
          <p:nvPr/>
        </p:nvCxnSpPr>
        <p:spPr>
          <a:xfrm>
            <a:off x="220346" y="6284681"/>
            <a:ext cx="1185032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8750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6637</TotalTime>
  <Words>1690</Words>
  <Application>Microsoft Office PowerPoint</Application>
  <PresentationFormat>Widescreen</PresentationFormat>
  <Paragraphs>296</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Candara</vt:lpstr>
      <vt:lpstr>Gill Sans MT</vt:lpstr>
      <vt:lpstr>Roboto Regular</vt:lpstr>
      <vt:lpstr>Times New Roman</vt:lpstr>
      <vt:lpstr>Wingdings</vt:lpstr>
      <vt:lpstr>Office Theme</vt:lpstr>
      <vt:lpstr>PowerPoint Presentation</vt:lpstr>
      <vt:lpstr> Outline </vt:lpstr>
      <vt:lpstr>1. Introduction </vt:lpstr>
      <vt:lpstr>PowerPoint Presentation</vt:lpstr>
      <vt:lpstr>PowerPoint Presentation</vt:lpstr>
      <vt:lpstr>PowerPoint Presentation</vt:lpstr>
      <vt:lpstr>4.1. POPs Management</vt:lpstr>
      <vt:lpstr>PowerPoint Presentation</vt:lpstr>
      <vt:lpstr>5. POPs Management – NIP Ethiopia's  Context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 of a multi-stakeholder model and CSO participation, for the implementation of the 11 core elements of the SAICM Overall Orientation Guidance (OOG) in Ethiopia                                              August 24, 2021</dc:title>
  <dc:creator>hp</dc:creator>
  <cp:lastModifiedBy>Microsoft account</cp:lastModifiedBy>
  <cp:revision>130</cp:revision>
  <dcterms:created xsi:type="dcterms:W3CDTF">2021-08-20T18:36:43Z</dcterms:created>
  <dcterms:modified xsi:type="dcterms:W3CDTF">2022-04-14T05:23:53Z</dcterms:modified>
</cp:coreProperties>
</file>