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98" r:id="rId5"/>
    <p:sldId id="258" r:id="rId6"/>
    <p:sldId id="283" r:id="rId7"/>
    <p:sldId id="297" r:id="rId8"/>
    <p:sldId id="292" r:id="rId9"/>
    <p:sldId id="284" r:id="rId10"/>
    <p:sldId id="293" r:id="rId11"/>
    <p:sldId id="269" r:id="rId12"/>
    <p:sldId id="300" r:id="rId13"/>
    <p:sldId id="299" r:id="rId14"/>
    <p:sldId id="271" r:id="rId15"/>
    <p:sldId id="301" r:id="rId16"/>
    <p:sldId id="302" r:id="rId17"/>
    <p:sldId id="303" r:id="rId18"/>
    <p:sldId id="285" r:id="rId19"/>
    <p:sldId id="29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712" autoAdjust="0"/>
  </p:normalViewPr>
  <p:slideViewPr>
    <p:cSldViewPr snapToGrid="0">
      <p:cViewPr varScale="1">
        <p:scale>
          <a:sx n="65" d="100"/>
          <a:sy n="65" d="100"/>
        </p:scale>
        <p:origin x="834" y="54"/>
      </p:cViewPr>
      <p:guideLst/>
    </p:cSldViewPr>
  </p:slideViewPr>
  <p:outlineViewPr>
    <p:cViewPr>
      <p:scale>
        <a:sx n="33" d="100"/>
        <a:sy n="33" d="100"/>
      </p:scale>
      <p:origin x="0" y="-94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US" noProof="0" smtClean="0"/>
              <a:t>4/11/2022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8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70960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9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51427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59381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04050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499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57760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tx1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563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6207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5553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id="{3E8A46E0-47C2-4441-B7DD-F621A80F1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5315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432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063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B3A426-6D4A-4D91-ACD6-A2C25BAE44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4370" y="2033588"/>
            <a:ext cx="8863262" cy="2790825"/>
          </a:xfrm>
        </p:spPr>
        <p:txBody>
          <a:bodyPr anchor="ctr"/>
          <a:lstStyle>
            <a:lvl1pPr marL="0" indent="0" algn="ctr">
              <a:buNone/>
              <a:defRPr sz="6000"/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7243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04335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152000"/>
            <a:ext cx="5508000" cy="3600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0" y="1584000"/>
            <a:ext cx="5508000" cy="4608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53200" y="1584325"/>
            <a:ext cx="5508000" cy="460692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53200" y="1152525"/>
            <a:ext cx="5508000" cy="358775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07A33-2967-4899-A40F-2B187086D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9200" cy="432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1E492D2-A4F7-402D-8D63-336C4327294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9C6AEB5-34C4-41E3-AF24-81740A75559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noProof="0" smtClean="0"/>
              <a:pPr algn="ctr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725784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rket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09B4ACC-E72E-450B-88FA-710ECDE6548D}"/>
              </a:ext>
            </a:extLst>
          </p:cNvPr>
          <p:cNvCxnSpPr/>
          <p:nvPr userDrawn="1"/>
        </p:nvCxnSpPr>
        <p:spPr>
          <a:xfrm>
            <a:off x="6096600" y="1406251"/>
            <a:ext cx="0" cy="449331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1419610-8183-4044-A08A-8F6940C6AC9B}"/>
              </a:ext>
            </a:extLst>
          </p:cNvPr>
          <p:cNvCxnSpPr>
            <a:cxnSpLocks/>
          </p:cNvCxnSpPr>
          <p:nvPr userDrawn="1"/>
        </p:nvCxnSpPr>
        <p:spPr>
          <a:xfrm flipH="1">
            <a:off x="432001" y="3652910"/>
            <a:ext cx="1132919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C28012CA-9AC6-43EF-965E-2A6886FA2C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06600" y="1069941"/>
            <a:ext cx="1980000" cy="252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noProof="0"/>
              <a:t>Quadrant Title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5861664-5B54-4F47-BF93-4FC02E6A1B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06600" y="5983879"/>
            <a:ext cx="1980000" cy="252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noProof="0"/>
              <a:t>Quadrant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1C13C39D-FED7-4CC0-A4B2-3813B16FF30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2000" y="3354600"/>
            <a:ext cx="1980000" cy="252000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noProof="0"/>
              <a:t>Quadrant Title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056B4554-0DA9-4087-850E-209049BEFC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781200" y="3354600"/>
            <a:ext cx="1980000" cy="252000"/>
          </a:xfr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noProof="0"/>
              <a:t>Quadrant Title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29EA32B-6EE8-4742-9788-FCAC7A0FE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9200" cy="432000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7A446-62BF-4F99-BF28-8B764B71F11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E8445-BA39-4932-B40E-1B18A4CDF6C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 algn="ctr">
              <a:defRPr/>
            </a:lvl1pPr>
          </a:lstStyle>
          <a:p>
            <a:fld id="{B67B645E-C5E5-4727-B977-D372A0AA71D9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275031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Day" type="blank">
  <p:cSld name="Blank Day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/>
        </p:nvSpPr>
        <p:spPr>
          <a:xfrm>
            <a:off x="0" y="5271592"/>
            <a:ext cx="12192000" cy="1571627"/>
          </a:xfrm>
          <a:custGeom>
            <a:avLst/>
            <a:gdLst/>
            <a:ahLst/>
            <a:cxnLst/>
            <a:rect l="0" t="0" r="0" b="0"/>
            <a:pathLst>
              <a:path w="285750" h="36835" extrusionOk="0">
                <a:moveTo>
                  <a:pt x="280169" y="0"/>
                </a:moveTo>
                <a:lnTo>
                  <a:pt x="272802" y="4465"/>
                </a:lnTo>
                <a:lnTo>
                  <a:pt x="272802" y="23441"/>
                </a:lnTo>
                <a:lnTo>
                  <a:pt x="264988" y="23441"/>
                </a:lnTo>
                <a:lnTo>
                  <a:pt x="264988" y="12948"/>
                </a:lnTo>
                <a:lnTo>
                  <a:pt x="260524" y="12948"/>
                </a:lnTo>
                <a:lnTo>
                  <a:pt x="260524" y="6028"/>
                </a:lnTo>
                <a:lnTo>
                  <a:pt x="253157" y="6028"/>
                </a:lnTo>
                <a:lnTo>
                  <a:pt x="253157" y="19869"/>
                </a:lnTo>
                <a:lnTo>
                  <a:pt x="232395" y="15404"/>
                </a:lnTo>
                <a:lnTo>
                  <a:pt x="232395" y="7144"/>
                </a:lnTo>
                <a:lnTo>
                  <a:pt x="225698" y="7144"/>
                </a:lnTo>
                <a:lnTo>
                  <a:pt x="225698" y="19422"/>
                </a:lnTo>
                <a:lnTo>
                  <a:pt x="216098" y="19422"/>
                </a:lnTo>
                <a:lnTo>
                  <a:pt x="216098" y="9153"/>
                </a:lnTo>
                <a:lnTo>
                  <a:pt x="214313" y="9153"/>
                </a:lnTo>
                <a:lnTo>
                  <a:pt x="214313" y="8483"/>
                </a:lnTo>
                <a:lnTo>
                  <a:pt x="210071" y="8483"/>
                </a:lnTo>
                <a:lnTo>
                  <a:pt x="210071" y="9153"/>
                </a:lnTo>
                <a:lnTo>
                  <a:pt x="208731" y="9153"/>
                </a:lnTo>
                <a:lnTo>
                  <a:pt x="208731" y="18083"/>
                </a:lnTo>
                <a:lnTo>
                  <a:pt x="200695" y="18083"/>
                </a:lnTo>
                <a:lnTo>
                  <a:pt x="200695" y="6028"/>
                </a:lnTo>
                <a:lnTo>
                  <a:pt x="198462" y="6028"/>
                </a:lnTo>
                <a:lnTo>
                  <a:pt x="198351" y="5693"/>
                </a:lnTo>
                <a:lnTo>
                  <a:pt x="198239" y="5414"/>
                </a:lnTo>
                <a:lnTo>
                  <a:pt x="198072" y="5135"/>
                </a:lnTo>
                <a:lnTo>
                  <a:pt x="197848" y="4911"/>
                </a:lnTo>
                <a:lnTo>
                  <a:pt x="197625" y="4744"/>
                </a:lnTo>
                <a:lnTo>
                  <a:pt x="197346" y="4577"/>
                </a:lnTo>
                <a:lnTo>
                  <a:pt x="197011" y="4521"/>
                </a:lnTo>
                <a:lnTo>
                  <a:pt x="196676" y="4465"/>
                </a:lnTo>
                <a:lnTo>
                  <a:pt x="196342" y="4521"/>
                </a:lnTo>
                <a:lnTo>
                  <a:pt x="196007" y="4577"/>
                </a:lnTo>
                <a:lnTo>
                  <a:pt x="195728" y="4744"/>
                </a:lnTo>
                <a:lnTo>
                  <a:pt x="195504" y="4911"/>
                </a:lnTo>
                <a:lnTo>
                  <a:pt x="195281" y="5135"/>
                </a:lnTo>
                <a:lnTo>
                  <a:pt x="195114" y="5414"/>
                </a:lnTo>
                <a:lnTo>
                  <a:pt x="195002" y="5693"/>
                </a:lnTo>
                <a:lnTo>
                  <a:pt x="194890" y="6028"/>
                </a:lnTo>
                <a:lnTo>
                  <a:pt x="192881" y="6028"/>
                </a:lnTo>
                <a:lnTo>
                  <a:pt x="192881" y="14734"/>
                </a:lnTo>
                <a:lnTo>
                  <a:pt x="182166" y="14734"/>
                </a:lnTo>
                <a:lnTo>
                  <a:pt x="182166" y="19869"/>
                </a:lnTo>
                <a:lnTo>
                  <a:pt x="172789" y="19869"/>
                </a:lnTo>
                <a:lnTo>
                  <a:pt x="172789" y="14734"/>
                </a:lnTo>
                <a:lnTo>
                  <a:pt x="167432" y="12502"/>
                </a:lnTo>
                <a:lnTo>
                  <a:pt x="167432" y="16967"/>
                </a:lnTo>
                <a:lnTo>
                  <a:pt x="160511" y="16967"/>
                </a:lnTo>
                <a:lnTo>
                  <a:pt x="160511" y="8037"/>
                </a:lnTo>
                <a:lnTo>
                  <a:pt x="154260" y="8037"/>
                </a:lnTo>
                <a:lnTo>
                  <a:pt x="154260" y="6697"/>
                </a:lnTo>
                <a:lnTo>
                  <a:pt x="152251" y="6697"/>
                </a:lnTo>
                <a:lnTo>
                  <a:pt x="152251" y="8037"/>
                </a:lnTo>
                <a:lnTo>
                  <a:pt x="150912" y="8037"/>
                </a:lnTo>
                <a:lnTo>
                  <a:pt x="150912" y="21655"/>
                </a:lnTo>
                <a:lnTo>
                  <a:pt x="138410" y="21655"/>
                </a:lnTo>
                <a:lnTo>
                  <a:pt x="138410" y="8037"/>
                </a:lnTo>
                <a:lnTo>
                  <a:pt x="130597" y="8037"/>
                </a:lnTo>
                <a:lnTo>
                  <a:pt x="130597" y="18976"/>
                </a:lnTo>
                <a:lnTo>
                  <a:pt x="127695" y="18976"/>
                </a:lnTo>
                <a:lnTo>
                  <a:pt x="127695" y="11162"/>
                </a:lnTo>
                <a:lnTo>
                  <a:pt x="121890" y="11162"/>
                </a:lnTo>
                <a:lnTo>
                  <a:pt x="121890" y="18976"/>
                </a:lnTo>
                <a:lnTo>
                  <a:pt x="120774" y="18976"/>
                </a:lnTo>
                <a:lnTo>
                  <a:pt x="120774" y="20538"/>
                </a:lnTo>
                <a:lnTo>
                  <a:pt x="109165" y="20538"/>
                </a:lnTo>
                <a:lnTo>
                  <a:pt x="109165" y="12948"/>
                </a:lnTo>
                <a:lnTo>
                  <a:pt x="99343" y="12948"/>
                </a:lnTo>
                <a:lnTo>
                  <a:pt x="99343" y="11162"/>
                </a:lnTo>
                <a:lnTo>
                  <a:pt x="93762" y="11162"/>
                </a:lnTo>
                <a:lnTo>
                  <a:pt x="93762" y="22994"/>
                </a:lnTo>
                <a:lnTo>
                  <a:pt x="86841" y="22994"/>
                </a:lnTo>
                <a:lnTo>
                  <a:pt x="86841" y="14734"/>
                </a:lnTo>
                <a:lnTo>
                  <a:pt x="84386" y="14734"/>
                </a:lnTo>
                <a:lnTo>
                  <a:pt x="84386" y="12948"/>
                </a:lnTo>
                <a:lnTo>
                  <a:pt x="80144" y="12948"/>
                </a:lnTo>
                <a:lnTo>
                  <a:pt x="80144" y="14734"/>
                </a:lnTo>
                <a:lnTo>
                  <a:pt x="77465" y="14734"/>
                </a:lnTo>
                <a:lnTo>
                  <a:pt x="77465" y="21655"/>
                </a:lnTo>
                <a:lnTo>
                  <a:pt x="56927" y="21655"/>
                </a:lnTo>
                <a:lnTo>
                  <a:pt x="56927" y="16297"/>
                </a:lnTo>
                <a:lnTo>
                  <a:pt x="51346" y="16297"/>
                </a:lnTo>
                <a:lnTo>
                  <a:pt x="51346" y="8037"/>
                </a:lnTo>
                <a:lnTo>
                  <a:pt x="45318" y="10269"/>
                </a:lnTo>
                <a:lnTo>
                  <a:pt x="45318" y="27682"/>
                </a:lnTo>
                <a:lnTo>
                  <a:pt x="33710" y="27682"/>
                </a:lnTo>
                <a:lnTo>
                  <a:pt x="33710" y="11162"/>
                </a:lnTo>
                <a:lnTo>
                  <a:pt x="25673" y="11162"/>
                </a:lnTo>
                <a:lnTo>
                  <a:pt x="25673" y="21878"/>
                </a:lnTo>
                <a:lnTo>
                  <a:pt x="8037" y="21878"/>
                </a:lnTo>
                <a:lnTo>
                  <a:pt x="8037" y="16967"/>
                </a:lnTo>
                <a:lnTo>
                  <a:pt x="0" y="16967"/>
                </a:lnTo>
                <a:lnTo>
                  <a:pt x="0" y="36835"/>
                </a:lnTo>
                <a:lnTo>
                  <a:pt x="285750" y="36835"/>
                </a:lnTo>
                <a:lnTo>
                  <a:pt x="285750" y="16743"/>
                </a:lnTo>
                <a:lnTo>
                  <a:pt x="280169" y="16743"/>
                </a:lnTo>
                <a:lnTo>
                  <a:pt x="280169" y="0"/>
                </a:lnTo>
                <a:close/>
              </a:path>
            </a:pathLst>
          </a:custGeom>
          <a:solidFill>
            <a:srgbClr val="1C4587">
              <a:alpha val="23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" name="Shape 148"/>
          <p:cNvSpPr/>
          <p:nvPr/>
        </p:nvSpPr>
        <p:spPr>
          <a:xfrm>
            <a:off x="47616" y="5366824"/>
            <a:ext cx="12096768" cy="1476395"/>
          </a:xfrm>
          <a:custGeom>
            <a:avLst/>
            <a:gdLst/>
            <a:ahLst/>
            <a:cxnLst/>
            <a:rect l="0" t="0" r="0" b="0"/>
            <a:pathLst>
              <a:path w="283518" h="34603" extrusionOk="0">
                <a:moveTo>
                  <a:pt x="110059" y="1"/>
                </a:moveTo>
                <a:lnTo>
                  <a:pt x="110059" y="2010"/>
                </a:lnTo>
                <a:lnTo>
                  <a:pt x="108273" y="2010"/>
                </a:lnTo>
                <a:lnTo>
                  <a:pt x="108273" y="5135"/>
                </a:lnTo>
                <a:lnTo>
                  <a:pt x="105817" y="5135"/>
                </a:lnTo>
                <a:lnTo>
                  <a:pt x="105817" y="29245"/>
                </a:lnTo>
                <a:lnTo>
                  <a:pt x="100236" y="29245"/>
                </a:lnTo>
                <a:lnTo>
                  <a:pt x="100236" y="16297"/>
                </a:lnTo>
                <a:lnTo>
                  <a:pt x="90413" y="16297"/>
                </a:lnTo>
                <a:lnTo>
                  <a:pt x="90413" y="26622"/>
                </a:lnTo>
                <a:lnTo>
                  <a:pt x="83046" y="29859"/>
                </a:lnTo>
                <a:lnTo>
                  <a:pt x="83046" y="22771"/>
                </a:lnTo>
                <a:lnTo>
                  <a:pt x="80144" y="22771"/>
                </a:lnTo>
                <a:lnTo>
                  <a:pt x="80144" y="29245"/>
                </a:lnTo>
                <a:lnTo>
                  <a:pt x="73224" y="29245"/>
                </a:lnTo>
                <a:lnTo>
                  <a:pt x="73224" y="24557"/>
                </a:lnTo>
                <a:lnTo>
                  <a:pt x="69429" y="24557"/>
                </a:lnTo>
                <a:lnTo>
                  <a:pt x="69429" y="11386"/>
                </a:lnTo>
                <a:lnTo>
                  <a:pt x="59159" y="13228"/>
                </a:lnTo>
                <a:lnTo>
                  <a:pt x="59159" y="24557"/>
                </a:lnTo>
                <a:lnTo>
                  <a:pt x="53355" y="24557"/>
                </a:lnTo>
                <a:lnTo>
                  <a:pt x="53355" y="29245"/>
                </a:lnTo>
                <a:lnTo>
                  <a:pt x="45765" y="29245"/>
                </a:lnTo>
                <a:lnTo>
                  <a:pt x="45765" y="13842"/>
                </a:lnTo>
                <a:lnTo>
                  <a:pt x="41747" y="13842"/>
                </a:lnTo>
                <a:lnTo>
                  <a:pt x="41747" y="5135"/>
                </a:lnTo>
                <a:lnTo>
                  <a:pt x="28352" y="5135"/>
                </a:lnTo>
                <a:lnTo>
                  <a:pt x="28352" y="25450"/>
                </a:lnTo>
                <a:lnTo>
                  <a:pt x="20762" y="25450"/>
                </a:lnTo>
                <a:lnTo>
                  <a:pt x="20762" y="16297"/>
                </a:lnTo>
                <a:lnTo>
                  <a:pt x="19311" y="16297"/>
                </a:lnTo>
                <a:lnTo>
                  <a:pt x="19143" y="15348"/>
                </a:lnTo>
                <a:lnTo>
                  <a:pt x="19032" y="14902"/>
                </a:lnTo>
                <a:lnTo>
                  <a:pt x="18864" y="14511"/>
                </a:lnTo>
                <a:lnTo>
                  <a:pt x="18585" y="14121"/>
                </a:lnTo>
                <a:lnTo>
                  <a:pt x="18306" y="13786"/>
                </a:lnTo>
                <a:lnTo>
                  <a:pt x="17915" y="13507"/>
                </a:lnTo>
                <a:lnTo>
                  <a:pt x="17525" y="13339"/>
                </a:lnTo>
                <a:lnTo>
                  <a:pt x="17078" y="13228"/>
                </a:lnTo>
                <a:lnTo>
                  <a:pt x="16632" y="13172"/>
                </a:lnTo>
                <a:lnTo>
                  <a:pt x="16185" y="13228"/>
                </a:lnTo>
                <a:lnTo>
                  <a:pt x="15739" y="13339"/>
                </a:lnTo>
                <a:lnTo>
                  <a:pt x="15348" y="13507"/>
                </a:lnTo>
                <a:lnTo>
                  <a:pt x="14957" y="13786"/>
                </a:lnTo>
                <a:lnTo>
                  <a:pt x="14678" y="14121"/>
                </a:lnTo>
                <a:lnTo>
                  <a:pt x="14399" y="14511"/>
                </a:lnTo>
                <a:lnTo>
                  <a:pt x="14232" y="14902"/>
                </a:lnTo>
                <a:lnTo>
                  <a:pt x="14120" y="15348"/>
                </a:lnTo>
                <a:lnTo>
                  <a:pt x="13953" y="16297"/>
                </a:lnTo>
                <a:lnTo>
                  <a:pt x="12502" y="16297"/>
                </a:lnTo>
                <a:lnTo>
                  <a:pt x="12502" y="21153"/>
                </a:lnTo>
                <a:lnTo>
                  <a:pt x="4242" y="23385"/>
                </a:lnTo>
                <a:lnTo>
                  <a:pt x="4242" y="29245"/>
                </a:lnTo>
                <a:lnTo>
                  <a:pt x="0" y="29245"/>
                </a:lnTo>
                <a:lnTo>
                  <a:pt x="0" y="34603"/>
                </a:lnTo>
                <a:lnTo>
                  <a:pt x="283518" y="34603"/>
                </a:lnTo>
                <a:lnTo>
                  <a:pt x="283518" y="25450"/>
                </a:lnTo>
                <a:lnTo>
                  <a:pt x="275258" y="25450"/>
                </a:lnTo>
                <a:lnTo>
                  <a:pt x="275258" y="11163"/>
                </a:lnTo>
                <a:lnTo>
                  <a:pt x="268114" y="11163"/>
                </a:lnTo>
                <a:lnTo>
                  <a:pt x="268114" y="19423"/>
                </a:lnTo>
                <a:lnTo>
                  <a:pt x="255389" y="19423"/>
                </a:lnTo>
                <a:lnTo>
                  <a:pt x="255389" y="29245"/>
                </a:lnTo>
                <a:lnTo>
                  <a:pt x="247576" y="29245"/>
                </a:lnTo>
                <a:lnTo>
                  <a:pt x="247576" y="5135"/>
                </a:lnTo>
                <a:lnTo>
                  <a:pt x="244450" y="5135"/>
                </a:lnTo>
                <a:lnTo>
                  <a:pt x="244450" y="4075"/>
                </a:lnTo>
                <a:lnTo>
                  <a:pt x="244339" y="3405"/>
                </a:lnTo>
                <a:lnTo>
                  <a:pt x="244171" y="2791"/>
                </a:lnTo>
                <a:lnTo>
                  <a:pt x="243892" y="2289"/>
                </a:lnTo>
                <a:lnTo>
                  <a:pt x="243502" y="1787"/>
                </a:lnTo>
                <a:lnTo>
                  <a:pt x="242999" y="1452"/>
                </a:lnTo>
                <a:lnTo>
                  <a:pt x="242441" y="1117"/>
                </a:lnTo>
                <a:lnTo>
                  <a:pt x="241883" y="949"/>
                </a:lnTo>
                <a:lnTo>
                  <a:pt x="241213" y="894"/>
                </a:lnTo>
                <a:lnTo>
                  <a:pt x="240544" y="949"/>
                </a:lnTo>
                <a:lnTo>
                  <a:pt x="239986" y="1117"/>
                </a:lnTo>
                <a:lnTo>
                  <a:pt x="239427" y="1452"/>
                </a:lnTo>
                <a:lnTo>
                  <a:pt x="238925" y="1787"/>
                </a:lnTo>
                <a:lnTo>
                  <a:pt x="238534" y="2289"/>
                </a:lnTo>
                <a:lnTo>
                  <a:pt x="238255" y="2791"/>
                </a:lnTo>
                <a:lnTo>
                  <a:pt x="238088" y="3405"/>
                </a:lnTo>
                <a:lnTo>
                  <a:pt x="237976" y="4075"/>
                </a:lnTo>
                <a:lnTo>
                  <a:pt x="237976" y="5135"/>
                </a:lnTo>
                <a:lnTo>
                  <a:pt x="235074" y="5135"/>
                </a:lnTo>
                <a:lnTo>
                  <a:pt x="235074" y="21878"/>
                </a:lnTo>
                <a:lnTo>
                  <a:pt x="226368" y="30864"/>
                </a:lnTo>
                <a:lnTo>
                  <a:pt x="226368" y="894"/>
                </a:lnTo>
                <a:lnTo>
                  <a:pt x="221010" y="5637"/>
                </a:lnTo>
                <a:lnTo>
                  <a:pt x="221010" y="21432"/>
                </a:lnTo>
                <a:lnTo>
                  <a:pt x="216322" y="21432"/>
                </a:lnTo>
                <a:lnTo>
                  <a:pt x="216322" y="13842"/>
                </a:lnTo>
                <a:lnTo>
                  <a:pt x="204490" y="13842"/>
                </a:lnTo>
                <a:lnTo>
                  <a:pt x="204490" y="29245"/>
                </a:lnTo>
                <a:lnTo>
                  <a:pt x="195114" y="29245"/>
                </a:lnTo>
                <a:lnTo>
                  <a:pt x="195114" y="11163"/>
                </a:lnTo>
                <a:lnTo>
                  <a:pt x="185961" y="11163"/>
                </a:lnTo>
                <a:lnTo>
                  <a:pt x="185961" y="29245"/>
                </a:lnTo>
                <a:lnTo>
                  <a:pt x="177255" y="29245"/>
                </a:lnTo>
                <a:lnTo>
                  <a:pt x="177255" y="16297"/>
                </a:lnTo>
                <a:lnTo>
                  <a:pt x="174799" y="16297"/>
                </a:lnTo>
                <a:lnTo>
                  <a:pt x="174799" y="29692"/>
                </a:lnTo>
                <a:lnTo>
                  <a:pt x="166316" y="26678"/>
                </a:lnTo>
                <a:lnTo>
                  <a:pt x="166316" y="19423"/>
                </a:lnTo>
                <a:lnTo>
                  <a:pt x="163190" y="19423"/>
                </a:lnTo>
                <a:lnTo>
                  <a:pt x="163190" y="11832"/>
                </a:lnTo>
                <a:lnTo>
                  <a:pt x="155600" y="11832"/>
                </a:lnTo>
                <a:lnTo>
                  <a:pt x="155600" y="19423"/>
                </a:lnTo>
                <a:lnTo>
                  <a:pt x="144884" y="19423"/>
                </a:lnTo>
                <a:lnTo>
                  <a:pt x="144884" y="15293"/>
                </a:lnTo>
                <a:lnTo>
                  <a:pt x="134615" y="11609"/>
                </a:lnTo>
                <a:lnTo>
                  <a:pt x="134615" y="23664"/>
                </a:lnTo>
                <a:lnTo>
                  <a:pt x="123900" y="23664"/>
                </a:lnTo>
                <a:lnTo>
                  <a:pt x="123900" y="13842"/>
                </a:lnTo>
                <a:lnTo>
                  <a:pt x="117426" y="13842"/>
                </a:lnTo>
                <a:lnTo>
                  <a:pt x="117426" y="5135"/>
                </a:lnTo>
                <a:lnTo>
                  <a:pt x="114523" y="5135"/>
                </a:lnTo>
                <a:lnTo>
                  <a:pt x="114523" y="2010"/>
                </a:lnTo>
                <a:lnTo>
                  <a:pt x="112738" y="2010"/>
                </a:lnTo>
                <a:lnTo>
                  <a:pt x="112738" y="1"/>
                </a:lnTo>
                <a:close/>
              </a:path>
            </a:pathLst>
          </a:custGeom>
          <a:solidFill>
            <a:srgbClr val="3D85C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Shape 149"/>
          <p:cNvSpPr/>
          <p:nvPr/>
        </p:nvSpPr>
        <p:spPr>
          <a:xfrm>
            <a:off x="0" y="5181580"/>
            <a:ext cx="12192000" cy="1676416"/>
          </a:xfrm>
          <a:custGeom>
            <a:avLst/>
            <a:gdLst/>
            <a:ahLst/>
            <a:cxnLst/>
            <a:rect l="0" t="0" r="0" b="0"/>
            <a:pathLst>
              <a:path w="285750" h="39291" extrusionOk="0">
                <a:moveTo>
                  <a:pt x="241381" y="11832"/>
                </a:moveTo>
                <a:lnTo>
                  <a:pt x="241381" y="15348"/>
                </a:lnTo>
                <a:lnTo>
                  <a:pt x="239762" y="15348"/>
                </a:lnTo>
                <a:lnTo>
                  <a:pt x="239762" y="11832"/>
                </a:lnTo>
                <a:close/>
                <a:moveTo>
                  <a:pt x="244450" y="11832"/>
                </a:moveTo>
                <a:lnTo>
                  <a:pt x="244450" y="15348"/>
                </a:lnTo>
                <a:lnTo>
                  <a:pt x="242832" y="15348"/>
                </a:lnTo>
                <a:lnTo>
                  <a:pt x="242832" y="11832"/>
                </a:lnTo>
                <a:close/>
                <a:moveTo>
                  <a:pt x="226591" y="8484"/>
                </a:moveTo>
                <a:lnTo>
                  <a:pt x="226591" y="17190"/>
                </a:lnTo>
                <a:lnTo>
                  <a:pt x="225698" y="17190"/>
                </a:lnTo>
                <a:lnTo>
                  <a:pt x="225698" y="9600"/>
                </a:lnTo>
                <a:lnTo>
                  <a:pt x="226591" y="8484"/>
                </a:lnTo>
                <a:close/>
                <a:moveTo>
                  <a:pt x="241381" y="17134"/>
                </a:moveTo>
                <a:lnTo>
                  <a:pt x="241381" y="20650"/>
                </a:lnTo>
                <a:lnTo>
                  <a:pt x="239762" y="20650"/>
                </a:lnTo>
                <a:lnTo>
                  <a:pt x="239762" y="17134"/>
                </a:lnTo>
                <a:close/>
                <a:moveTo>
                  <a:pt x="244450" y="17134"/>
                </a:moveTo>
                <a:lnTo>
                  <a:pt x="244450" y="20650"/>
                </a:lnTo>
                <a:lnTo>
                  <a:pt x="242832" y="20650"/>
                </a:lnTo>
                <a:lnTo>
                  <a:pt x="242832" y="17134"/>
                </a:lnTo>
                <a:close/>
                <a:moveTo>
                  <a:pt x="194221" y="17860"/>
                </a:moveTo>
                <a:lnTo>
                  <a:pt x="194221" y="21320"/>
                </a:lnTo>
                <a:lnTo>
                  <a:pt x="192212" y="21320"/>
                </a:lnTo>
                <a:lnTo>
                  <a:pt x="192212" y="17860"/>
                </a:lnTo>
                <a:close/>
                <a:moveTo>
                  <a:pt x="216098" y="20762"/>
                </a:moveTo>
                <a:lnTo>
                  <a:pt x="216098" y="21822"/>
                </a:lnTo>
                <a:lnTo>
                  <a:pt x="207169" y="21822"/>
                </a:lnTo>
                <a:lnTo>
                  <a:pt x="207169" y="20762"/>
                </a:lnTo>
                <a:close/>
                <a:moveTo>
                  <a:pt x="64517" y="19869"/>
                </a:moveTo>
                <a:lnTo>
                  <a:pt x="64517" y="21878"/>
                </a:lnTo>
                <a:lnTo>
                  <a:pt x="62508" y="21878"/>
                </a:lnTo>
                <a:lnTo>
                  <a:pt x="62508" y="19869"/>
                </a:lnTo>
                <a:close/>
                <a:moveTo>
                  <a:pt x="68312" y="19869"/>
                </a:moveTo>
                <a:lnTo>
                  <a:pt x="68312" y="21878"/>
                </a:lnTo>
                <a:lnTo>
                  <a:pt x="66303" y="21878"/>
                </a:lnTo>
                <a:lnTo>
                  <a:pt x="66303" y="19869"/>
                </a:lnTo>
                <a:close/>
                <a:moveTo>
                  <a:pt x="45318" y="21208"/>
                </a:moveTo>
                <a:lnTo>
                  <a:pt x="45318" y="22213"/>
                </a:lnTo>
                <a:lnTo>
                  <a:pt x="40853" y="22213"/>
                </a:lnTo>
                <a:lnTo>
                  <a:pt x="40853" y="21208"/>
                </a:lnTo>
                <a:close/>
                <a:moveTo>
                  <a:pt x="138522" y="19423"/>
                </a:moveTo>
                <a:lnTo>
                  <a:pt x="138857" y="19478"/>
                </a:lnTo>
                <a:lnTo>
                  <a:pt x="139192" y="19534"/>
                </a:lnTo>
                <a:lnTo>
                  <a:pt x="139471" y="19702"/>
                </a:lnTo>
                <a:lnTo>
                  <a:pt x="139694" y="19925"/>
                </a:lnTo>
                <a:lnTo>
                  <a:pt x="139917" y="20148"/>
                </a:lnTo>
                <a:lnTo>
                  <a:pt x="140084" y="20427"/>
                </a:lnTo>
                <a:lnTo>
                  <a:pt x="140140" y="20762"/>
                </a:lnTo>
                <a:lnTo>
                  <a:pt x="140196" y="21097"/>
                </a:lnTo>
                <a:lnTo>
                  <a:pt x="140140" y="21432"/>
                </a:lnTo>
                <a:lnTo>
                  <a:pt x="140084" y="21767"/>
                </a:lnTo>
                <a:lnTo>
                  <a:pt x="139917" y="22046"/>
                </a:lnTo>
                <a:lnTo>
                  <a:pt x="139694" y="22269"/>
                </a:lnTo>
                <a:lnTo>
                  <a:pt x="139471" y="22492"/>
                </a:lnTo>
                <a:lnTo>
                  <a:pt x="139192" y="22660"/>
                </a:lnTo>
                <a:lnTo>
                  <a:pt x="138857" y="22715"/>
                </a:lnTo>
                <a:lnTo>
                  <a:pt x="138522" y="22771"/>
                </a:lnTo>
                <a:lnTo>
                  <a:pt x="138187" y="22715"/>
                </a:lnTo>
                <a:lnTo>
                  <a:pt x="137852" y="22660"/>
                </a:lnTo>
                <a:lnTo>
                  <a:pt x="137573" y="22492"/>
                </a:lnTo>
                <a:lnTo>
                  <a:pt x="137350" y="22269"/>
                </a:lnTo>
                <a:lnTo>
                  <a:pt x="137127" y="22046"/>
                </a:lnTo>
                <a:lnTo>
                  <a:pt x="136959" y="21767"/>
                </a:lnTo>
                <a:lnTo>
                  <a:pt x="136903" y="21432"/>
                </a:lnTo>
                <a:lnTo>
                  <a:pt x="136847" y="21097"/>
                </a:lnTo>
                <a:lnTo>
                  <a:pt x="136903" y="20762"/>
                </a:lnTo>
                <a:lnTo>
                  <a:pt x="136959" y="20427"/>
                </a:lnTo>
                <a:lnTo>
                  <a:pt x="137127" y="20148"/>
                </a:lnTo>
                <a:lnTo>
                  <a:pt x="137350" y="19925"/>
                </a:lnTo>
                <a:lnTo>
                  <a:pt x="137573" y="19702"/>
                </a:lnTo>
                <a:lnTo>
                  <a:pt x="137852" y="19534"/>
                </a:lnTo>
                <a:lnTo>
                  <a:pt x="138187" y="19478"/>
                </a:lnTo>
                <a:lnTo>
                  <a:pt x="138522" y="19423"/>
                </a:lnTo>
                <a:close/>
                <a:moveTo>
                  <a:pt x="64517" y="22883"/>
                </a:moveTo>
                <a:lnTo>
                  <a:pt x="64517" y="24892"/>
                </a:lnTo>
                <a:lnTo>
                  <a:pt x="62508" y="24892"/>
                </a:lnTo>
                <a:lnTo>
                  <a:pt x="62508" y="22883"/>
                </a:lnTo>
                <a:close/>
                <a:moveTo>
                  <a:pt x="68312" y="22883"/>
                </a:moveTo>
                <a:lnTo>
                  <a:pt x="68312" y="24892"/>
                </a:lnTo>
                <a:lnTo>
                  <a:pt x="66303" y="24892"/>
                </a:lnTo>
                <a:lnTo>
                  <a:pt x="66303" y="22883"/>
                </a:lnTo>
                <a:close/>
                <a:moveTo>
                  <a:pt x="216098" y="24334"/>
                </a:moveTo>
                <a:lnTo>
                  <a:pt x="216098" y="25450"/>
                </a:lnTo>
                <a:lnTo>
                  <a:pt x="207169" y="25450"/>
                </a:lnTo>
                <a:lnTo>
                  <a:pt x="207169" y="24334"/>
                </a:lnTo>
                <a:close/>
                <a:moveTo>
                  <a:pt x="45318" y="24501"/>
                </a:moveTo>
                <a:lnTo>
                  <a:pt x="45318" y="25506"/>
                </a:lnTo>
                <a:lnTo>
                  <a:pt x="40853" y="25506"/>
                </a:lnTo>
                <a:lnTo>
                  <a:pt x="40853" y="24501"/>
                </a:lnTo>
                <a:close/>
                <a:moveTo>
                  <a:pt x="241381" y="22380"/>
                </a:moveTo>
                <a:lnTo>
                  <a:pt x="241381" y="25897"/>
                </a:lnTo>
                <a:lnTo>
                  <a:pt x="239762" y="25897"/>
                </a:lnTo>
                <a:lnTo>
                  <a:pt x="239762" y="22380"/>
                </a:lnTo>
                <a:close/>
                <a:moveTo>
                  <a:pt x="244450" y="22380"/>
                </a:moveTo>
                <a:lnTo>
                  <a:pt x="244450" y="25897"/>
                </a:lnTo>
                <a:lnTo>
                  <a:pt x="242832" y="25897"/>
                </a:lnTo>
                <a:lnTo>
                  <a:pt x="242832" y="22380"/>
                </a:lnTo>
                <a:close/>
                <a:moveTo>
                  <a:pt x="194221" y="23106"/>
                </a:moveTo>
                <a:lnTo>
                  <a:pt x="194221" y="26566"/>
                </a:lnTo>
                <a:lnTo>
                  <a:pt x="192212" y="26566"/>
                </a:lnTo>
                <a:lnTo>
                  <a:pt x="192212" y="23106"/>
                </a:lnTo>
                <a:close/>
                <a:moveTo>
                  <a:pt x="64517" y="25897"/>
                </a:moveTo>
                <a:lnTo>
                  <a:pt x="64517" y="27906"/>
                </a:lnTo>
                <a:lnTo>
                  <a:pt x="62508" y="27906"/>
                </a:lnTo>
                <a:lnTo>
                  <a:pt x="62508" y="25897"/>
                </a:lnTo>
                <a:close/>
                <a:moveTo>
                  <a:pt x="68312" y="25897"/>
                </a:moveTo>
                <a:lnTo>
                  <a:pt x="68312" y="27906"/>
                </a:lnTo>
                <a:lnTo>
                  <a:pt x="66303" y="27906"/>
                </a:lnTo>
                <a:lnTo>
                  <a:pt x="66303" y="25897"/>
                </a:lnTo>
                <a:close/>
                <a:moveTo>
                  <a:pt x="45318" y="27850"/>
                </a:moveTo>
                <a:lnTo>
                  <a:pt x="45318" y="28854"/>
                </a:lnTo>
                <a:lnTo>
                  <a:pt x="40853" y="28854"/>
                </a:lnTo>
                <a:lnTo>
                  <a:pt x="40853" y="27850"/>
                </a:lnTo>
                <a:close/>
                <a:moveTo>
                  <a:pt x="216098" y="27906"/>
                </a:moveTo>
                <a:lnTo>
                  <a:pt x="216098" y="29022"/>
                </a:lnTo>
                <a:lnTo>
                  <a:pt x="207169" y="29022"/>
                </a:lnTo>
                <a:lnTo>
                  <a:pt x="207169" y="27906"/>
                </a:lnTo>
                <a:close/>
                <a:moveTo>
                  <a:pt x="82767" y="28352"/>
                </a:moveTo>
                <a:lnTo>
                  <a:pt x="82934" y="28408"/>
                </a:lnTo>
                <a:lnTo>
                  <a:pt x="83214" y="28631"/>
                </a:lnTo>
                <a:lnTo>
                  <a:pt x="83437" y="28910"/>
                </a:lnTo>
                <a:lnTo>
                  <a:pt x="83493" y="29078"/>
                </a:lnTo>
                <a:lnTo>
                  <a:pt x="83493" y="29245"/>
                </a:lnTo>
                <a:lnTo>
                  <a:pt x="83493" y="29413"/>
                </a:lnTo>
                <a:lnTo>
                  <a:pt x="83437" y="29580"/>
                </a:lnTo>
                <a:lnTo>
                  <a:pt x="83214" y="29859"/>
                </a:lnTo>
                <a:lnTo>
                  <a:pt x="82934" y="30082"/>
                </a:lnTo>
                <a:lnTo>
                  <a:pt x="82767" y="30138"/>
                </a:lnTo>
                <a:lnTo>
                  <a:pt x="82432" y="30138"/>
                </a:lnTo>
                <a:lnTo>
                  <a:pt x="82265" y="30082"/>
                </a:lnTo>
                <a:lnTo>
                  <a:pt x="81986" y="29859"/>
                </a:lnTo>
                <a:lnTo>
                  <a:pt x="81762" y="29580"/>
                </a:lnTo>
                <a:lnTo>
                  <a:pt x="81707" y="29413"/>
                </a:lnTo>
                <a:lnTo>
                  <a:pt x="81707" y="29245"/>
                </a:lnTo>
                <a:lnTo>
                  <a:pt x="81707" y="29078"/>
                </a:lnTo>
                <a:lnTo>
                  <a:pt x="81762" y="28910"/>
                </a:lnTo>
                <a:lnTo>
                  <a:pt x="81986" y="28631"/>
                </a:lnTo>
                <a:lnTo>
                  <a:pt x="82265" y="28408"/>
                </a:lnTo>
                <a:lnTo>
                  <a:pt x="82432" y="28352"/>
                </a:lnTo>
                <a:close/>
                <a:moveTo>
                  <a:pt x="45318" y="31143"/>
                </a:moveTo>
                <a:lnTo>
                  <a:pt x="45318" y="32147"/>
                </a:lnTo>
                <a:lnTo>
                  <a:pt x="40853" y="32147"/>
                </a:lnTo>
                <a:lnTo>
                  <a:pt x="40853" y="31143"/>
                </a:lnTo>
                <a:close/>
                <a:moveTo>
                  <a:pt x="8037" y="28352"/>
                </a:moveTo>
                <a:lnTo>
                  <a:pt x="8037" y="32594"/>
                </a:lnTo>
                <a:lnTo>
                  <a:pt x="6028" y="32594"/>
                </a:lnTo>
                <a:lnTo>
                  <a:pt x="6028" y="28352"/>
                </a:lnTo>
                <a:close/>
                <a:moveTo>
                  <a:pt x="216098" y="31533"/>
                </a:moveTo>
                <a:lnTo>
                  <a:pt x="216098" y="32594"/>
                </a:lnTo>
                <a:lnTo>
                  <a:pt x="207169" y="32594"/>
                </a:lnTo>
                <a:lnTo>
                  <a:pt x="207169" y="31533"/>
                </a:lnTo>
                <a:close/>
                <a:moveTo>
                  <a:pt x="82767" y="31924"/>
                </a:moveTo>
                <a:lnTo>
                  <a:pt x="82934" y="31980"/>
                </a:lnTo>
                <a:lnTo>
                  <a:pt x="83214" y="32203"/>
                </a:lnTo>
                <a:lnTo>
                  <a:pt x="83437" y="32482"/>
                </a:lnTo>
                <a:lnTo>
                  <a:pt x="83493" y="32650"/>
                </a:lnTo>
                <a:lnTo>
                  <a:pt x="83493" y="32817"/>
                </a:lnTo>
                <a:lnTo>
                  <a:pt x="83493" y="32984"/>
                </a:lnTo>
                <a:lnTo>
                  <a:pt x="83437" y="33152"/>
                </a:lnTo>
                <a:lnTo>
                  <a:pt x="83214" y="33431"/>
                </a:lnTo>
                <a:lnTo>
                  <a:pt x="82934" y="33654"/>
                </a:lnTo>
                <a:lnTo>
                  <a:pt x="82767" y="33710"/>
                </a:lnTo>
                <a:lnTo>
                  <a:pt x="82432" y="33710"/>
                </a:lnTo>
                <a:lnTo>
                  <a:pt x="82265" y="33654"/>
                </a:lnTo>
                <a:lnTo>
                  <a:pt x="81986" y="33431"/>
                </a:lnTo>
                <a:lnTo>
                  <a:pt x="81762" y="33152"/>
                </a:lnTo>
                <a:lnTo>
                  <a:pt x="81707" y="32984"/>
                </a:lnTo>
                <a:lnTo>
                  <a:pt x="81707" y="32817"/>
                </a:lnTo>
                <a:lnTo>
                  <a:pt x="81707" y="32650"/>
                </a:lnTo>
                <a:lnTo>
                  <a:pt x="81762" y="32482"/>
                </a:lnTo>
                <a:lnTo>
                  <a:pt x="81986" y="32203"/>
                </a:lnTo>
                <a:lnTo>
                  <a:pt x="82265" y="31980"/>
                </a:lnTo>
                <a:lnTo>
                  <a:pt x="82432" y="31924"/>
                </a:lnTo>
                <a:close/>
                <a:moveTo>
                  <a:pt x="109835" y="11609"/>
                </a:moveTo>
                <a:lnTo>
                  <a:pt x="109835" y="34603"/>
                </a:lnTo>
                <a:lnTo>
                  <a:pt x="109165" y="34603"/>
                </a:lnTo>
                <a:lnTo>
                  <a:pt x="109165" y="11609"/>
                </a:lnTo>
                <a:close/>
                <a:moveTo>
                  <a:pt x="112068" y="11609"/>
                </a:moveTo>
                <a:lnTo>
                  <a:pt x="112068" y="34603"/>
                </a:lnTo>
                <a:lnTo>
                  <a:pt x="111398" y="34603"/>
                </a:lnTo>
                <a:lnTo>
                  <a:pt x="111398" y="11609"/>
                </a:lnTo>
                <a:close/>
                <a:moveTo>
                  <a:pt x="114300" y="11609"/>
                </a:moveTo>
                <a:lnTo>
                  <a:pt x="114300" y="34603"/>
                </a:lnTo>
                <a:lnTo>
                  <a:pt x="113630" y="34603"/>
                </a:lnTo>
                <a:lnTo>
                  <a:pt x="113630" y="11609"/>
                </a:lnTo>
                <a:close/>
                <a:moveTo>
                  <a:pt x="116532" y="11609"/>
                </a:moveTo>
                <a:lnTo>
                  <a:pt x="116532" y="34603"/>
                </a:lnTo>
                <a:lnTo>
                  <a:pt x="115863" y="34603"/>
                </a:lnTo>
                <a:lnTo>
                  <a:pt x="115863" y="11609"/>
                </a:lnTo>
                <a:close/>
                <a:moveTo>
                  <a:pt x="45318" y="34491"/>
                </a:moveTo>
                <a:lnTo>
                  <a:pt x="45318" y="35496"/>
                </a:lnTo>
                <a:lnTo>
                  <a:pt x="40853" y="35496"/>
                </a:lnTo>
                <a:lnTo>
                  <a:pt x="40853" y="34491"/>
                </a:lnTo>
                <a:close/>
                <a:moveTo>
                  <a:pt x="112291" y="1"/>
                </a:moveTo>
                <a:lnTo>
                  <a:pt x="112291" y="3572"/>
                </a:lnTo>
                <a:lnTo>
                  <a:pt x="110058" y="3572"/>
                </a:lnTo>
                <a:lnTo>
                  <a:pt x="110058" y="5582"/>
                </a:lnTo>
                <a:lnTo>
                  <a:pt x="108272" y="5582"/>
                </a:lnTo>
                <a:lnTo>
                  <a:pt x="108272" y="8707"/>
                </a:lnTo>
                <a:lnTo>
                  <a:pt x="105817" y="8707"/>
                </a:lnTo>
                <a:lnTo>
                  <a:pt x="105817" y="32817"/>
                </a:lnTo>
                <a:lnTo>
                  <a:pt x="102468" y="32817"/>
                </a:lnTo>
                <a:lnTo>
                  <a:pt x="102468" y="19869"/>
                </a:lnTo>
                <a:lnTo>
                  <a:pt x="90413" y="19869"/>
                </a:lnTo>
                <a:lnTo>
                  <a:pt x="90413" y="30585"/>
                </a:lnTo>
                <a:lnTo>
                  <a:pt x="85279" y="32817"/>
                </a:lnTo>
                <a:lnTo>
                  <a:pt x="85279" y="26343"/>
                </a:lnTo>
                <a:lnTo>
                  <a:pt x="80144" y="26343"/>
                </a:lnTo>
                <a:lnTo>
                  <a:pt x="80144" y="32817"/>
                </a:lnTo>
                <a:lnTo>
                  <a:pt x="75456" y="32817"/>
                </a:lnTo>
                <a:lnTo>
                  <a:pt x="75456" y="28129"/>
                </a:lnTo>
                <a:lnTo>
                  <a:pt x="71661" y="28129"/>
                </a:lnTo>
                <a:lnTo>
                  <a:pt x="71661" y="14734"/>
                </a:lnTo>
                <a:lnTo>
                  <a:pt x="59159" y="16967"/>
                </a:lnTo>
                <a:lnTo>
                  <a:pt x="59159" y="28129"/>
                </a:lnTo>
                <a:lnTo>
                  <a:pt x="53355" y="28129"/>
                </a:lnTo>
                <a:lnTo>
                  <a:pt x="53355" y="32817"/>
                </a:lnTo>
                <a:lnTo>
                  <a:pt x="47997" y="32817"/>
                </a:lnTo>
                <a:lnTo>
                  <a:pt x="47997" y="17413"/>
                </a:lnTo>
                <a:lnTo>
                  <a:pt x="43979" y="17413"/>
                </a:lnTo>
                <a:lnTo>
                  <a:pt x="43979" y="8707"/>
                </a:lnTo>
                <a:lnTo>
                  <a:pt x="34603" y="8707"/>
                </a:lnTo>
                <a:lnTo>
                  <a:pt x="34603" y="5582"/>
                </a:lnTo>
                <a:lnTo>
                  <a:pt x="30584" y="5582"/>
                </a:lnTo>
                <a:lnTo>
                  <a:pt x="30584" y="8707"/>
                </a:lnTo>
                <a:lnTo>
                  <a:pt x="28352" y="8707"/>
                </a:lnTo>
                <a:lnTo>
                  <a:pt x="28352" y="29022"/>
                </a:lnTo>
                <a:lnTo>
                  <a:pt x="22994" y="29022"/>
                </a:lnTo>
                <a:lnTo>
                  <a:pt x="22994" y="19869"/>
                </a:lnTo>
                <a:lnTo>
                  <a:pt x="21375" y="19869"/>
                </a:lnTo>
                <a:lnTo>
                  <a:pt x="21208" y="19199"/>
                </a:lnTo>
                <a:lnTo>
                  <a:pt x="20985" y="18641"/>
                </a:lnTo>
                <a:lnTo>
                  <a:pt x="20594" y="18083"/>
                </a:lnTo>
                <a:lnTo>
                  <a:pt x="20148" y="17637"/>
                </a:lnTo>
                <a:lnTo>
                  <a:pt x="19645" y="17246"/>
                </a:lnTo>
                <a:lnTo>
                  <a:pt x="19031" y="16967"/>
                </a:lnTo>
                <a:lnTo>
                  <a:pt x="18417" y="16799"/>
                </a:lnTo>
                <a:lnTo>
                  <a:pt x="17748" y="16744"/>
                </a:lnTo>
                <a:lnTo>
                  <a:pt x="17078" y="16799"/>
                </a:lnTo>
                <a:lnTo>
                  <a:pt x="16464" y="16967"/>
                </a:lnTo>
                <a:lnTo>
                  <a:pt x="15850" y="17246"/>
                </a:lnTo>
                <a:lnTo>
                  <a:pt x="15348" y="17637"/>
                </a:lnTo>
                <a:lnTo>
                  <a:pt x="14901" y="18083"/>
                </a:lnTo>
                <a:lnTo>
                  <a:pt x="14511" y="18641"/>
                </a:lnTo>
                <a:lnTo>
                  <a:pt x="14288" y="19199"/>
                </a:lnTo>
                <a:lnTo>
                  <a:pt x="14120" y="19869"/>
                </a:lnTo>
                <a:lnTo>
                  <a:pt x="12502" y="19869"/>
                </a:lnTo>
                <a:lnTo>
                  <a:pt x="12502" y="25004"/>
                </a:lnTo>
                <a:lnTo>
                  <a:pt x="4242" y="27236"/>
                </a:lnTo>
                <a:lnTo>
                  <a:pt x="4242" y="32817"/>
                </a:lnTo>
                <a:lnTo>
                  <a:pt x="0" y="32817"/>
                </a:lnTo>
                <a:lnTo>
                  <a:pt x="0" y="39291"/>
                </a:lnTo>
                <a:lnTo>
                  <a:pt x="285750" y="39291"/>
                </a:lnTo>
                <a:lnTo>
                  <a:pt x="285750" y="29022"/>
                </a:lnTo>
                <a:lnTo>
                  <a:pt x="277490" y="29022"/>
                </a:lnTo>
                <a:lnTo>
                  <a:pt x="277490" y="14734"/>
                </a:lnTo>
                <a:lnTo>
                  <a:pt x="268114" y="14734"/>
                </a:lnTo>
                <a:lnTo>
                  <a:pt x="268114" y="22994"/>
                </a:lnTo>
                <a:lnTo>
                  <a:pt x="259407" y="22994"/>
                </a:lnTo>
                <a:lnTo>
                  <a:pt x="259407" y="19869"/>
                </a:lnTo>
                <a:lnTo>
                  <a:pt x="258514" y="19869"/>
                </a:lnTo>
                <a:lnTo>
                  <a:pt x="258514" y="16744"/>
                </a:lnTo>
                <a:lnTo>
                  <a:pt x="257845" y="16744"/>
                </a:lnTo>
                <a:lnTo>
                  <a:pt x="257845" y="19869"/>
                </a:lnTo>
                <a:lnTo>
                  <a:pt x="257175" y="19869"/>
                </a:lnTo>
                <a:lnTo>
                  <a:pt x="257175" y="22994"/>
                </a:lnTo>
                <a:lnTo>
                  <a:pt x="255389" y="22994"/>
                </a:lnTo>
                <a:lnTo>
                  <a:pt x="255389" y="32817"/>
                </a:lnTo>
                <a:lnTo>
                  <a:pt x="249808" y="32817"/>
                </a:lnTo>
                <a:lnTo>
                  <a:pt x="249808" y="8707"/>
                </a:lnTo>
                <a:lnTo>
                  <a:pt x="246683" y="8707"/>
                </a:lnTo>
                <a:lnTo>
                  <a:pt x="246627" y="8260"/>
                </a:lnTo>
                <a:lnTo>
                  <a:pt x="246571" y="7870"/>
                </a:lnTo>
                <a:lnTo>
                  <a:pt x="246459" y="7423"/>
                </a:lnTo>
                <a:lnTo>
                  <a:pt x="246292" y="7033"/>
                </a:lnTo>
                <a:lnTo>
                  <a:pt x="246125" y="6698"/>
                </a:lnTo>
                <a:lnTo>
                  <a:pt x="245901" y="6307"/>
                </a:lnTo>
                <a:lnTo>
                  <a:pt x="245622" y="6028"/>
                </a:lnTo>
                <a:lnTo>
                  <a:pt x="245343" y="5693"/>
                </a:lnTo>
                <a:lnTo>
                  <a:pt x="245064" y="5414"/>
                </a:lnTo>
                <a:lnTo>
                  <a:pt x="244729" y="5191"/>
                </a:lnTo>
                <a:lnTo>
                  <a:pt x="244394" y="4968"/>
                </a:lnTo>
                <a:lnTo>
                  <a:pt x="244004" y="4800"/>
                </a:lnTo>
                <a:lnTo>
                  <a:pt x="243613" y="4633"/>
                </a:lnTo>
                <a:lnTo>
                  <a:pt x="243167" y="4577"/>
                </a:lnTo>
                <a:lnTo>
                  <a:pt x="242776" y="4465"/>
                </a:lnTo>
                <a:lnTo>
                  <a:pt x="241883" y="4465"/>
                </a:lnTo>
                <a:lnTo>
                  <a:pt x="241492" y="4577"/>
                </a:lnTo>
                <a:lnTo>
                  <a:pt x="241046" y="4633"/>
                </a:lnTo>
                <a:lnTo>
                  <a:pt x="240655" y="4800"/>
                </a:lnTo>
                <a:lnTo>
                  <a:pt x="240264" y="4968"/>
                </a:lnTo>
                <a:lnTo>
                  <a:pt x="239930" y="5191"/>
                </a:lnTo>
                <a:lnTo>
                  <a:pt x="239595" y="5414"/>
                </a:lnTo>
                <a:lnTo>
                  <a:pt x="239316" y="5693"/>
                </a:lnTo>
                <a:lnTo>
                  <a:pt x="239037" y="6028"/>
                </a:lnTo>
                <a:lnTo>
                  <a:pt x="238758" y="6307"/>
                </a:lnTo>
                <a:lnTo>
                  <a:pt x="238534" y="6698"/>
                </a:lnTo>
                <a:lnTo>
                  <a:pt x="238367" y="7033"/>
                </a:lnTo>
                <a:lnTo>
                  <a:pt x="238199" y="7423"/>
                </a:lnTo>
                <a:lnTo>
                  <a:pt x="238088" y="7870"/>
                </a:lnTo>
                <a:lnTo>
                  <a:pt x="238032" y="8260"/>
                </a:lnTo>
                <a:lnTo>
                  <a:pt x="237976" y="8707"/>
                </a:lnTo>
                <a:lnTo>
                  <a:pt x="235074" y="8707"/>
                </a:lnTo>
                <a:lnTo>
                  <a:pt x="235074" y="26120"/>
                </a:lnTo>
                <a:lnTo>
                  <a:pt x="228600" y="32817"/>
                </a:lnTo>
                <a:lnTo>
                  <a:pt x="228600" y="3126"/>
                </a:lnTo>
                <a:lnTo>
                  <a:pt x="221010" y="9823"/>
                </a:lnTo>
                <a:lnTo>
                  <a:pt x="221010" y="25004"/>
                </a:lnTo>
                <a:lnTo>
                  <a:pt x="218554" y="25004"/>
                </a:lnTo>
                <a:lnTo>
                  <a:pt x="218554" y="17413"/>
                </a:lnTo>
                <a:lnTo>
                  <a:pt x="204490" y="17413"/>
                </a:lnTo>
                <a:lnTo>
                  <a:pt x="204490" y="32817"/>
                </a:lnTo>
                <a:lnTo>
                  <a:pt x="197346" y="32817"/>
                </a:lnTo>
                <a:lnTo>
                  <a:pt x="197346" y="14734"/>
                </a:lnTo>
                <a:lnTo>
                  <a:pt x="195114" y="14734"/>
                </a:lnTo>
                <a:lnTo>
                  <a:pt x="195114" y="12279"/>
                </a:lnTo>
                <a:lnTo>
                  <a:pt x="191542" y="12279"/>
                </a:lnTo>
                <a:lnTo>
                  <a:pt x="191542" y="14734"/>
                </a:lnTo>
                <a:lnTo>
                  <a:pt x="185961" y="14734"/>
                </a:lnTo>
                <a:lnTo>
                  <a:pt x="185961" y="32817"/>
                </a:lnTo>
                <a:lnTo>
                  <a:pt x="179487" y="32817"/>
                </a:lnTo>
                <a:lnTo>
                  <a:pt x="179487" y="19869"/>
                </a:lnTo>
                <a:lnTo>
                  <a:pt x="177478" y="19869"/>
                </a:lnTo>
                <a:lnTo>
                  <a:pt x="177478" y="16744"/>
                </a:lnTo>
                <a:lnTo>
                  <a:pt x="176808" y="16744"/>
                </a:lnTo>
                <a:lnTo>
                  <a:pt x="176808" y="19869"/>
                </a:lnTo>
                <a:lnTo>
                  <a:pt x="174799" y="19869"/>
                </a:lnTo>
                <a:lnTo>
                  <a:pt x="174799" y="32817"/>
                </a:lnTo>
                <a:lnTo>
                  <a:pt x="168548" y="30585"/>
                </a:lnTo>
                <a:lnTo>
                  <a:pt x="168548" y="22994"/>
                </a:lnTo>
                <a:lnTo>
                  <a:pt x="165422" y="22994"/>
                </a:lnTo>
                <a:lnTo>
                  <a:pt x="165422" y="15404"/>
                </a:lnTo>
                <a:lnTo>
                  <a:pt x="155600" y="15404"/>
                </a:lnTo>
                <a:lnTo>
                  <a:pt x="155600" y="22994"/>
                </a:lnTo>
                <a:lnTo>
                  <a:pt x="147117" y="22994"/>
                </a:lnTo>
                <a:lnTo>
                  <a:pt x="147117" y="19199"/>
                </a:lnTo>
                <a:lnTo>
                  <a:pt x="134615" y="14734"/>
                </a:lnTo>
                <a:lnTo>
                  <a:pt x="134615" y="27236"/>
                </a:lnTo>
                <a:lnTo>
                  <a:pt x="126132" y="27236"/>
                </a:lnTo>
                <a:lnTo>
                  <a:pt x="126132" y="17413"/>
                </a:lnTo>
                <a:lnTo>
                  <a:pt x="119658" y="17413"/>
                </a:lnTo>
                <a:lnTo>
                  <a:pt x="119658" y="8707"/>
                </a:lnTo>
                <a:lnTo>
                  <a:pt x="116756" y="8707"/>
                </a:lnTo>
                <a:lnTo>
                  <a:pt x="116756" y="5582"/>
                </a:lnTo>
                <a:lnTo>
                  <a:pt x="114970" y="5582"/>
                </a:lnTo>
                <a:lnTo>
                  <a:pt x="114970" y="3572"/>
                </a:lnTo>
                <a:lnTo>
                  <a:pt x="112961" y="3572"/>
                </a:lnTo>
                <a:lnTo>
                  <a:pt x="112961" y="1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31000">
                <a:srgbClr val="FFFFFF"/>
              </a:gs>
              <a:gs pos="100000">
                <a:srgbClr val="9FF6FF"/>
              </a:gs>
            </a:gsLst>
            <a:lin ang="540070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" name="Shape 150"/>
          <p:cNvSpPr/>
          <p:nvPr/>
        </p:nvSpPr>
        <p:spPr>
          <a:xfrm>
            <a:off x="709468" y="588232"/>
            <a:ext cx="1936009" cy="763624"/>
          </a:xfrm>
          <a:custGeom>
            <a:avLst/>
            <a:gdLst/>
            <a:ahLst/>
            <a:cxnLst/>
            <a:rect l="0" t="0" r="0" b="0"/>
            <a:pathLst>
              <a:path w="56035" h="22102" extrusionOk="0">
                <a:moveTo>
                  <a:pt x="25897" y="0"/>
                </a:moveTo>
                <a:lnTo>
                  <a:pt x="24502" y="56"/>
                </a:lnTo>
                <a:lnTo>
                  <a:pt x="23162" y="224"/>
                </a:lnTo>
                <a:lnTo>
                  <a:pt x="21879" y="503"/>
                </a:lnTo>
                <a:lnTo>
                  <a:pt x="20595" y="893"/>
                </a:lnTo>
                <a:lnTo>
                  <a:pt x="19367" y="1396"/>
                </a:lnTo>
                <a:lnTo>
                  <a:pt x="18195" y="1954"/>
                </a:lnTo>
                <a:lnTo>
                  <a:pt x="17135" y="2679"/>
                </a:lnTo>
                <a:lnTo>
                  <a:pt x="16074" y="3405"/>
                </a:lnTo>
                <a:lnTo>
                  <a:pt x="15070" y="4242"/>
                </a:lnTo>
                <a:lnTo>
                  <a:pt x="14177" y="5191"/>
                </a:lnTo>
                <a:lnTo>
                  <a:pt x="13340" y="6140"/>
                </a:lnTo>
                <a:lnTo>
                  <a:pt x="12614" y="7200"/>
                </a:lnTo>
                <a:lnTo>
                  <a:pt x="11944" y="8316"/>
                </a:lnTo>
                <a:lnTo>
                  <a:pt x="11386" y="9488"/>
                </a:lnTo>
                <a:lnTo>
                  <a:pt x="10884" y="10716"/>
                </a:lnTo>
                <a:lnTo>
                  <a:pt x="10493" y="12000"/>
                </a:lnTo>
                <a:lnTo>
                  <a:pt x="9935" y="11832"/>
                </a:lnTo>
                <a:lnTo>
                  <a:pt x="9321" y="11721"/>
                </a:lnTo>
                <a:lnTo>
                  <a:pt x="8707" y="11609"/>
                </a:lnTo>
                <a:lnTo>
                  <a:pt x="8038" y="11609"/>
                </a:lnTo>
                <a:lnTo>
                  <a:pt x="7200" y="11665"/>
                </a:lnTo>
                <a:lnTo>
                  <a:pt x="6419" y="11776"/>
                </a:lnTo>
                <a:lnTo>
                  <a:pt x="5638" y="11944"/>
                </a:lnTo>
                <a:lnTo>
                  <a:pt x="4912" y="12223"/>
                </a:lnTo>
                <a:lnTo>
                  <a:pt x="4187" y="12558"/>
                </a:lnTo>
                <a:lnTo>
                  <a:pt x="3517" y="13004"/>
                </a:lnTo>
                <a:lnTo>
                  <a:pt x="2903" y="13451"/>
                </a:lnTo>
                <a:lnTo>
                  <a:pt x="2345" y="13953"/>
                </a:lnTo>
                <a:lnTo>
                  <a:pt x="1843" y="14511"/>
                </a:lnTo>
                <a:lnTo>
                  <a:pt x="1396" y="15125"/>
                </a:lnTo>
                <a:lnTo>
                  <a:pt x="950" y="15795"/>
                </a:lnTo>
                <a:lnTo>
                  <a:pt x="615" y="16520"/>
                </a:lnTo>
                <a:lnTo>
                  <a:pt x="336" y="17246"/>
                </a:lnTo>
                <a:lnTo>
                  <a:pt x="168" y="18027"/>
                </a:lnTo>
                <a:lnTo>
                  <a:pt x="57" y="18809"/>
                </a:lnTo>
                <a:lnTo>
                  <a:pt x="1" y="19646"/>
                </a:lnTo>
                <a:lnTo>
                  <a:pt x="1" y="20260"/>
                </a:lnTo>
                <a:lnTo>
                  <a:pt x="112" y="20929"/>
                </a:lnTo>
                <a:lnTo>
                  <a:pt x="224" y="21487"/>
                </a:lnTo>
                <a:lnTo>
                  <a:pt x="391" y="22101"/>
                </a:lnTo>
                <a:lnTo>
                  <a:pt x="56035" y="22101"/>
                </a:lnTo>
                <a:lnTo>
                  <a:pt x="56035" y="21878"/>
                </a:lnTo>
                <a:lnTo>
                  <a:pt x="56035" y="21432"/>
                </a:lnTo>
                <a:lnTo>
                  <a:pt x="55923" y="21041"/>
                </a:lnTo>
                <a:lnTo>
                  <a:pt x="55867" y="20594"/>
                </a:lnTo>
                <a:lnTo>
                  <a:pt x="55700" y="20204"/>
                </a:lnTo>
                <a:lnTo>
                  <a:pt x="55532" y="19869"/>
                </a:lnTo>
                <a:lnTo>
                  <a:pt x="55309" y="19534"/>
                </a:lnTo>
                <a:lnTo>
                  <a:pt x="55086" y="19199"/>
                </a:lnTo>
                <a:lnTo>
                  <a:pt x="54807" y="18864"/>
                </a:lnTo>
                <a:lnTo>
                  <a:pt x="54472" y="18585"/>
                </a:lnTo>
                <a:lnTo>
                  <a:pt x="54137" y="18362"/>
                </a:lnTo>
                <a:lnTo>
                  <a:pt x="53802" y="18139"/>
                </a:lnTo>
                <a:lnTo>
                  <a:pt x="53467" y="17971"/>
                </a:lnTo>
                <a:lnTo>
                  <a:pt x="53077" y="17804"/>
                </a:lnTo>
                <a:lnTo>
                  <a:pt x="52630" y="17748"/>
                </a:lnTo>
                <a:lnTo>
                  <a:pt x="52239" y="17636"/>
                </a:lnTo>
                <a:lnTo>
                  <a:pt x="51793" y="17636"/>
                </a:lnTo>
                <a:lnTo>
                  <a:pt x="51123" y="17692"/>
                </a:lnTo>
                <a:lnTo>
                  <a:pt x="50509" y="17804"/>
                </a:lnTo>
                <a:lnTo>
                  <a:pt x="49951" y="18027"/>
                </a:lnTo>
                <a:lnTo>
                  <a:pt x="49449" y="18362"/>
                </a:lnTo>
                <a:lnTo>
                  <a:pt x="49170" y="17804"/>
                </a:lnTo>
                <a:lnTo>
                  <a:pt x="48835" y="17302"/>
                </a:lnTo>
                <a:lnTo>
                  <a:pt x="48500" y="16799"/>
                </a:lnTo>
                <a:lnTo>
                  <a:pt x="48110" y="16353"/>
                </a:lnTo>
                <a:lnTo>
                  <a:pt x="47719" y="15906"/>
                </a:lnTo>
                <a:lnTo>
                  <a:pt x="47272" y="15516"/>
                </a:lnTo>
                <a:lnTo>
                  <a:pt x="46826" y="15125"/>
                </a:lnTo>
                <a:lnTo>
                  <a:pt x="46324" y="14790"/>
                </a:lnTo>
                <a:lnTo>
                  <a:pt x="45821" y="14455"/>
                </a:lnTo>
                <a:lnTo>
                  <a:pt x="45263" y="14176"/>
                </a:lnTo>
                <a:lnTo>
                  <a:pt x="44705" y="13953"/>
                </a:lnTo>
                <a:lnTo>
                  <a:pt x="44091" y="13786"/>
                </a:lnTo>
                <a:lnTo>
                  <a:pt x="43533" y="13618"/>
                </a:lnTo>
                <a:lnTo>
                  <a:pt x="42919" y="13507"/>
                </a:lnTo>
                <a:lnTo>
                  <a:pt x="42249" y="13395"/>
                </a:lnTo>
                <a:lnTo>
                  <a:pt x="41580" y="13395"/>
                </a:lnTo>
                <a:lnTo>
                  <a:pt x="41301" y="12000"/>
                </a:lnTo>
                <a:lnTo>
                  <a:pt x="40854" y="10660"/>
                </a:lnTo>
                <a:lnTo>
                  <a:pt x="40352" y="9321"/>
                </a:lnTo>
                <a:lnTo>
                  <a:pt x="39738" y="8093"/>
                </a:lnTo>
                <a:lnTo>
                  <a:pt x="39012" y="6921"/>
                </a:lnTo>
                <a:lnTo>
                  <a:pt x="38175" y="5805"/>
                </a:lnTo>
                <a:lnTo>
                  <a:pt x="37282" y="4800"/>
                </a:lnTo>
                <a:lnTo>
                  <a:pt x="36278" y="3851"/>
                </a:lnTo>
                <a:lnTo>
                  <a:pt x="35161" y="3014"/>
                </a:lnTo>
                <a:lnTo>
                  <a:pt x="34045" y="2233"/>
                </a:lnTo>
                <a:lnTo>
                  <a:pt x="32817" y="1563"/>
                </a:lnTo>
                <a:lnTo>
                  <a:pt x="31534" y="1005"/>
                </a:lnTo>
                <a:lnTo>
                  <a:pt x="30194" y="614"/>
                </a:lnTo>
                <a:lnTo>
                  <a:pt x="28799" y="279"/>
                </a:lnTo>
                <a:lnTo>
                  <a:pt x="27348" y="56"/>
                </a:lnTo>
                <a:lnTo>
                  <a:pt x="26622" y="0"/>
                </a:lnTo>
                <a:close/>
              </a:path>
            </a:pathLst>
          </a:custGeom>
          <a:gradFill>
            <a:gsLst>
              <a:gs pos="0">
                <a:srgbClr val="FFFFFF">
                  <a:alpha val="52549"/>
                  <a:alpha val="52690"/>
                </a:srgbClr>
              </a:gs>
              <a:gs pos="100000">
                <a:srgbClr val="FFFFFF">
                  <a:alpha val="74901"/>
                  <a:alpha val="5269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" name="Shape 151"/>
          <p:cNvSpPr/>
          <p:nvPr/>
        </p:nvSpPr>
        <p:spPr>
          <a:xfrm flipH="1">
            <a:off x="10948837" y="1179000"/>
            <a:ext cx="1344764" cy="524792"/>
          </a:xfrm>
          <a:custGeom>
            <a:avLst/>
            <a:gdLst/>
            <a:ahLst/>
            <a:cxnLst/>
            <a:rect l="0" t="0" r="0" b="0"/>
            <a:pathLst>
              <a:path w="32036" h="12503" extrusionOk="0">
                <a:moveTo>
                  <a:pt x="16297" y="1"/>
                </a:moveTo>
                <a:lnTo>
                  <a:pt x="15460" y="56"/>
                </a:lnTo>
                <a:lnTo>
                  <a:pt x="14679" y="168"/>
                </a:lnTo>
                <a:lnTo>
                  <a:pt x="13897" y="336"/>
                </a:lnTo>
                <a:lnTo>
                  <a:pt x="13172" y="615"/>
                </a:lnTo>
                <a:lnTo>
                  <a:pt x="12446" y="894"/>
                </a:lnTo>
                <a:lnTo>
                  <a:pt x="11777" y="1284"/>
                </a:lnTo>
                <a:lnTo>
                  <a:pt x="11163" y="1731"/>
                </a:lnTo>
                <a:lnTo>
                  <a:pt x="10549" y="2233"/>
                </a:lnTo>
                <a:lnTo>
                  <a:pt x="9991" y="2735"/>
                </a:lnTo>
                <a:lnTo>
                  <a:pt x="9488" y="3349"/>
                </a:lnTo>
                <a:lnTo>
                  <a:pt x="9042" y="3963"/>
                </a:lnTo>
                <a:lnTo>
                  <a:pt x="8651" y="4633"/>
                </a:lnTo>
                <a:lnTo>
                  <a:pt x="8372" y="5358"/>
                </a:lnTo>
                <a:lnTo>
                  <a:pt x="8093" y="6084"/>
                </a:lnTo>
                <a:lnTo>
                  <a:pt x="7870" y="6865"/>
                </a:lnTo>
                <a:lnTo>
                  <a:pt x="7758" y="7647"/>
                </a:lnTo>
                <a:lnTo>
                  <a:pt x="7144" y="7368"/>
                </a:lnTo>
                <a:lnTo>
                  <a:pt x="6530" y="7089"/>
                </a:lnTo>
                <a:lnTo>
                  <a:pt x="5861" y="6977"/>
                </a:lnTo>
                <a:lnTo>
                  <a:pt x="5135" y="6921"/>
                </a:lnTo>
                <a:lnTo>
                  <a:pt x="4577" y="6921"/>
                </a:lnTo>
                <a:lnTo>
                  <a:pt x="4075" y="7033"/>
                </a:lnTo>
                <a:lnTo>
                  <a:pt x="3572" y="7144"/>
                </a:lnTo>
                <a:lnTo>
                  <a:pt x="3126" y="7312"/>
                </a:lnTo>
                <a:lnTo>
                  <a:pt x="2679" y="7535"/>
                </a:lnTo>
                <a:lnTo>
                  <a:pt x="2233" y="7814"/>
                </a:lnTo>
                <a:lnTo>
                  <a:pt x="1842" y="8093"/>
                </a:lnTo>
                <a:lnTo>
                  <a:pt x="1507" y="8428"/>
                </a:lnTo>
                <a:lnTo>
                  <a:pt x="1173" y="8763"/>
                </a:lnTo>
                <a:lnTo>
                  <a:pt x="894" y="9154"/>
                </a:lnTo>
                <a:lnTo>
                  <a:pt x="615" y="9600"/>
                </a:lnTo>
                <a:lnTo>
                  <a:pt x="391" y="10047"/>
                </a:lnTo>
                <a:lnTo>
                  <a:pt x="224" y="10493"/>
                </a:lnTo>
                <a:lnTo>
                  <a:pt x="112" y="10995"/>
                </a:lnTo>
                <a:lnTo>
                  <a:pt x="1" y="11498"/>
                </a:lnTo>
                <a:lnTo>
                  <a:pt x="1" y="12056"/>
                </a:lnTo>
                <a:lnTo>
                  <a:pt x="1" y="12502"/>
                </a:lnTo>
                <a:lnTo>
                  <a:pt x="31868" y="12502"/>
                </a:lnTo>
                <a:lnTo>
                  <a:pt x="32036" y="11832"/>
                </a:lnTo>
                <a:lnTo>
                  <a:pt x="32036" y="11107"/>
                </a:lnTo>
                <a:lnTo>
                  <a:pt x="32036" y="10493"/>
                </a:lnTo>
                <a:lnTo>
                  <a:pt x="31924" y="9879"/>
                </a:lnTo>
                <a:lnTo>
                  <a:pt x="31757" y="9321"/>
                </a:lnTo>
                <a:lnTo>
                  <a:pt x="31589" y="8763"/>
                </a:lnTo>
                <a:lnTo>
                  <a:pt x="31310" y="8205"/>
                </a:lnTo>
                <a:lnTo>
                  <a:pt x="31031" y="7702"/>
                </a:lnTo>
                <a:lnTo>
                  <a:pt x="30696" y="7256"/>
                </a:lnTo>
                <a:lnTo>
                  <a:pt x="30306" y="6810"/>
                </a:lnTo>
                <a:lnTo>
                  <a:pt x="29859" y="6419"/>
                </a:lnTo>
                <a:lnTo>
                  <a:pt x="29357" y="6084"/>
                </a:lnTo>
                <a:lnTo>
                  <a:pt x="28910" y="5805"/>
                </a:lnTo>
                <a:lnTo>
                  <a:pt x="28352" y="5526"/>
                </a:lnTo>
                <a:lnTo>
                  <a:pt x="27794" y="5303"/>
                </a:lnTo>
                <a:lnTo>
                  <a:pt x="27236" y="5191"/>
                </a:lnTo>
                <a:lnTo>
                  <a:pt x="26622" y="5079"/>
                </a:lnTo>
                <a:lnTo>
                  <a:pt x="25562" y="5079"/>
                </a:lnTo>
                <a:lnTo>
                  <a:pt x="25115" y="5135"/>
                </a:lnTo>
                <a:lnTo>
                  <a:pt x="24222" y="5303"/>
                </a:lnTo>
                <a:lnTo>
                  <a:pt x="23943" y="4745"/>
                </a:lnTo>
                <a:lnTo>
                  <a:pt x="23664" y="4186"/>
                </a:lnTo>
                <a:lnTo>
                  <a:pt x="23329" y="3684"/>
                </a:lnTo>
                <a:lnTo>
                  <a:pt x="22939" y="3182"/>
                </a:lnTo>
                <a:lnTo>
                  <a:pt x="22548" y="2680"/>
                </a:lnTo>
                <a:lnTo>
                  <a:pt x="22102" y="2289"/>
                </a:lnTo>
                <a:lnTo>
                  <a:pt x="21599" y="1842"/>
                </a:lnTo>
                <a:lnTo>
                  <a:pt x="21097" y="1508"/>
                </a:lnTo>
                <a:lnTo>
                  <a:pt x="20595" y="1173"/>
                </a:lnTo>
                <a:lnTo>
                  <a:pt x="20037" y="838"/>
                </a:lnTo>
                <a:lnTo>
                  <a:pt x="19478" y="615"/>
                </a:lnTo>
                <a:lnTo>
                  <a:pt x="18865" y="391"/>
                </a:lnTo>
                <a:lnTo>
                  <a:pt x="18251" y="224"/>
                </a:lnTo>
                <a:lnTo>
                  <a:pt x="17637" y="112"/>
                </a:lnTo>
                <a:lnTo>
                  <a:pt x="16967" y="1"/>
                </a:lnTo>
                <a:close/>
              </a:path>
            </a:pathLst>
          </a:custGeom>
          <a:gradFill>
            <a:gsLst>
              <a:gs pos="0">
                <a:srgbClr val="FFFFFF">
                  <a:alpha val="52549"/>
                  <a:alpha val="52690"/>
                </a:srgbClr>
              </a:gs>
              <a:gs pos="100000">
                <a:srgbClr val="FFFFFF">
                  <a:alpha val="74901"/>
                  <a:alpha val="5269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Shape 152"/>
          <p:cNvSpPr/>
          <p:nvPr/>
        </p:nvSpPr>
        <p:spPr>
          <a:xfrm>
            <a:off x="9682533" y="486633"/>
            <a:ext cx="2258592" cy="809555"/>
          </a:xfrm>
          <a:custGeom>
            <a:avLst/>
            <a:gdLst/>
            <a:ahLst/>
            <a:cxnLst/>
            <a:rect l="0" t="0" r="0" b="0"/>
            <a:pathLst>
              <a:path w="74117" h="26566" extrusionOk="0">
                <a:moveTo>
                  <a:pt x="43979" y="0"/>
                </a:moveTo>
                <a:lnTo>
                  <a:pt x="42472" y="56"/>
                </a:lnTo>
                <a:lnTo>
                  <a:pt x="41021" y="279"/>
                </a:lnTo>
                <a:lnTo>
                  <a:pt x="39570" y="558"/>
                </a:lnTo>
                <a:lnTo>
                  <a:pt x="38175" y="1005"/>
                </a:lnTo>
                <a:lnTo>
                  <a:pt x="36835" y="1507"/>
                </a:lnTo>
                <a:lnTo>
                  <a:pt x="35551" y="2177"/>
                </a:lnTo>
                <a:lnTo>
                  <a:pt x="34324" y="2902"/>
                </a:lnTo>
                <a:lnTo>
                  <a:pt x="33207" y="3739"/>
                </a:lnTo>
                <a:lnTo>
                  <a:pt x="32147" y="4632"/>
                </a:lnTo>
                <a:lnTo>
                  <a:pt x="31142" y="5637"/>
                </a:lnTo>
                <a:lnTo>
                  <a:pt x="30194" y="6753"/>
                </a:lnTo>
                <a:lnTo>
                  <a:pt x="29412" y="7869"/>
                </a:lnTo>
                <a:lnTo>
                  <a:pt x="28687" y="9097"/>
                </a:lnTo>
                <a:lnTo>
                  <a:pt x="28017" y="10381"/>
                </a:lnTo>
                <a:lnTo>
                  <a:pt x="27515" y="11720"/>
                </a:lnTo>
                <a:lnTo>
                  <a:pt x="27124" y="13115"/>
                </a:lnTo>
                <a:lnTo>
                  <a:pt x="26287" y="12557"/>
                </a:lnTo>
                <a:lnTo>
                  <a:pt x="25450" y="11999"/>
                </a:lnTo>
                <a:lnTo>
                  <a:pt x="24557" y="11553"/>
                </a:lnTo>
                <a:lnTo>
                  <a:pt x="23608" y="11218"/>
                </a:lnTo>
                <a:lnTo>
                  <a:pt x="22659" y="10883"/>
                </a:lnTo>
                <a:lnTo>
                  <a:pt x="21655" y="10660"/>
                </a:lnTo>
                <a:lnTo>
                  <a:pt x="20594" y="10548"/>
                </a:lnTo>
                <a:lnTo>
                  <a:pt x="19534" y="10492"/>
                </a:lnTo>
                <a:lnTo>
                  <a:pt x="18418" y="10548"/>
                </a:lnTo>
                <a:lnTo>
                  <a:pt x="17301" y="10716"/>
                </a:lnTo>
                <a:lnTo>
                  <a:pt x="16241" y="10939"/>
                </a:lnTo>
                <a:lnTo>
                  <a:pt x="15236" y="11274"/>
                </a:lnTo>
                <a:lnTo>
                  <a:pt x="14232" y="11720"/>
                </a:lnTo>
                <a:lnTo>
                  <a:pt x="13339" y="12222"/>
                </a:lnTo>
                <a:lnTo>
                  <a:pt x="12446" y="12781"/>
                </a:lnTo>
                <a:lnTo>
                  <a:pt x="11609" y="13450"/>
                </a:lnTo>
                <a:lnTo>
                  <a:pt x="10827" y="14176"/>
                </a:lnTo>
                <a:lnTo>
                  <a:pt x="10158" y="14957"/>
                </a:lnTo>
                <a:lnTo>
                  <a:pt x="9488" y="15794"/>
                </a:lnTo>
                <a:lnTo>
                  <a:pt x="8930" y="16687"/>
                </a:lnTo>
                <a:lnTo>
                  <a:pt x="8428" y="17636"/>
                </a:lnTo>
                <a:lnTo>
                  <a:pt x="8037" y="18641"/>
                </a:lnTo>
                <a:lnTo>
                  <a:pt x="7758" y="19645"/>
                </a:lnTo>
                <a:lnTo>
                  <a:pt x="7535" y="20706"/>
                </a:lnTo>
                <a:lnTo>
                  <a:pt x="6809" y="20594"/>
                </a:lnTo>
                <a:lnTo>
                  <a:pt x="6028" y="20538"/>
                </a:lnTo>
                <a:lnTo>
                  <a:pt x="5414" y="20594"/>
                </a:lnTo>
                <a:lnTo>
                  <a:pt x="4800" y="20650"/>
                </a:lnTo>
                <a:lnTo>
                  <a:pt x="4242" y="20817"/>
                </a:lnTo>
                <a:lnTo>
                  <a:pt x="3684" y="20985"/>
                </a:lnTo>
                <a:lnTo>
                  <a:pt x="3181" y="21264"/>
                </a:lnTo>
                <a:lnTo>
                  <a:pt x="2679" y="21543"/>
                </a:lnTo>
                <a:lnTo>
                  <a:pt x="2177" y="21933"/>
                </a:lnTo>
                <a:lnTo>
                  <a:pt x="1786" y="22324"/>
                </a:lnTo>
                <a:lnTo>
                  <a:pt x="1395" y="22715"/>
                </a:lnTo>
                <a:lnTo>
                  <a:pt x="1005" y="23217"/>
                </a:lnTo>
                <a:lnTo>
                  <a:pt x="726" y="23719"/>
                </a:lnTo>
                <a:lnTo>
                  <a:pt x="447" y="24222"/>
                </a:lnTo>
                <a:lnTo>
                  <a:pt x="279" y="24780"/>
                </a:lnTo>
                <a:lnTo>
                  <a:pt x="112" y="25338"/>
                </a:lnTo>
                <a:lnTo>
                  <a:pt x="56" y="25952"/>
                </a:lnTo>
                <a:lnTo>
                  <a:pt x="0" y="26566"/>
                </a:lnTo>
                <a:lnTo>
                  <a:pt x="73782" y="26566"/>
                </a:lnTo>
                <a:lnTo>
                  <a:pt x="73949" y="25896"/>
                </a:lnTo>
                <a:lnTo>
                  <a:pt x="74005" y="25226"/>
                </a:lnTo>
                <a:lnTo>
                  <a:pt x="74117" y="24557"/>
                </a:lnTo>
                <a:lnTo>
                  <a:pt x="74117" y="23887"/>
                </a:lnTo>
                <a:lnTo>
                  <a:pt x="74061" y="22771"/>
                </a:lnTo>
                <a:lnTo>
                  <a:pt x="73893" y="21654"/>
                </a:lnTo>
                <a:lnTo>
                  <a:pt x="73614" y="20650"/>
                </a:lnTo>
                <a:lnTo>
                  <a:pt x="73279" y="19645"/>
                </a:lnTo>
                <a:lnTo>
                  <a:pt x="72777" y="18696"/>
                </a:lnTo>
                <a:lnTo>
                  <a:pt x="72275" y="17748"/>
                </a:lnTo>
                <a:lnTo>
                  <a:pt x="71605" y="16911"/>
                </a:lnTo>
                <a:lnTo>
                  <a:pt x="70935" y="16129"/>
                </a:lnTo>
                <a:lnTo>
                  <a:pt x="70154" y="15459"/>
                </a:lnTo>
                <a:lnTo>
                  <a:pt x="69317" y="14790"/>
                </a:lnTo>
                <a:lnTo>
                  <a:pt x="68368" y="14287"/>
                </a:lnTo>
                <a:lnTo>
                  <a:pt x="67419" y="13785"/>
                </a:lnTo>
                <a:lnTo>
                  <a:pt x="66415" y="13450"/>
                </a:lnTo>
                <a:lnTo>
                  <a:pt x="65410" y="13171"/>
                </a:lnTo>
                <a:lnTo>
                  <a:pt x="64294" y="13004"/>
                </a:lnTo>
                <a:lnTo>
                  <a:pt x="63178" y="12948"/>
                </a:lnTo>
                <a:lnTo>
                  <a:pt x="62006" y="13004"/>
                </a:lnTo>
                <a:lnTo>
                  <a:pt x="60889" y="13171"/>
                </a:lnTo>
                <a:lnTo>
                  <a:pt x="60443" y="11776"/>
                </a:lnTo>
                <a:lnTo>
                  <a:pt x="59941" y="10437"/>
                </a:lnTo>
                <a:lnTo>
                  <a:pt x="59327" y="9153"/>
                </a:lnTo>
                <a:lnTo>
                  <a:pt x="58601" y="7925"/>
                </a:lnTo>
                <a:lnTo>
                  <a:pt x="57764" y="6753"/>
                </a:lnTo>
                <a:lnTo>
                  <a:pt x="56871" y="5693"/>
                </a:lnTo>
                <a:lnTo>
                  <a:pt x="55866" y="4688"/>
                </a:lnTo>
                <a:lnTo>
                  <a:pt x="54806" y="3739"/>
                </a:lnTo>
                <a:lnTo>
                  <a:pt x="53634" y="2902"/>
                </a:lnTo>
                <a:lnTo>
                  <a:pt x="52406" y="2177"/>
                </a:lnTo>
                <a:lnTo>
                  <a:pt x="51123" y="1507"/>
                </a:lnTo>
                <a:lnTo>
                  <a:pt x="49783" y="1005"/>
                </a:lnTo>
                <a:lnTo>
                  <a:pt x="48388" y="558"/>
                </a:lnTo>
                <a:lnTo>
                  <a:pt x="46993" y="279"/>
                </a:lnTo>
                <a:lnTo>
                  <a:pt x="45486" y="56"/>
                </a:lnTo>
                <a:lnTo>
                  <a:pt x="43979" y="0"/>
                </a:lnTo>
                <a:close/>
              </a:path>
            </a:pathLst>
          </a:custGeom>
          <a:gradFill>
            <a:gsLst>
              <a:gs pos="0">
                <a:srgbClr val="FFFFFF">
                  <a:alpha val="52549"/>
                  <a:alpha val="52690"/>
                </a:srgbClr>
              </a:gs>
              <a:gs pos="100000">
                <a:srgbClr val="FFFFFF">
                  <a:alpha val="74901"/>
                  <a:alpha val="5269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" name="Shape 153"/>
          <p:cNvSpPr/>
          <p:nvPr/>
        </p:nvSpPr>
        <p:spPr>
          <a:xfrm>
            <a:off x="-103567" y="274635"/>
            <a:ext cx="1070643" cy="417767"/>
          </a:xfrm>
          <a:custGeom>
            <a:avLst/>
            <a:gdLst/>
            <a:ahLst/>
            <a:cxnLst/>
            <a:rect l="0" t="0" r="0" b="0"/>
            <a:pathLst>
              <a:path w="32036" h="12503" extrusionOk="0">
                <a:moveTo>
                  <a:pt x="16297" y="1"/>
                </a:moveTo>
                <a:lnTo>
                  <a:pt x="15460" y="56"/>
                </a:lnTo>
                <a:lnTo>
                  <a:pt x="14679" y="168"/>
                </a:lnTo>
                <a:lnTo>
                  <a:pt x="13897" y="336"/>
                </a:lnTo>
                <a:lnTo>
                  <a:pt x="13172" y="615"/>
                </a:lnTo>
                <a:lnTo>
                  <a:pt x="12446" y="894"/>
                </a:lnTo>
                <a:lnTo>
                  <a:pt x="11777" y="1284"/>
                </a:lnTo>
                <a:lnTo>
                  <a:pt x="11163" y="1731"/>
                </a:lnTo>
                <a:lnTo>
                  <a:pt x="10549" y="2233"/>
                </a:lnTo>
                <a:lnTo>
                  <a:pt x="9991" y="2735"/>
                </a:lnTo>
                <a:lnTo>
                  <a:pt x="9488" y="3349"/>
                </a:lnTo>
                <a:lnTo>
                  <a:pt x="9042" y="3963"/>
                </a:lnTo>
                <a:lnTo>
                  <a:pt x="8651" y="4633"/>
                </a:lnTo>
                <a:lnTo>
                  <a:pt x="8372" y="5358"/>
                </a:lnTo>
                <a:lnTo>
                  <a:pt x="8093" y="6084"/>
                </a:lnTo>
                <a:lnTo>
                  <a:pt x="7870" y="6865"/>
                </a:lnTo>
                <a:lnTo>
                  <a:pt x="7758" y="7647"/>
                </a:lnTo>
                <a:lnTo>
                  <a:pt x="7144" y="7368"/>
                </a:lnTo>
                <a:lnTo>
                  <a:pt x="6530" y="7089"/>
                </a:lnTo>
                <a:lnTo>
                  <a:pt x="5861" y="6977"/>
                </a:lnTo>
                <a:lnTo>
                  <a:pt x="5135" y="6921"/>
                </a:lnTo>
                <a:lnTo>
                  <a:pt x="4577" y="6921"/>
                </a:lnTo>
                <a:lnTo>
                  <a:pt x="4075" y="7033"/>
                </a:lnTo>
                <a:lnTo>
                  <a:pt x="3572" y="7144"/>
                </a:lnTo>
                <a:lnTo>
                  <a:pt x="3126" y="7312"/>
                </a:lnTo>
                <a:lnTo>
                  <a:pt x="2679" y="7535"/>
                </a:lnTo>
                <a:lnTo>
                  <a:pt x="2233" y="7814"/>
                </a:lnTo>
                <a:lnTo>
                  <a:pt x="1842" y="8093"/>
                </a:lnTo>
                <a:lnTo>
                  <a:pt x="1507" y="8428"/>
                </a:lnTo>
                <a:lnTo>
                  <a:pt x="1173" y="8763"/>
                </a:lnTo>
                <a:lnTo>
                  <a:pt x="894" y="9154"/>
                </a:lnTo>
                <a:lnTo>
                  <a:pt x="615" y="9600"/>
                </a:lnTo>
                <a:lnTo>
                  <a:pt x="391" y="10047"/>
                </a:lnTo>
                <a:lnTo>
                  <a:pt x="224" y="10493"/>
                </a:lnTo>
                <a:lnTo>
                  <a:pt x="112" y="10995"/>
                </a:lnTo>
                <a:lnTo>
                  <a:pt x="1" y="11498"/>
                </a:lnTo>
                <a:lnTo>
                  <a:pt x="1" y="12056"/>
                </a:lnTo>
                <a:lnTo>
                  <a:pt x="1" y="12502"/>
                </a:lnTo>
                <a:lnTo>
                  <a:pt x="31868" y="12502"/>
                </a:lnTo>
                <a:lnTo>
                  <a:pt x="32036" y="11832"/>
                </a:lnTo>
                <a:lnTo>
                  <a:pt x="32036" y="11107"/>
                </a:lnTo>
                <a:lnTo>
                  <a:pt x="32036" y="10493"/>
                </a:lnTo>
                <a:lnTo>
                  <a:pt x="31924" y="9879"/>
                </a:lnTo>
                <a:lnTo>
                  <a:pt x="31757" y="9321"/>
                </a:lnTo>
                <a:lnTo>
                  <a:pt x="31589" y="8763"/>
                </a:lnTo>
                <a:lnTo>
                  <a:pt x="31310" y="8205"/>
                </a:lnTo>
                <a:lnTo>
                  <a:pt x="31031" y="7702"/>
                </a:lnTo>
                <a:lnTo>
                  <a:pt x="30696" y="7256"/>
                </a:lnTo>
                <a:lnTo>
                  <a:pt x="30306" y="6810"/>
                </a:lnTo>
                <a:lnTo>
                  <a:pt x="29859" y="6419"/>
                </a:lnTo>
                <a:lnTo>
                  <a:pt x="29357" y="6084"/>
                </a:lnTo>
                <a:lnTo>
                  <a:pt x="28910" y="5805"/>
                </a:lnTo>
                <a:lnTo>
                  <a:pt x="28352" y="5526"/>
                </a:lnTo>
                <a:lnTo>
                  <a:pt x="27794" y="5303"/>
                </a:lnTo>
                <a:lnTo>
                  <a:pt x="27236" y="5191"/>
                </a:lnTo>
                <a:lnTo>
                  <a:pt x="26622" y="5079"/>
                </a:lnTo>
                <a:lnTo>
                  <a:pt x="25562" y="5079"/>
                </a:lnTo>
                <a:lnTo>
                  <a:pt x="25115" y="5135"/>
                </a:lnTo>
                <a:lnTo>
                  <a:pt x="24222" y="5303"/>
                </a:lnTo>
                <a:lnTo>
                  <a:pt x="23943" y="4745"/>
                </a:lnTo>
                <a:lnTo>
                  <a:pt x="23664" y="4186"/>
                </a:lnTo>
                <a:lnTo>
                  <a:pt x="23329" y="3684"/>
                </a:lnTo>
                <a:lnTo>
                  <a:pt x="22939" y="3182"/>
                </a:lnTo>
                <a:lnTo>
                  <a:pt x="22548" y="2680"/>
                </a:lnTo>
                <a:lnTo>
                  <a:pt x="22102" y="2289"/>
                </a:lnTo>
                <a:lnTo>
                  <a:pt x="21599" y="1842"/>
                </a:lnTo>
                <a:lnTo>
                  <a:pt x="21097" y="1508"/>
                </a:lnTo>
                <a:lnTo>
                  <a:pt x="20595" y="1173"/>
                </a:lnTo>
                <a:lnTo>
                  <a:pt x="20037" y="838"/>
                </a:lnTo>
                <a:lnTo>
                  <a:pt x="19478" y="615"/>
                </a:lnTo>
                <a:lnTo>
                  <a:pt x="18865" y="391"/>
                </a:lnTo>
                <a:lnTo>
                  <a:pt x="18251" y="224"/>
                </a:lnTo>
                <a:lnTo>
                  <a:pt x="17637" y="112"/>
                </a:lnTo>
                <a:lnTo>
                  <a:pt x="16967" y="1"/>
                </a:lnTo>
                <a:close/>
              </a:path>
            </a:pathLst>
          </a:custGeom>
          <a:gradFill>
            <a:gsLst>
              <a:gs pos="0">
                <a:srgbClr val="FFFFFF">
                  <a:alpha val="52549"/>
                  <a:alpha val="52690"/>
                </a:srgbClr>
              </a:gs>
              <a:gs pos="100000">
                <a:srgbClr val="FFFFFF">
                  <a:alpha val="74901"/>
                  <a:alpha val="5269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" name="Shape 154"/>
          <p:cNvSpPr txBox="1">
            <a:spLocks noGrp="1"/>
          </p:cNvSpPr>
          <p:nvPr>
            <p:ph type="sldNum" idx="12"/>
          </p:nvPr>
        </p:nvSpPr>
        <p:spPr>
          <a:xfrm>
            <a:off x="11387064" y="1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2147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er Slide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2307689"/>
            <a:ext cx="5472000" cy="3600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815037"/>
            <a:ext cx="5472000" cy="33769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2308214"/>
            <a:ext cx="5472000" cy="358775"/>
          </a:xfr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812214"/>
            <a:ext cx="5472113" cy="337903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id="{BBC0CAF5-0DE6-4BEA-824E-124A54A76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2100317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id="{ED008080-B2F5-441A-8B15-30AE86BBF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Enter your caption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Thank You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Full Name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Phone Number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Email or Social Media Handle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Company Website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noProof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243100" y="6422491"/>
            <a:ext cx="1053900" cy="380860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n-US" sz="2500" b="1" i="0" spc="-100" baseline="0" noProof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</a:br>
            <a:r>
              <a:rPr lang="en-US" sz="1200" b="0" i="0" spc="140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3" r:id="rId18"/>
    <p:sldLayoutId id="2147483674" r:id="rId19"/>
    <p:sldLayoutId id="2147483654" r:id="rId20"/>
    <p:sldLayoutId id="2147483655" r:id="rId21"/>
    <p:sldLayoutId id="2147483675" r:id="rId22"/>
    <p:sldLayoutId id="2147483672" r:id="rId23"/>
    <p:sldLayoutId id="2147483676" r:id="rId24"/>
    <p:sldLayoutId id="2147483677" r:id="rId25"/>
    <p:sldLayoutId id="2147483678" r:id="rId2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hyperlink" Target="mailto:yared2012@gmail.com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7.svg"/><Relationship Id="rId11" Type="http://schemas.openxmlformats.org/officeDocument/2006/relationships/image" Target="../media/image21.svg"/><Relationship Id="rId5" Type="http://schemas.openxmlformats.org/officeDocument/2006/relationships/image" Target="../media/image16.png"/><Relationship Id="rId10" Type="http://schemas.openxmlformats.org/officeDocument/2006/relationships/image" Target="../media/image20.png"/><Relationship Id="rId4" Type="http://schemas.openxmlformats.org/officeDocument/2006/relationships/image" Target="../media/image15.svg"/><Relationship Id="rId9" Type="http://schemas.openxmlformats.org/officeDocument/2006/relationships/image" Target="../media/image1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/>
        </p:blipFill>
        <p:spPr>
          <a:xfrm>
            <a:off x="0" y="689574"/>
            <a:ext cx="9780588" cy="5477129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0" y="2811053"/>
            <a:ext cx="8991600" cy="1261295"/>
          </a:xfrm>
        </p:spPr>
        <p:txBody>
          <a:bodyPr/>
          <a:lstStyle/>
          <a:p>
            <a:r>
              <a:rPr lang="en-US" sz="4000" dirty="0"/>
              <a:t>Meaningful  Youth Engagement on Environment and Climate in Ethiopia 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</p:spPr>
        <p:txBody>
          <a:bodyPr/>
          <a:lstStyle/>
          <a:p>
            <a:r>
              <a:rPr lang="en-US" dirty="0"/>
              <a:t>Good Practices, Challenges and Recommendations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6C1DE0A-7865-466B-B5D7-781C92357026}"/>
              </a:ext>
            </a:extLst>
          </p:cNvPr>
          <p:cNvSpPr txBox="1"/>
          <p:nvPr/>
        </p:nvSpPr>
        <p:spPr>
          <a:xfrm>
            <a:off x="8138160" y="356106"/>
            <a:ext cx="3884024" cy="354186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ctr">
              <a:lnSpc>
                <a:spcPts val="1000"/>
              </a:lnSpc>
            </a:pPr>
            <a:r>
              <a:rPr lang="en-US" sz="44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stockholm+50</a:t>
            </a:r>
            <a:endParaRPr lang="en-US" sz="4400" b="0" i="0" spc="140" baseline="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Placeholder 22">
            <a:extLst>
              <a:ext uri="{FF2B5EF4-FFF2-40B4-BE49-F238E27FC236}">
                <a16:creationId xmlns:a16="http://schemas.microsoft.com/office/drawing/2014/main" id="{35E3CE9E-B03C-CB4B-A83A-D3265C7A054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/>
        </p:blipFill>
        <p:spPr>
          <a:xfrm>
            <a:off x="2810936" y="1724843"/>
            <a:ext cx="9381064" cy="5276848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01" y="2050869"/>
            <a:ext cx="5997552" cy="2063757"/>
          </a:xfrm>
        </p:spPr>
        <p:txBody>
          <a:bodyPr/>
          <a:lstStyle/>
          <a:p>
            <a:r>
              <a:rPr lang="en-US" dirty="0"/>
              <a:t>Challenges 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972F17A-D965-40B9-8ABB-C634072DBC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4110760"/>
            <a:ext cx="5969726" cy="1519331"/>
          </a:xfrm>
        </p:spPr>
        <p:txBody>
          <a:bodyPr/>
          <a:lstStyle/>
          <a:p>
            <a:r>
              <a:rPr lang="en-US" sz="2400" dirty="0"/>
              <a:t>Assessing challenges posed for the meaningful engagement of youth on environmental and Climate Change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64141-6F81-4947-A236-746D94ED3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909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C0770-A36E-4500-AA2E-F3DE8416A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0143235" cy="432000"/>
          </a:xfrm>
        </p:spPr>
        <p:txBody>
          <a:bodyPr/>
          <a:lstStyle/>
          <a:p>
            <a:r>
              <a:rPr lang="en-US" dirty="0"/>
              <a:t>Main Challenges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9C0C8B1-2DBC-40B1-BBA7-7B3D39647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Convenience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F06784-6A30-4941-B70A-A58B611950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Inconvenient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0187FCC-C985-4E22-87B0-249CE8F023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Expensive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F4D0530-8F08-463A-A616-6F867422317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Affordable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23D01B-0901-4239-9959-1C652FD207C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11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20D6E4-DC14-4ED9-85D2-5DAD017F7E33}"/>
              </a:ext>
            </a:extLst>
          </p:cNvPr>
          <p:cNvSpPr/>
          <p:nvPr/>
        </p:nvSpPr>
        <p:spPr>
          <a:xfrm>
            <a:off x="6609805" y="1737359"/>
            <a:ext cx="4075611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300" b="1" dirty="0"/>
              <a:t>Lack of Institutionalization</a:t>
            </a:r>
            <a:r>
              <a:rPr lang="en-US" sz="2300" dirty="0"/>
              <a:t>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991F1C-5C7A-4C92-BAD4-96FABED96D2B}"/>
              </a:ext>
            </a:extLst>
          </p:cNvPr>
          <p:cNvSpPr/>
          <p:nvPr/>
        </p:nvSpPr>
        <p:spPr>
          <a:xfrm>
            <a:off x="761495" y="1782979"/>
            <a:ext cx="54649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200" b="1" dirty="0"/>
              <a:t>Insufficient funding for youth engagement</a:t>
            </a:r>
            <a:r>
              <a:rPr lang="en-US" b="1" dirty="0"/>
              <a:t>:</a:t>
            </a:r>
            <a:r>
              <a:rPr lang="en-US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E66A38-72D3-4EBC-9695-B3234836DD0A}"/>
              </a:ext>
            </a:extLst>
          </p:cNvPr>
          <p:cNvSpPr/>
          <p:nvPr/>
        </p:nvSpPr>
        <p:spPr>
          <a:xfrm>
            <a:off x="4184387" y="3244334"/>
            <a:ext cx="463287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/>
              <a:t>No meaningful Youth mainstreaming</a:t>
            </a:r>
            <a:endParaRPr lang="en-US" sz="2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F987F3-3F15-4FF6-A453-111FBDBA84FF}"/>
              </a:ext>
            </a:extLst>
          </p:cNvPr>
          <p:cNvSpPr/>
          <p:nvPr/>
        </p:nvSpPr>
        <p:spPr>
          <a:xfrm>
            <a:off x="1063851" y="398189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en-US" sz="2400" b="1" dirty="0"/>
              <a:t>Unsatisfactory performance of </a:t>
            </a:r>
          </a:p>
          <a:p>
            <a:pPr marL="342900" indent="-342900"/>
            <a:r>
              <a:rPr lang="en-US" sz="2400" b="1" dirty="0"/>
              <a:t>organization working on youth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1AB9FE-A224-4B26-9E91-45D3E749155B}"/>
              </a:ext>
            </a:extLst>
          </p:cNvPr>
          <p:cNvSpPr/>
          <p:nvPr/>
        </p:nvSpPr>
        <p:spPr>
          <a:xfrm>
            <a:off x="6459653" y="3913203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en-US" sz="2200" b="1" dirty="0"/>
              <a:t>Lack of youth engagement strategy </a:t>
            </a:r>
          </a:p>
          <a:p>
            <a:pPr marL="342900" indent="-342900"/>
            <a:r>
              <a:rPr lang="en-US" sz="2200" b="1" dirty="0"/>
              <a:t>at the national level on Environment </a:t>
            </a:r>
          </a:p>
          <a:p>
            <a:pPr marL="342900" indent="-342900"/>
            <a:r>
              <a:rPr lang="en-US" sz="2200" b="1" dirty="0"/>
              <a:t>and Climate Change </a:t>
            </a:r>
          </a:p>
        </p:txBody>
      </p:sp>
    </p:spTree>
    <p:extLst>
      <p:ext uri="{BB962C8B-B14F-4D97-AF65-F5344CB8AC3E}">
        <p14:creationId xmlns:p14="http://schemas.microsoft.com/office/powerpoint/2010/main" val="1417396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3821FC-5A1C-47E8-A586-3177C3498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0143235" cy="756720"/>
          </a:xfrm>
        </p:spPr>
        <p:txBody>
          <a:bodyPr/>
          <a:lstStyle/>
          <a:p>
            <a:r>
              <a:rPr lang="en-US" dirty="0"/>
              <a:t>Assessing challenges posed for the meaningful engagement of youth on environmental and Climate governance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6F3DC0-5F30-4986-B8AE-2B5D7CE3D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063" y="1732208"/>
            <a:ext cx="4860000" cy="360000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-US" dirty="0"/>
              <a:t>Systemic Problems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64BC-35A3-4E70-94B0-3FF95E131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347088"/>
            <a:ext cx="4860000" cy="2238897"/>
          </a:xfrm>
        </p:spPr>
        <p:txBody>
          <a:bodyPr/>
          <a:lstStyle/>
          <a:p>
            <a:pPr marL="342900" indent="-342900"/>
            <a:r>
              <a:rPr lang="en-US" sz="2400" b="1" dirty="0"/>
              <a:t>Lack of Consultative bottom-up process to understand the needs of young people </a:t>
            </a:r>
          </a:p>
          <a:p>
            <a:pPr marL="342900" indent="-342900"/>
            <a:r>
              <a:rPr lang="en-US" sz="2400" b="1" dirty="0"/>
              <a:t>Most youth organizations engage voluntary = Lack of dedicated funding </a:t>
            </a:r>
          </a:p>
          <a:p>
            <a:pPr marL="342900" indent="-342900"/>
            <a:r>
              <a:rPr lang="en-US" sz="2400" b="1" dirty="0"/>
              <a:t>Less understanding about policy process among young people  </a:t>
            </a:r>
          </a:p>
          <a:p>
            <a:pPr marL="342900" indent="-342900"/>
            <a:r>
              <a:rPr lang="en-US" sz="2400" b="1" dirty="0"/>
              <a:t>Youth left behind locally &amp; Globally</a:t>
            </a:r>
            <a:endParaRPr lang="en-US" sz="2400" noProof="1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306B281-9CD0-4712-BC2A-46D16F97EB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5235" y="1680482"/>
            <a:ext cx="4860000" cy="358775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" dirty="0"/>
              <a:t>Operational Problems 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5DB88-69E3-46D5-A161-0AAEFD20F5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5235" y="2347414"/>
            <a:ext cx="4860000" cy="2238375"/>
          </a:xfrm>
        </p:spPr>
        <p:txBody>
          <a:bodyPr/>
          <a:lstStyle/>
          <a:p>
            <a:pPr marL="342900" indent="-342900"/>
            <a:r>
              <a:rPr lang="en-US" sz="2600" b="1" dirty="0"/>
              <a:t>Few “ resourceful organization are able to engage Vs Low level of grassroot engagement </a:t>
            </a:r>
          </a:p>
          <a:p>
            <a:pPr marL="342900" indent="-342900"/>
            <a:r>
              <a:rPr lang="en-US" sz="2600" b="1" dirty="0"/>
              <a:t>Ad-hoc engagement leads to lack of long-term &amp; sustained impacts </a:t>
            </a:r>
          </a:p>
          <a:p>
            <a:pPr marL="342900" indent="-342900"/>
            <a:r>
              <a:rPr lang="en-US" sz="2600" b="1" dirty="0"/>
              <a:t>Solutions of meaningful youth engagement don’t have system- wide buy-in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51189A-387F-4321-8065-73672D6589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578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Placeholder 22">
            <a:extLst>
              <a:ext uri="{FF2B5EF4-FFF2-40B4-BE49-F238E27FC236}">
                <a16:creationId xmlns:a16="http://schemas.microsoft.com/office/drawing/2014/main" id="{35E3CE9E-B03C-CB4B-A83A-D3265C7A054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/>
        </p:blipFill>
        <p:spPr>
          <a:xfrm>
            <a:off x="2810936" y="1724843"/>
            <a:ext cx="9381064" cy="5276848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01" y="2050869"/>
            <a:ext cx="6141244" cy="2063757"/>
          </a:xfrm>
        </p:spPr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972F17A-D965-40B9-8ABB-C634072DBC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4110760"/>
            <a:ext cx="5969726" cy="1519331"/>
          </a:xfrm>
        </p:spPr>
        <p:txBody>
          <a:bodyPr/>
          <a:lstStyle/>
          <a:p>
            <a:r>
              <a:rPr lang="en-US" sz="2400" dirty="0"/>
              <a:t>Forwarding practical recommendation to be applied for Stockholm 50+ and beyond.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64141-6F81-4947-A236-746D94ED3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17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3821FC-5A1C-47E8-A586-3177C3498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0143235" cy="756720"/>
          </a:xfrm>
        </p:spPr>
        <p:txBody>
          <a:bodyPr/>
          <a:lstStyle/>
          <a:p>
            <a:r>
              <a:rPr lang="en-US" dirty="0"/>
              <a:t>Forwarding practical recommendation to be applied for Stockholm 50+ and beyond.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6F3DC0-5F30-4986-B8AE-2B5D7CE3D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063" y="1732208"/>
            <a:ext cx="4860000" cy="360000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-US" dirty="0"/>
              <a:t>Holistic recommendation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64BC-35A3-4E70-94B0-3FF95E131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347088"/>
            <a:ext cx="4860000" cy="2238897"/>
          </a:xfrm>
        </p:spPr>
        <p:txBody>
          <a:bodyPr/>
          <a:lstStyle/>
          <a:p>
            <a:pPr marL="342900" indent="-342900"/>
            <a:r>
              <a:rPr lang="en-US" sz="2600" b="1" dirty="0"/>
              <a:t>Strategic and early partnership with young people </a:t>
            </a:r>
          </a:p>
          <a:p>
            <a:pPr marL="342900" indent="-342900"/>
            <a:r>
              <a:rPr lang="en-US" sz="2600" b="1" dirty="0"/>
              <a:t>Engagement of mandated youth constituencies, organization and network at national and sub-national level </a:t>
            </a:r>
          </a:p>
          <a:p>
            <a:pPr marL="342900" indent="-342900"/>
            <a:r>
              <a:rPr lang="en-US" sz="2600" b="1" dirty="0"/>
              <a:t>Universal Engagement of Youth </a:t>
            </a:r>
          </a:p>
          <a:p>
            <a:pPr marL="342900" indent="-342900"/>
            <a:r>
              <a:rPr lang="en-US" sz="2600" b="1" dirty="0"/>
              <a:t>Making the youth as change agent</a:t>
            </a:r>
            <a:endParaRPr lang="en-US" sz="2600" noProof="1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306B281-9CD0-4712-BC2A-46D16F97EB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5235" y="1680482"/>
            <a:ext cx="4860000" cy="358775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" dirty="0"/>
              <a:t>Functional Solutions 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5DB88-69E3-46D5-A161-0AAEFD20F5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5235" y="2347414"/>
            <a:ext cx="4860000" cy="2238375"/>
          </a:xfrm>
        </p:spPr>
        <p:txBody>
          <a:bodyPr/>
          <a:lstStyle/>
          <a:p>
            <a:pPr marL="342900" indent="-342900"/>
            <a:r>
              <a:rPr lang="en-US" sz="2800" b="1" dirty="0"/>
              <a:t>Dedicated Support for Youth </a:t>
            </a:r>
          </a:p>
          <a:p>
            <a:pPr marL="342900" indent="-342900"/>
            <a:r>
              <a:rPr lang="en-US" sz="2800" b="1" dirty="0"/>
              <a:t>Capacity-Building Program</a:t>
            </a:r>
          </a:p>
          <a:p>
            <a:pPr marL="342900" indent="-342900"/>
            <a:r>
              <a:rPr lang="en-US" sz="2800" b="1" dirty="0"/>
              <a:t>Series of funded Consultation and Engagement </a:t>
            </a:r>
          </a:p>
          <a:p>
            <a:pPr marL="342900" indent="-342900"/>
            <a:r>
              <a:rPr lang="en-US" sz="2800" b="1" dirty="0"/>
              <a:t>Support for Participation at the local and Global engagements and events </a:t>
            </a:r>
          </a:p>
          <a:p>
            <a:pPr marL="342900" indent="-342900"/>
            <a:r>
              <a:rPr lang="en-US" sz="2800" b="1" dirty="0"/>
              <a:t>More Awareness Campaign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51189A-387F-4321-8065-73672D6589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82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8F5AE0D5-C196-A947-8AFE-449A48B2615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/>
          <a:stretch/>
        </p:blipFill>
        <p:spPr>
          <a:xfrm>
            <a:off x="0" y="916609"/>
            <a:ext cx="12192000" cy="4538133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86E961-B76E-423F-995E-11B31E9214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1845" y="4585064"/>
            <a:ext cx="9028177" cy="1549242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r>
              <a:rPr lang="en-US" i="1" dirty="0"/>
              <a:t>Promote structures for meaningful youth participation and, based on input from youth, demonstrate how young people can be involved in and affect discussions about their future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02D98-AA1E-41BB-B94E-180311759C1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1" name="Title 10" hidden="1">
            <a:extLst>
              <a:ext uri="{FF2B5EF4-FFF2-40B4-BE49-F238E27FC236}">
                <a16:creationId xmlns:a16="http://schemas.microsoft.com/office/drawing/2014/main" id="{C5462610-1D7E-437B-B516-F30D9A789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image</a:t>
            </a:r>
          </a:p>
        </p:txBody>
      </p:sp>
    </p:spTree>
    <p:extLst>
      <p:ext uri="{BB962C8B-B14F-4D97-AF65-F5344CB8AC3E}">
        <p14:creationId xmlns:p14="http://schemas.microsoft.com/office/powerpoint/2010/main" val="665219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Placeholder 31" descr="hand clapping">
            <a:extLst>
              <a:ext uri="{FF2B5EF4-FFF2-40B4-BE49-F238E27FC236}">
                <a16:creationId xmlns:a16="http://schemas.microsoft.com/office/drawing/2014/main" id="{AAB6EE12-FEF8-FB41-A909-0DA61D7725C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24464" y="-425045"/>
            <a:ext cx="11253019" cy="7283045"/>
          </a:xfr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6C38D7A9-9299-4108-BB08-026F4B9CA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4937" y="2442754"/>
            <a:ext cx="5347063" cy="1369284"/>
          </a:xfrm>
        </p:spPr>
        <p:txBody>
          <a:bodyPr/>
          <a:lstStyle/>
          <a:p>
            <a:r>
              <a:rPr lang="en-US" sz="8800" dirty="0"/>
              <a:t>Thank You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828E04-9C2A-4859-8050-C2DF67A249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9440" y="3957705"/>
            <a:ext cx="4419103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en-US" dirty="0" err="1"/>
              <a:t>Yared</a:t>
            </a:r>
            <a:r>
              <a:rPr lang="en-US" dirty="0"/>
              <a:t>  </a:t>
            </a:r>
            <a:r>
              <a:rPr lang="en-US" dirty="0" err="1"/>
              <a:t>Abera</a:t>
            </a:r>
            <a:r>
              <a:rPr lang="en-US" dirty="0"/>
              <a:t> </a:t>
            </a:r>
          </a:p>
        </p:txBody>
      </p:sp>
      <p:pic>
        <p:nvPicPr>
          <p:cNvPr id="8" name="Graphic 7" descr="User" title="Icon - Presenter Name">
            <a:extLst>
              <a:ext uri="{FF2B5EF4-FFF2-40B4-BE49-F238E27FC236}">
                <a16:creationId xmlns:a16="http://schemas.microsoft.com/office/drawing/2014/main" id="{111541C4-DB03-4E53-994D-499C7D73C4D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485495" y="4006655"/>
            <a:ext cx="218900" cy="2189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265965-2271-4C1C-BD0A-6F85F80FF9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49440" y="4306722"/>
            <a:ext cx="441910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en-US" dirty="0"/>
              <a:t>+251910884706</a:t>
            </a:r>
          </a:p>
        </p:txBody>
      </p:sp>
      <p:pic>
        <p:nvPicPr>
          <p:cNvPr id="10" name="Graphic 9" descr="Smart Phone" title="Icon - Presenter Phone Number">
            <a:extLst>
              <a:ext uri="{FF2B5EF4-FFF2-40B4-BE49-F238E27FC236}">
                <a16:creationId xmlns:a16="http://schemas.microsoft.com/office/drawing/2014/main" id="{A29DE31C-E099-4579-BB03-675E0A40C5F2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85495" y="4355103"/>
            <a:ext cx="218900" cy="21890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A3BCC3-A277-4C0B-9EBA-EB53990D8E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49440" y="4655739"/>
            <a:ext cx="441910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en-US" dirty="0">
                <a:hlinkClick r:id="rId7"/>
              </a:rPr>
              <a:t>yared2012@gmail.com</a:t>
            </a:r>
            <a:r>
              <a:rPr lang="en-US" dirty="0"/>
              <a:t> </a:t>
            </a:r>
          </a:p>
        </p:txBody>
      </p:sp>
      <p:pic>
        <p:nvPicPr>
          <p:cNvPr id="9" name="Graphic 8" descr="Envelope" title="Icon Presenter Email">
            <a:extLst>
              <a:ext uri="{FF2B5EF4-FFF2-40B4-BE49-F238E27FC236}">
                <a16:creationId xmlns:a16="http://schemas.microsoft.com/office/drawing/2014/main" id="{773C1382-ACE1-460F-A1B6-AB761A7D2E6B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85495" y="4703551"/>
            <a:ext cx="218900" cy="218900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D8A1232-50A8-4535-AAF9-7F4180EAA0D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62503" y="5004756"/>
            <a:ext cx="4406039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en-US" dirty="0"/>
              <a:t>Global Youth Climate Leader </a:t>
            </a:r>
          </a:p>
        </p:txBody>
      </p:sp>
      <p:pic>
        <p:nvPicPr>
          <p:cNvPr id="11" name="Graphic 10" descr="Link">
            <a:extLst>
              <a:ext uri="{FF2B5EF4-FFF2-40B4-BE49-F238E27FC236}">
                <a16:creationId xmlns:a16="http://schemas.microsoft.com/office/drawing/2014/main" id="{0718E6E0-05A2-479C-AEA8-1A385EB73474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472552" y="5040763"/>
            <a:ext cx="244786" cy="244786"/>
          </a:xfrm>
          <a:prstGeom prst="rect">
            <a:avLst/>
          </a:prstGeom>
        </p:spPr>
      </p:pic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1814EC9-246A-4C6E-941E-5774FE72F08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67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ctrTitle" idx="4294967295"/>
          </p:nvPr>
        </p:nvSpPr>
        <p:spPr>
          <a:xfrm>
            <a:off x="1700200" y="2733760"/>
            <a:ext cx="8791600" cy="94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6400" dirty="0"/>
              <a:t>Hello!</a:t>
            </a:r>
            <a:endParaRPr sz="6400" dirty="0"/>
          </a:p>
        </p:txBody>
      </p:sp>
      <p:sp>
        <p:nvSpPr>
          <p:cNvPr id="311" name="Shape 311"/>
          <p:cNvSpPr txBox="1">
            <a:spLocks noGrp="1"/>
          </p:cNvSpPr>
          <p:nvPr>
            <p:ph type="subTitle" idx="4294967295"/>
          </p:nvPr>
        </p:nvSpPr>
        <p:spPr>
          <a:xfrm>
            <a:off x="1624940" y="3645536"/>
            <a:ext cx="8791600" cy="199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ctr">
              <a:spcBef>
                <a:spcPts val="800"/>
              </a:spcBef>
              <a:buNone/>
            </a:pPr>
            <a:r>
              <a:rPr lang="en" sz="2667" b="1" dirty="0">
                <a:solidFill>
                  <a:schemeClr val="tx1"/>
                </a:solidFill>
                <a:latin typeface="Fira Sans"/>
                <a:ea typeface="Fira Sans"/>
                <a:cs typeface="Fira Sans"/>
                <a:sym typeface="Fira Sans"/>
              </a:rPr>
              <a:t>I am Yared Abera </a:t>
            </a:r>
            <a:endParaRPr sz="2667" b="1" dirty="0">
              <a:solidFill>
                <a:schemeClr val="tx1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marL="0" indent="0" algn="ctr"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r>
              <a:rPr lang="en-US" sz="2667" dirty="0">
                <a:solidFill>
                  <a:schemeClr val="tx1"/>
                </a:solidFill>
              </a:rPr>
              <a:t>Global Youth Climate Leader from Ethiopia </a:t>
            </a:r>
            <a:endParaRPr sz="2667" dirty="0">
              <a:solidFill>
                <a:schemeClr val="tx1"/>
              </a:solidFill>
            </a:endParaRPr>
          </a:p>
          <a:p>
            <a:pPr marL="0" indent="0" algn="ctr">
              <a:spcBef>
                <a:spcPts val="800"/>
              </a:spcBef>
              <a:buClr>
                <a:schemeClr val="dk1"/>
              </a:buClr>
              <a:buSzPts val="1100"/>
              <a:buNone/>
            </a:pPr>
            <a:r>
              <a:rPr lang="en" sz="2667" dirty="0">
                <a:solidFill>
                  <a:schemeClr val="tx1"/>
                </a:solidFill>
              </a:rPr>
              <a:t>You can find me at @YaredAberaInt</a:t>
            </a:r>
            <a:endParaRPr sz="2667" b="1" dirty="0">
              <a:solidFill>
                <a:schemeClr val="tx1"/>
              </a:solidFill>
            </a:endParaRPr>
          </a:p>
        </p:txBody>
      </p:sp>
      <p:sp>
        <p:nvSpPr>
          <p:cNvPr id="313" name="Shape 313"/>
          <p:cNvSpPr txBox="1">
            <a:spLocks noGrp="1"/>
          </p:cNvSpPr>
          <p:nvPr>
            <p:ph type="sldNum" idx="12"/>
          </p:nvPr>
        </p:nvSpPr>
        <p:spPr>
          <a:xfrm>
            <a:off x="11387064" y="1"/>
            <a:ext cx="731600" cy="52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2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13D7E5-4A85-4B80-80C6-67588D73D9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2163" y="614302"/>
            <a:ext cx="2047052" cy="20470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 algn="just"/>
            <a:r>
              <a:rPr lang="en-US" sz="2400" dirty="0"/>
              <a:t>Sweden, the host of the Stockholm+50 Conference, has expressed their intention to </a:t>
            </a:r>
            <a:r>
              <a:rPr lang="en-US" sz="2400" b="1" dirty="0"/>
              <a:t>priorities the meaningful engagement </a:t>
            </a:r>
            <a:r>
              <a:rPr lang="en-US" sz="2400" dirty="0"/>
              <a:t>of young people and stakeholders. </a:t>
            </a:r>
          </a:p>
          <a:p>
            <a:pPr marL="0" lvl="0" indent="0" algn="just"/>
            <a:endParaRPr lang="en-US" sz="2400" dirty="0"/>
          </a:p>
          <a:p>
            <a:pPr marL="0" lvl="0" indent="0" algn="just"/>
            <a:r>
              <a:rPr lang="en-US" sz="2400" dirty="0"/>
              <a:t>Future generations will be most impacted by the challenges we face today; therefore, it is pertinent to ensure that </a:t>
            </a:r>
            <a:r>
              <a:rPr lang="en-US" sz="2400" b="1" dirty="0"/>
              <a:t>perspectives of children and youth </a:t>
            </a:r>
            <a:r>
              <a:rPr lang="en-US" sz="2400" dirty="0"/>
              <a:t>are reflected in the highest levels of decision-making, and that collaboration with them reflects </a:t>
            </a:r>
            <a:r>
              <a:rPr lang="en-US" sz="2400" b="1" dirty="0"/>
              <a:t>youth co-leadership</a:t>
            </a:r>
            <a:r>
              <a:rPr lang="en-US" sz="2400" dirty="0"/>
              <a:t>, in line with the spirit of With and For Young People. </a:t>
            </a:r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A9A75888-22E3-1D43-9112-DA02186070B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/>
          <a:stretch/>
        </p:blipFill>
        <p:spPr>
          <a:xfrm>
            <a:off x="5991497" y="483598"/>
            <a:ext cx="6096000" cy="2269066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FA08948-2B6F-46B1-9D2D-8D7B2B3FB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48588" y="3688075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stockholm+50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" dirty="0"/>
              <a:t>General Background</a:t>
            </a:r>
            <a:r>
              <a:rPr lang="en-US" dirty="0"/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74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7E468295-904F-0743-AD06-67DA21353B9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/>
          <a:stretch/>
        </p:blipFill>
        <p:spPr>
          <a:xfrm>
            <a:off x="0" y="1354957"/>
            <a:ext cx="6096000" cy="3661434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FA08948-2B6F-46B1-9D2D-8D7B2B3FB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75824" y="1344058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6477" y="1438720"/>
            <a:ext cx="6641900" cy="1124345"/>
          </a:xfrm>
        </p:spPr>
        <p:txBody>
          <a:bodyPr/>
          <a:lstStyle/>
          <a:p>
            <a:r>
              <a:rPr lang="en-US" dirty="0"/>
              <a:t>Objective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183648" y="2550004"/>
            <a:ext cx="6641626" cy="4020613"/>
          </a:xfrm>
        </p:spPr>
        <p:txBody>
          <a:bodyPr/>
          <a:lstStyle/>
          <a:p>
            <a:r>
              <a:rPr lang="en-US" dirty="0"/>
              <a:t>Issues to be Presented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64331" y="3056708"/>
            <a:ext cx="6443418" cy="3357155"/>
          </a:xfrm>
        </p:spPr>
        <p:txBody>
          <a:bodyPr/>
          <a:lstStyle/>
          <a:p>
            <a:pPr marL="285750" indent="-285750"/>
            <a:r>
              <a:rPr lang="en-US" sz="2300" dirty="0">
                <a:solidFill>
                  <a:schemeClr val="bg1"/>
                </a:solidFill>
              </a:rPr>
              <a:t>Discuss the overview of youth agency as an actor of Environment and climate change agenda’s.</a:t>
            </a:r>
          </a:p>
          <a:p>
            <a:pPr marL="285750" indent="-285750"/>
            <a:r>
              <a:rPr lang="en-US" sz="2300" dirty="0">
                <a:solidFill>
                  <a:schemeClr val="bg1"/>
                </a:solidFill>
              </a:rPr>
              <a:t>Assessing the current status of youth agency to engage on the agenda of climate change</a:t>
            </a:r>
          </a:p>
          <a:p>
            <a:pPr marL="285750" indent="-285750"/>
            <a:r>
              <a:rPr lang="en-US" sz="2300" dirty="0">
                <a:solidFill>
                  <a:schemeClr val="bg1"/>
                </a:solidFill>
              </a:rPr>
              <a:t>Assessing opportunities and challenges posed for the meaningful engagement of youth on environmental governance </a:t>
            </a:r>
          </a:p>
          <a:p>
            <a:pPr marL="285750" indent="-285750"/>
            <a:r>
              <a:rPr lang="en-US" sz="2300" dirty="0">
                <a:solidFill>
                  <a:schemeClr val="bg1"/>
                </a:solidFill>
              </a:rPr>
              <a:t>Forwarding practical recommendation to be applied for Stockholm 50+ and beyond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098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2E7ADBC3-DECA-9F4C-9289-9E43C727592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/>
        </p:blipFill>
        <p:spPr>
          <a:xfrm>
            <a:off x="115511" y="0"/>
            <a:ext cx="9549565" cy="6371351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Why we need to engage youth  ? 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278402B-CA7D-4F5B-B3FA-ED74AB3CFB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/>
            <a:r>
              <a:rPr lang="en-US" dirty="0"/>
              <a:t>Discuss the overview of youth agency as an actor of Environment and climate change agenda’s.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5A594-D852-43BB-B591-E9D902725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674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04E83-A4F0-49C5-BB01-F5773509A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Rationale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42D59-EAD6-4F95-84F1-32A30F05785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31800" y="1007999"/>
            <a:ext cx="11339513" cy="990617"/>
          </a:xfrm>
        </p:spPr>
        <p:txBody>
          <a:bodyPr/>
          <a:lstStyle/>
          <a:p>
            <a:r>
              <a:rPr lang="en-US" sz="2000" dirty="0"/>
              <a:t>45 percent of Ethiopia Population is under the age of 15 and 71 percent is under the age of 30 .</a:t>
            </a:r>
          </a:p>
          <a:p>
            <a:r>
              <a:rPr lang="en-US" sz="2000" dirty="0"/>
              <a:t> Developing this great community is one of the important things that we as a county have to do. </a:t>
            </a:r>
          </a:p>
          <a:p>
            <a:r>
              <a:rPr lang="en-US" sz="2000" dirty="0"/>
              <a:t>Investing in Ethiopian youth is building a strong development that the country should expect in the future. 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65E93D-09FF-42EE-B9DD-750638966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2126443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259A0-0017-492F-A0DC-4B70C7052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2691129"/>
            <a:ext cx="5472000" cy="360000"/>
          </a:xfrm>
        </p:spPr>
        <p:txBody>
          <a:bodyPr/>
          <a:lstStyle/>
          <a:p>
            <a:r>
              <a:rPr lang="en-US" dirty="0"/>
              <a:t>Future Generation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EB3BAE-C0B2-447C-B8BE-96C6BD84D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5875" y="3225089"/>
            <a:ext cx="5472000" cy="1804112"/>
          </a:xfrm>
        </p:spPr>
        <p:txBody>
          <a:bodyPr/>
          <a:lstStyle/>
          <a:p>
            <a:pPr lvl="0"/>
            <a:r>
              <a:rPr lang="en-US" sz="2800" b="1" dirty="0"/>
              <a:t>No segment of the population will be subject of ‘future generation’ other than the youth themselves. </a:t>
            </a:r>
            <a:r>
              <a:rPr lang="en-US" sz="2800" dirty="0"/>
              <a:t>In general, the entire population in particular bears a responsibility for the youth.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A563457-1EC8-4978-BCCB-AFD88C9ED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7CD04AE-9A8B-4DED-855D-F51B510D0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237D1CA-B91A-410E-A968-D017BBE99F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9189" y="2717779"/>
            <a:ext cx="5472000" cy="358775"/>
          </a:xfrm>
        </p:spPr>
        <p:txBody>
          <a:bodyPr/>
          <a:lstStyle/>
          <a:p>
            <a:r>
              <a:rPr lang="en-US" dirty="0"/>
              <a:t>Climate Change is a youth issues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A87885-D672-4CF9-A78D-CFE98385B0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86824" y="3169528"/>
            <a:ext cx="5472113" cy="2196041"/>
          </a:xfrm>
        </p:spPr>
        <p:txBody>
          <a:bodyPr/>
          <a:lstStyle/>
          <a:p>
            <a:r>
              <a:rPr lang="en-US" sz="2800" dirty="0"/>
              <a:t>Because most African countries including Ethiopia, the youth population accounts for a sizeable share of the total population also </a:t>
            </a:r>
            <a:r>
              <a:rPr lang="en-US" sz="2800" b="1" dirty="0"/>
              <a:t>depend heavily on agriculture – a sector that is highly exposed to climate change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6AC9832-FB01-464A-9824-61887B77997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837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Placeholder 22">
            <a:extLst>
              <a:ext uri="{FF2B5EF4-FFF2-40B4-BE49-F238E27FC236}">
                <a16:creationId xmlns:a16="http://schemas.microsoft.com/office/drawing/2014/main" id="{35E3CE9E-B03C-CB4B-A83A-D3265C7A054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/>
        </p:blipFill>
        <p:spPr>
          <a:xfrm>
            <a:off x="3175432" y="0"/>
            <a:ext cx="8252547" cy="6371351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01" y="2050869"/>
            <a:ext cx="5997552" cy="2063757"/>
          </a:xfrm>
        </p:spPr>
        <p:txBody>
          <a:bodyPr/>
          <a:lstStyle/>
          <a:p>
            <a:r>
              <a:rPr lang="en-US" dirty="0"/>
              <a:t>Good Practice’s 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972F17A-D965-40B9-8ABB-C634072DBC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4110760"/>
            <a:ext cx="5969726" cy="1331395"/>
          </a:xfrm>
        </p:spPr>
        <p:txBody>
          <a:bodyPr/>
          <a:lstStyle/>
          <a:p>
            <a:r>
              <a:rPr lang="en-US" sz="2400" dirty="0"/>
              <a:t>Assessing the current status of youth agency to engage on the agenda of climate change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64141-6F81-4947-A236-746D94ED3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95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3821FC-5A1C-47E8-A586-3177C3498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0143235" cy="756720"/>
          </a:xfrm>
        </p:spPr>
        <p:txBody>
          <a:bodyPr/>
          <a:lstStyle/>
          <a:p>
            <a:r>
              <a:rPr lang="en-US" dirty="0"/>
              <a:t>Assessing the current status of youth agency to engage on the agenda of climate change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6F3DC0-5F30-4986-B8AE-2B5D7CE3D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063" y="1732208"/>
            <a:ext cx="4860000" cy="360000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" dirty="0"/>
              <a:t>Exi</a:t>
            </a:r>
            <a:r>
              <a:rPr lang="en-US" dirty="0"/>
              <a:t>s</a:t>
            </a:r>
            <a:r>
              <a:rPr lang="en" dirty="0"/>
              <a:t>ting </a:t>
            </a:r>
            <a:r>
              <a:rPr lang="en-US" dirty="0"/>
              <a:t>Good Practices </a:t>
            </a:r>
            <a:r>
              <a:rPr lang="en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64BC-35A3-4E70-94B0-3FF95E131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999" y="2347088"/>
            <a:ext cx="5452607" cy="2238897"/>
          </a:xfrm>
        </p:spPr>
        <p:txBody>
          <a:bodyPr/>
          <a:lstStyle/>
          <a:p>
            <a:pPr marL="342900" indent="-342900"/>
            <a:r>
              <a:rPr lang="en-US" sz="2800" b="1" dirty="0"/>
              <a:t>Awareness creation on  Environment &amp; Climate Change among the youth:</a:t>
            </a:r>
          </a:p>
          <a:p>
            <a:pPr marL="342900" indent="-342900"/>
            <a:r>
              <a:rPr lang="en-US" sz="2800" b="1" dirty="0"/>
              <a:t>Environmental Clubs at Schools (Primary &amp; Secondary) </a:t>
            </a:r>
            <a:endParaRPr lang="en-US" sz="2800" dirty="0"/>
          </a:p>
          <a:p>
            <a:pPr marL="342900" indent="-342900"/>
            <a:r>
              <a:rPr lang="en-US" sz="2800" b="1" dirty="0"/>
              <a:t>Youth Participation</a:t>
            </a:r>
            <a:r>
              <a:rPr lang="en-US" sz="2800" dirty="0"/>
              <a:t>: </a:t>
            </a:r>
          </a:p>
          <a:p>
            <a:pPr marL="342900" indent="-342900"/>
            <a:r>
              <a:rPr lang="en-US" sz="2800" b="1" dirty="0"/>
              <a:t>Training</a:t>
            </a:r>
            <a:r>
              <a:rPr lang="en-US" sz="2800" dirty="0"/>
              <a:t>:(Capacity &amp; Awareness) </a:t>
            </a:r>
          </a:p>
          <a:p>
            <a:pPr marL="342900" indent="-342900"/>
            <a:r>
              <a:rPr lang="en-US" sz="2800" b="1" dirty="0"/>
              <a:t>Youth Position papers</a:t>
            </a:r>
            <a:r>
              <a:rPr lang="en-US" sz="2800" dirty="0"/>
              <a:t>:</a:t>
            </a:r>
            <a:endParaRPr lang="en-US" sz="2800" noProof="1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306B281-9CD0-4712-BC2A-46D16F97EB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5235" y="1680482"/>
            <a:ext cx="4860000" cy="358775"/>
          </a:xfrm>
        </p:spPr>
        <p:txBody>
          <a:bodyPr/>
          <a:lstStyle/>
          <a:p>
            <a:r>
              <a:rPr lang="en" dirty="0"/>
              <a:t>Potential work </a:t>
            </a:r>
            <a:r>
              <a:rPr lang="en-US" dirty="0"/>
              <a:t>to be capitalized 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5DB88-69E3-46D5-A161-0AAEFD20F5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5235" y="2347414"/>
            <a:ext cx="4860000" cy="2238375"/>
          </a:xfrm>
        </p:spPr>
        <p:txBody>
          <a:bodyPr/>
          <a:lstStyle/>
          <a:p>
            <a:pPr marL="342900" indent="-342900"/>
            <a:r>
              <a:rPr lang="en-US" sz="2800" b="1" dirty="0"/>
              <a:t>Youth Voluntarism on Green Legacy </a:t>
            </a:r>
          </a:p>
          <a:p>
            <a:pPr marL="342900" indent="-342900"/>
            <a:r>
              <a:rPr lang="en-US" sz="2800" b="1" dirty="0"/>
              <a:t>Including Youth in the National Delegation at COPs </a:t>
            </a:r>
          </a:p>
          <a:p>
            <a:pPr marL="342900" indent="-342900"/>
            <a:r>
              <a:rPr lang="en-US" sz="2800" b="1" dirty="0"/>
              <a:t>Engagement of Youth during Consultation in updating NDC</a:t>
            </a:r>
          </a:p>
          <a:p>
            <a:pPr marL="342900" indent="-342900"/>
            <a:r>
              <a:rPr lang="en-US" sz="2800" b="1" dirty="0"/>
              <a:t>Young people are organizing themselves as organization 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51189A-387F-4321-8065-73672D6589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862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3821FC-5A1C-47E8-A586-3177C3498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0143235" cy="756720"/>
          </a:xfrm>
        </p:spPr>
        <p:txBody>
          <a:bodyPr/>
          <a:lstStyle/>
          <a:p>
            <a:r>
              <a:rPr lang="en-US" dirty="0"/>
              <a:t>Assessing the current status of youth agency to engage on the agenda of climate change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6F3DC0-5F30-4986-B8AE-2B5D7CE3D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063" y="1732208"/>
            <a:ext cx="4860000" cy="360000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" dirty="0"/>
              <a:t>Exicting </a:t>
            </a:r>
            <a:r>
              <a:rPr lang="en-US" dirty="0"/>
              <a:t>Good Practices </a:t>
            </a:r>
            <a:r>
              <a:rPr lang="en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64BC-35A3-4E70-94B0-3FF95E131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347088"/>
            <a:ext cx="4860000" cy="2238897"/>
          </a:xfrm>
        </p:spPr>
        <p:txBody>
          <a:bodyPr/>
          <a:lstStyle/>
          <a:p>
            <a:pPr marL="342900" indent="-342900"/>
            <a:r>
              <a:rPr lang="en-US" sz="2800" b="1" dirty="0"/>
              <a:t>Awareness creation on  Environment &amp; Climate Change among the youth:</a:t>
            </a:r>
            <a:endParaRPr lang="en-US" sz="2800" dirty="0"/>
          </a:p>
          <a:p>
            <a:pPr marL="342900" indent="-342900"/>
            <a:r>
              <a:rPr lang="en-US" sz="2800" b="1" dirty="0"/>
              <a:t>Youth Participation</a:t>
            </a:r>
            <a:r>
              <a:rPr lang="en-US" sz="2800" dirty="0"/>
              <a:t>: </a:t>
            </a:r>
          </a:p>
          <a:p>
            <a:pPr marL="342900" indent="-342900"/>
            <a:r>
              <a:rPr lang="en-US" sz="2800" b="1" dirty="0"/>
              <a:t>Training</a:t>
            </a:r>
            <a:r>
              <a:rPr lang="en-US" sz="2800" dirty="0"/>
              <a:t>: </a:t>
            </a:r>
          </a:p>
          <a:p>
            <a:pPr marL="342900" indent="-342900"/>
            <a:r>
              <a:rPr lang="en-US" sz="2800" b="1" dirty="0"/>
              <a:t>Position papers</a:t>
            </a:r>
            <a:r>
              <a:rPr lang="en-US" sz="2800" dirty="0"/>
              <a:t>:</a:t>
            </a:r>
            <a:endParaRPr lang="en-US" sz="2800" noProof="1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306B281-9CD0-4712-BC2A-46D16F97EB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5235" y="1680482"/>
            <a:ext cx="4860000" cy="358775"/>
          </a:xfrm>
        </p:spPr>
        <p:txBody>
          <a:bodyPr/>
          <a:lstStyle/>
          <a:p>
            <a:r>
              <a:rPr lang="en" dirty="0"/>
              <a:t>Potential work </a:t>
            </a:r>
            <a:r>
              <a:rPr lang="en-US" dirty="0"/>
              <a:t>to be capitalized 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5DB88-69E3-46D5-A161-0AAEFD20F5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5235" y="2347414"/>
            <a:ext cx="4860000" cy="2238375"/>
          </a:xfrm>
        </p:spPr>
        <p:txBody>
          <a:bodyPr/>
          <a:lstStyle/>
          <a:p>
            <a:pPr marL="342900" indent="-342900"/>
            <a:r>
              <a:rPr lang="en-US" sz="2800" b="1" dirty="0"/>
              <a:t>Youth Voluntarism on Green Legacy </a:t>
            </a:r>
          </a:p>
          <a:p>
            <a:pPr marL="342900" indent="-342900"/>
            <a:r>
              <a:rPr lang="en-US" sz="2800" b="1" dirty="0"/>
              <a:t>Including Youth in the National Delegation at COPs </a:t>
            </a:r>
          </a:p>
          <a:p>
            <a:pPr marL="342900" indent="-342900"/>
            <a:r>
              <a:rPr lang="en-US" sz="2800" b="1" dirty="0"/>
              <a:t>Engagement of Youth Consultation in updating NDC</a:t>
            </a:r>
          </a:p>
          <a:p>
            <a:pPr marL="342900" indent="-342900"/>
            <a:r>
              <a:rPr lang="en-US" sz="2800" b="1" dirty="0"/>
              <a:t>Young people are organizing themselves as organization 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51189A-387F-4321-8065-73672D6589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9</a:t>
            </a:fld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A0BC73C-073F-4149-AE7D-45AABAC5C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2731" y="4193178"/>
            <a:ext cx="4014546" cy="246842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F2B6AB2-BF83-4866-B736-2C53870102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132" y="4203245"/>
            <a:ext cx="3644538" cy="24588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9BDEB13-1124-4881-A0CE-1471AD073B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4333" y="4232365"/>
            <a:ext cx="3923678" cy="252113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9645F87-2173-4430-AA19-2516E61C79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5771" y="1430400"/>
            <a:ext cx="5381898" cy="280196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6C218EE-FE8B-4B40-ABD0-81F945DE11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132" y="1672046"/>
            <a:ext cx="5123540" cy="2553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77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16411250_Bright business presentation_AAS_v3" id="{57D58BC9-3F05-45D4-81CD-7BA898B4CAAD}" vid="{0F92AA19-00D6-4C71-B13F-219D7994A0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8E15EA0-2F38-456B-B156-038699A5D1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DB5DD7-8DCC-4069-9EB3-5D09818665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90D0D0-7C1D-47FF-A2F0-9937AA567A3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tf16411250_win32</Template>
  <TotalTime>444</TotalTime>
  <Words>816</Words>
  <Application>Microsoft Office PowerPoint</Application>
  <PresentationFormat>Widescreen</PresentationFormat>
  <Paragraphs>119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Candara</vt:lpstr>
      <vt:lpstr>Corbel</vt:lpstr>
      <vt:lpstr>Fira Sans</vt:lpstr>
      <vt:lpstr>Times New Roman</vt:lpstr>
      <vt:lpstr>Office Theme</vt:lpstr>
      <vt:lpstr>Meaningful  Youth Engagement on Environment and Climate in Ethiopia  </vt:lpstr>
      <vt:lpstr>Hello!</vt:lpstr>
      <vt:lpstr>stockholm+50</vt:lpstr>
      <vt:lpstr>Objective </vt:lpstr>
      <vt:lpstr>Why we need to engage youth  ?  </vt:lpstr>
      <vt:lpstr>Rationale</vt:lpstr>
      <vt:lpstr>Good Practice’s  </vt:lpstr>
      <vt:lpstr>Assessing the current status of youth agency to engage on the agenda of climate change</vt:lpstr>
      <vt:lpstr>Assessing the current status of youth agency to engage on the agenda of climate change</vt:lpstr>
      <vt:lpstr>Challenges  </vt:lpstr>
      <vt:lpstr>Main Challenges </vt:lpstr>
      <vt:lpstr>Assessing challenges posed for the meaningful engagement of youth on environmental and Climate governance</vt:lpstr>
      <vt:lpstr>Recommendations</vt:lpstr>
      <vt:lpstr>Forwarding practical recommendation to be applied for Stockholm 50+ and beyond.</vt:lpstr>
      <vt:lpstr>Large image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win7</dc:creator>
  <cp:lastModifiedBy>win7</cp:lastModifiedBy>
  <cp:revision>18</cp:revision>
  <dcterms:created xsi:type="dcterms:W3CDTF">2022-04-10T20:57:44Z</dcterms:created>
  <dcterms:modified xsi:type="dcterms:W3CDTF">2022-04-11T06:23:06Z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