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3"/>
  </p:notesMasterIdLst>
  <p:handoutMasterIdLst>
    <p:handoutMasterId r:id="rId24"/>
  </p:handoutMasterIdLst>
  <p:sldIdLst>
    <p:sldId id="256" r:id="rId2"/>
    <p:sldId id="257" r:id="rId3"/>
    <p:sldId id="319" r:id="rId4"/>
    <p:sldId id="320" r:id="rId5"/>
    <p:sldId id="324" r:id="rId6"/>
    <p:sldId id="321" r:id="rId7"/>
    <p:sldId id="323" r:id="rId8"/>
    <p:sldId id="335" r:id="rId9"/>
    <p:sldId id="328" r:id="rId10"/>
    <p:sldId id="330" r:id="rId11"/>
    <p:sldId id="326" r:id="rId12"/>
    <p:sldId id="332" r:id="rId13"/>
    <p:sldId id="336" r:id="rId14"/>
    <p:sldId id="304" r:id="rId15"/>
    <p:sldId id="333" r:id="rId16"/>
    <p:sldId id="296" r:id="rId17"/>
    <p:sldId id="307" r:id="rId18"/>
    <p:sldId id="308" r:id="rId19"/>
    <p:sldId id="334" r:id="rId20"/>
    <p:sldId id="329" r:id="rId21"/>
    <p:sldId id="314" r:id="rId22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380" autoAdjust="0"/>
  </p:normalViewPr>
  <p:slideViewPr>
    <p:cSldViewPr>
      <p:cViewPr varScale="1">
        <p:scale>
          <a:sx n="67" d="100"/>
          <a:sy n="67" d="100"/>
        </p:scale>
        <p:origin x="1392" y="6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E3EE0779-24BC-49D4-8481-0F2962C17A7C}" type="datetimeFigureOut">
              <a:rPr lang="en-US" smtClean="0"/>
              <a:t>4/11/2022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3F7EDC93-C24E-4708-B8BF-D3D468476D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311036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32518442-4EA6-476F-8377-180441E2097A}" type="datetimeFigureOut">
              <a:rPr lang="en-US" smtClean="0"/>
              <a:t>4/11/2022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CABE0A3A-620E-442A-9E2B-38C9CB71B4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705712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1D3C95-FBB0-45AF-9DF6-42069763C4A3}" type="datetimeFigureOut">
              <a:rPr lang="en-US" smtClean="0"/>
              <a:t>4/11/2022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7ACB73-7360-414D-9E2C-2CE79E03993D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/>
          <p:cNvPicPr/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93" t="12735" r="6263"/>
          <a:stretch/>
        </p:blipFill>
        <p:spPr bwMode="auto">
          <a:xfrm>
            <a:off x="8124825" y="33130"/>
            <a:ext cx="1019175" cy="91440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5324181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1D3C95-FBB0-45AF-9DF6-42069763C4A3}" type="datetimeFigureOut">
              <a:rPr lang="en-US" smtClean="0"/>
              <a:t>4/11/2022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7ACB73-7360-414D-9E2C-2CE79E0399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50736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1D3C95-FBB0-45AF-9DF6-42069763C4A3}" type="datetimeFigureOut">
              <a:rPr lang="en-US" smtClean="0"/>
              <a:t>4/11/2022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7ACB73-7360-414D-9E2C-2CE79E0399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01591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1D3C95-FBB0-45AF-9DF6-42069763C4A3}" type="datetimeFigureOut">
              <a:rPr lang="en-US" smtClean="0"/>
              <a:t>4/11/2022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7ACB73-7360-414D-9E2C-2CE79E03993D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/>
          <p:cNvPicPr/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93" t="12735" r="6263"/>
          <a:stretch/>
        </p:blipFill>
        <p:spPr bwMode="auto">
          <a:xfrm>
            <a:off x="8324850" y="26504"/>
            <a:ext cx="819150" cy="73025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8" name="Picture 3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0127" y="-1"/>
            <a:ext cx="1223451" cy="11168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666082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1D3C95-FBB0-45AF-9DF6-42069763C4A3}" type="datetimeFigureOut">
              <a:rPr lang="en-US" smtClean="0"/>
              <a:t>4/11/2022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7ACB73-7360-414D-9E2C-2CE79E03993D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/>
          <p:cNvPicPr/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62" y="0"/>
            <a:ext cx="828675" cy="756285"/>
          </a:xfrm>
          <a:prstGeom prst="rect">
            <a:avLst/>
          </a:prstGeom>
          <a:noFill/>
          <a:ln>
            <a:noFill/>
          </a:ln>
          <a:effectLst/>
          <a:extLst/>
        </p:spPr>
      </p:pic>
      <p:pic>
        <p:nvPicPr>
          <p:cNvPr id="9" name="Picture 8"/>
          <p:cNvPicPr/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93" t="12735" r="6263"/>
          <a:stretch/>
        </p:blipFill>
        <p:spPr bwMode="auto">
          <a:xfrm>
            <a:off x="8362950" y="0"/>
            <a:ext cx="819150" cy="73025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1253383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1D3C95-FBB0-45AF-9DF6-42069763C4A3}" type="datetimeFigureOut">
              <a:rPr lang="en-US" smtClean="0"/>
              <a:t>4/11/2022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7ACB73-7360-414D-9E2C-2CE79E0399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62562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1D3C95-FBB0-45AF-9DF6-42069763C4A3}" type="datetimeFigureOut">
              <a:rPr lang="en-US" smtClean="0"/>
              <a:t>4/11/2022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7ACB73-7360-414D-9E2C-2CE79E0399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86874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1D3C95-FBB0-45AF-9DF6-42069763C4A3}" type="datetimeFigureOut">
              <a:rPr lang="en-US" smtClean="0"/>
              <a:t>4/11/2022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7ACB73-7360-414D-9E2C-2CE79E0399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01236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1D3C95-FBB0-45AF-9DF6-42069763C4A3}" type="datetimeFigureOut">
              <a:rPr lang="en-US" smtClean="0"/>
              <a:t>4/11/2022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7ACB73-7360-414D-9E2C-2CE79E0399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86226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1D3C95-FBB0-45AF-9DF6-42069763C4A3}" type="datetimeFigureOut">
              <a:rPr lang="en-US" smtClean="0"/>
              <a:t>4/11/2022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7ACB73-7360-414D-9E2C-2CE79E0399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08654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1D3C95-FBB0-45AF-9DF6-42069763C4A3}" type="datetimeFigureOut">
              <a:rPr lang="en-US" smtClean="0"/>
              <a:t>4/11/2022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7ACB73-7360-414D-9E2C-2CE79E0399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18733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1D3C95-FBB0-45AF-9DF6-42069763C4A3}" type="datetimeFigureOut">
              <a:rPr lang="en-US" smtClean="0"/>
              <a:t>4/11/2022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7ACB73-7360-414D-9E2C-2CE79E0399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49546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3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3" Type="http://schemas.openxmlformats.org/officeDocument/2006/relationships/image" Target="../media/image25.jpeg"/><Relationship Id="rId7" Type="http://schemas.openxmlformats.org/officeDocument/2006/relationships/image" Target="../media/image29.jpeg"/><Relationship Id="rId2" Type="http://schemas.openxmlformats.org/officeDocument/2006/relationships/hyperlink" Target="https://www.ncbi.nlm.nih.gov/pmc/articles/PMC4190142/figure/Fig3/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png"/><Relationship Id="rId5" Type="http://schemas.openxmlformats.org/officeDocument/2006/relationships/image" Target="../media/image27.jpeg"/><Relationship Id="rId10" Type="http://schemas.openxmlformats.org/officeDocument/2006/relationships/image" Target="../media/image32.jpeg"/><Relationship Id="rId4" Type="http://schemas.openxmlformats.org/officeDocument/2006/relationships/image" Target="../media/image26.jpeg"/><Relationship Id="rId9" Type="http://schemas.openxmlformats.org/officeDocument/2006/relationships/image" Target="../media/image3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7.jpeg"/><Relationship Id="rId5" Type="http://schemas.openxmlformats.org/officeDocument/2006/relationships/image" Target="../media/image36.png"/><Relationship Id="rId4" Type="http://schemas.openxmlformats.org/officeDocument/2006/relationships/image" Target="../media/image35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2.png"/><Relationship Id="rId5" Type="http://schemas.openxmlformats.org/officeDocument/2006/relationships/image" Target="../media/image41.png"/><Relationship Id="rId4" Type="http://schemas.openxmlformats.org/officeDocument/2006/relationships/image" Target="../media/image40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5.png"/><Relationship Id="rId4" Type="http://schemas.openxmlformats.org/officeDocument/2006/relationships/image" Target="../media/image44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7" Type="http://schemas.openxmlformats.org/officeDocument/2006/relationships/image" Target="../media/image1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3.pn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3.png"/><Relationship Id="rId4" Type="http://schemas.openxmlformats.org/officeDocument/2006/relationships/image" Target="../media/image1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jpeg"/><Relationship Id="rId13" Type="http://schemas.openxmlformats.org/officeDocument/2006/relationships/image" Target="../media/image3.png"/><Relationship Id="rId3" Type="http://schemas.openxmlformats.org/officeDocument/2006/relationships/hyperlink" Target="https://iea.uoregon.edu/country-members/Ethiopia" TargetMode="External"/><Relationship Id="rId7" Type="http://schemas.openxmlformats.org/officeDocument/2006/relationships/image" Target="../media/image16.jpeg"/><Relationship Id="rId12" Type="http://schemas.openxmlformats.org/officeDocument/2006/relationships/image" Target="../media/image21.jpeg"/><Relationship Id="rId2" Type="http://schemas.openxmlformats.org/officeDocument/2006/relationships/hyperlink" Target="MEAs%20to%20which%20Ethiopia%20has%20taken%20membership%20actions-%20University%20of%20Oregon.docx" TargetMode="Externa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5.png"/><Relationship Id="rId11" Type="http://schemas.openxmlformats.org/officeDocument/2006/relationships/image" Target="../media/image20.jpeg"/><Relationship Id="rId5" Type="http://schemas.openxmlformats.org/officeDocument/2006/relationships/image" Target="../media/image14.png"/><Relationship Id="rId10" Type="http://schemas.openxmlformats.org/officeDocument/2006/relationships/image" Target="../media/image19.jpeg"/><Relationship Id="rId4" Type="http://schemas.openxmlformats.org/officeDocument/2006/relationships/image" Target="../media/image13.jpeg"/><Relationship Id="rId9" Type="http://schemas.openxmlformats.org/officeDocument/2006/relationships/image" Target="../media/image18.png"/><Relationship Id="rId14" Type="http://schemas.openxmlformats.org/officeDocument/2006/relationships/image" Target="../media/image1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3.png"/><Relationship Id="rId4" Type="http://schemas.openxmlformats.org/officeDocument/2006/relationships/image" Target="../media/image1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52401"/>
            <a:ext cx="7772400" cy="1143000"/>
          </a:xfrm>
        </p:spPr>
        <p:txBody>
          <a:bodyPr>
            <a:normAutofit fontScale="90000"/>
          </a:bodyPr>
          <a:lstStyle/>
          <a:p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3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sz="3600" b="1" dirty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rPr>
              <a:t>Federal Democratic Republic of Ethiopia</a:t>
            </a:r>
            <a:br>
              <a:rPr lang="en-US" sz="3600" b="1" dirty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rPr>
            </a:br>
            <a:r>
              <a:rPr lang="en-US" sz="3600" b="1" dirty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rPr>
              <a:t>Environmental Protection </a:t>
            </a:r>
            <a:r>
              <a:rPr lang="en-US" sz="3600" b="1" dirty="0" smtClean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rPr>
              <a:t>Authority (EPA)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00200" y="2438400"/>
            <a:ext cx="7519987" cy="1741714"/>
          </a:xfrm>
        </p:spPr>
        <p:txBody>
          <a:bodyPr>
            <a:normAutofit/>
          </a:bodyPr>
          <a:lstStyle/>
          <a:p>
            <a:r>
              <a:rPr lang="en-US" sz="3500" b="1" dirty="0" smtClean="0">
                <a:solidFill>
                  <a:schemeClr val="tx1"/>
                </a:solidFill>
              </a:rPr>
              <a:t>National Responses to the Multilateral </a:t>
            </a:r>
            <a:r>
              <a:rPr lang="en-US" sz="3500" b="1" dirty="0">
                <a:solidFill>
                  <a:schemeClr val="tx1"/>
                </a:solidFill>
              </a:rPr>
              <a:t>Environmental Agreements (MEAs) in </a:t>
            </a:r>
            <a:r>
              <a:rPr lang="en-US" sz="3500" b="1" dirty="0" smtClean="0">
                <a:solidFill>
                  <a:schemeClr val="tx1"/>
                </a:solidFill>
              </a:rPr>
              <a:t>Ethiopia</a:t>
            </a:r>
            <a:endParaRPr lang="en-US" b="1" dirty="0" smtClean="0">
              <a:solidFill>
                <a:schemeClr val="tx1"/>
              </a:solidFill>
            </a:endParaRPr>
          </a:p>
        </p:txBody>
      </p:sp>
      <p:pic>
        <p:nvPicPr>
          <p:cNvPr id="4198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0127" y="-1"/>
            <a:ext cx="1223451" cy="11168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Subtitle 2"/>
          <p:cNvSpPr txBox="1">
            <a:spLocks/>
          </p:cNvSpPr>
          <p:nvPr/>
        </p:nvSpPr>
        <p:spPr>
          <a:xfrm>
            <a:off x="5943600" y="4953000"/>
            <a:ext cx="3176587" cy="1673677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10000"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b="1" dirty="0">
                <a:solidFill>
                  <a:schemeClr val="tx1"/>
                </a:solidFill>
              </a:rPr>
              <a:t>Mensur </a:t>
            </a:r>
            <a:r>
              <a:rPr lang="en-US" sz="2400" b="1" dirty="0" smtClean="0">
                <a:solidFill>
                  <a:schemeClr val="tx1"/>
                </a:solidFill>
              </a:rPr>
              <a:t>Dessie Nuri</a:t>
            </a:r>
            <a:endParaRPr lang="en-US" sz="2400" b="1" dirty="0">
              <a:solidFill>
                <a:schemeClr val="tx1"/>
              </a:solidFill>
            </a:endParaRPr>
          </a:p>
          <a:p>
            <a:r>
              <a:rPr lang="en-US" sz="2400" b="1" dirty="0" smtClean="0">
                <a:solidFill>
                  <a:schemeClr val="tx1"/>
                </a:solidFill>
              </a:rPr>
              <a:t>Director, MEAs Negotiation Coordination Directorate, Ethiopian EPA</a:t>
            </a:r>
          </a:p>
          <a:p>
            <a:pPr algn="r"/>
            <a:r>
              <a:rPr lang="en-US" sz="2400" b="1" dirty="0" smtClean="0">
                <a:solidFill>
                  <a:schemeClr val="tx1"/>
                </a:solidFill>
              </a:rPr>
              <a:t>April 11/2022</a:t>
            </a:r>
          </a:p>
        </p:txBody>
      </p:sp>
      <p:pic>
        <p:nvPicPr>
          <p:cNvPr id="6" name="Picture 5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2400" y="5323113"/>
            <a:ext cx="6324600" cy="15587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16195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b="1" dirty="0"/>
              <a:t>Efforts made to address the environmental problems…</a:t>
            </a:r>
            <a:endParaRPr lang="en-US" sz="32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1000" y="1524000"/>
            <a:ext cx="7620000" cy="639762"/>
          </a:xfrm>
        </p:spPr>
        <p:txBody>
          <a:bodyPr>
            <a:normAutofit fontScale="55000" lnSpcReduction="20000"/>
          </a:bodyPr>
          <a:lstStyle/>
          <a:p>
            <a:endParaRPr lang="en-GB" dirty="0" smtClean="0">
              <a:solidFill>
                <a:srgbClr val="00B050"/>
              </a:solidFill>
            </a:endParaRPr>
          </a:p>
          <a:p>
            <a:pPr algn="ctr"/>
            <a:r>
              <a:rPr lang="en-GB" sz="4400" dirty="0" smtClean="0">
                <a:solidFill>
                  <a:srgbClr val="00B050"/>
                </a:solidFill>
              </a:rPr>
              <a:t>National </a:t>
            </a:r>
            <a:r>
              <a:rPr lang="en-GB" sz="4400" dirty="0">
                <a:solidFill>
                  <a:srgbClr val="00B050"/>
                </a:solidFill>
              </a:rPr>
              <a:t>Environmental Laws/Policies/Strategies </a:t>
            </a:r>
          </a:p>
          <a:p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28600" y="1905000"/>
            <a:ext cx="5638800" cy="4953000"/>
          </a:xfrm>
        </p:spPr>
        <p:txBody>
          <a:bodyPr>
            <a:normAutofit fontScale="92500" lnSpcReduction="10000"/>
          </a:bodyPr>
          <a:lstStyle/>
          <a:p>
            <a:r>
              <a:rPr lang="en-US" b="1" dirty="0"/>
              <a:t>Ethiopia tries to translate the international commitment in to local actions:</a:t>
            </a:r>
          </a:p>
          <a:p>
            <a:r>
              <a:rPr lang="en-US" dirty="0"/>
              <a:t>GOE recognizes sustainable development in the </a:t>
            </a:r>
            <a:r>
              <a:rPr lang="en-US" b="1" dirty="0"/>
              <a:t>Constitution</a:t>
            </a:r>
            <a:r>
              <a:rPr lang="en-US" dirty="0"/>
              <a:t> (art. 43, 44 &amp; 92) (1995)</a:t>
            </a:r>
          </a:p>
          <a:p>
            <a:r>
              <a:rPr lang="en-US" b="1" dirty="0"/>
              <a:t>Environmental Policy of Ethiopia </a:t>
            </a:r>
            <a:r>
              <a:rPr lang="en-US" dirty="0"/>
              <a:t>(1995)</a:t>
            </a:r>
          </a:p>
          <a:p>
            <a:r>
              <a:rPr lang="en-GB" dirty="0"/>
              <a:t>CRGE/NDC are mainstreamed &amp; implemented in the </a:t>
            </a:r>
            <a:r>
              <a:rPr lang="en-GB" b="1" dirty="0"/>
              <a:t>GTP-II &amp; the 10 YDP -</a:t>
            </a:r>
            <a:r>
              <a:rPr lang="en-GB" dirty="0"/>
              <a:t>(soil, water, forestry) though community participation </a:t>
            </a:r>
          </a:p>
          <a:p>
            <a:r>
              <a:rPr lang="en-GB" dirty="0"/>
              <a:t>GTP-II &amp; the 10 YDP also recognizes CRGE/NDC</a:t>
            </a:r>
            <a:r>
              <a:rPr lang="en-GB" b="1" dirty="0"/>
              <a:t> </a:t>
            </a:r>
            <a:r>
              <a:rPr lang="en-GB" dirty="0"/>
              <a:t>as </a:t>
            </a:r>
            <a:r>
              <a:rPr lang="en-GB" b="1" dirty="0"/>
              <a:t>one of its 10 </a:t>
            </a:r>
            <a:r>
              <a:rPr lang="en-GB" b="1" dirty="0" smtClean="0"/>
              <a:t>pillars</a:t>
            </a:r>
          </a:p>
          <a:p>
            <a:r>
              <a:rPr lang="en-GB" b="1" dirty="0" smtClean="0"/>
              <a:t>Environmental institutions are established at Federal, Regions &amp; City Administration as well as line ministries</a:t>
            </a:r>
            <a:endParaRPr lang="en-GB" b="1" dirty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7" name="Content Placeholder 4"/>
          <p:cNvPicPr>
            <a:picLocks noGrp="1"/>
          </p:cNvPicPr>
          <p:nvPr>
            <p:ph sz="quarter" idx="4"/>
          </p:nvPr>
        </p:nvPicPr>
        <p:blipFill>
          <a:blip r:embed="rId2"/>
          <a:stretch>
            <a:fillRect/>
          </a:stretch>
        </p:blipFill>
        <p:spPr>
          <a:xfrm>
            <a:off x="6096000" y="2266315"/>
            <a:ext cx="3048000" cy="2016125"/>
          </a:xfrm>
          <a:prstGeom prst="rect">
            <a:avLst/>
          </a:prstGeom>
        </p:spPr>
      </p:pic>
      <p:pic>
        <p:nvPicPr>
          <p:cNvPr id="9" name="Picture 8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93" t="12735" r="6263"/>
          <a:stretch/>
        </p:blipFill>
        <p:spPr bwMode="auto">
          <a:xfrm>
            <a:off x="6629400" y="4572000"/>
            <a:ext cx="1676400" cy="172085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8" name="Picture 7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93" t="12735" r="6263"/>
          <a:stretch/>
        </p:blipFill>
        <p:spPr bwMode="auto">
          <a:xfrm>
            <a:off x="8343900" y="0"/>
            <a:ext cx="819150" cy="73025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0" name="Picture 9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6035"/>
            <a:ext cx="828675" cy="756285"/>
          </a:xfrm>
          <a:prstGeom prst="rect">
            <a:avLst/>
          </a:prstGeom>
          <a:noFill/>
          <a:ln>
            <a:noFill/>
          </a:ln>
          <a:effectLst/>
          <a:extLst/>
        </p:spPr>
      </p:pic>
    </p:spTree>
    <p:extLst>
      <p:ext uri="{BB962C8B-B14F-4D97-AF65-F5344CB8AC3E}">
        <p14:creationId xmlns:p14="http://schemas.microsoft.com/office/powerpoint/2010/main" val="14024955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b="1" dirty="0" smtClean="0"/>
              <a:t>     Efforts </a:t>
            </a:r>
            <a:r>
              <a:rPr lang="en-US" sz="3200" b="1" dirty="0"/>
              <a:t>made to address the environmental problems….</a:t>
            </a:r>
            <a:endParaRPr lang="en-GB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941116"/>
          </a:xfrm>
        </p:spPr>
        <p:txBody>
          <a:bodyPr>
            <a:normAutofit/>
          </a:bodyPr>
          <a:lstStyle/>
          <a:p>
            <a:pPr marL="0" lvl="1" indent="0">
              <a:spcBef>
                <a:spcPts val="0"/>
              </a:spcBef>
              <a:buNone/>
              <a:defRPr/>
            </a:pPr>
            <a:r>
              <a:rPr lang="en-GB" sz="2400" dirty="0"/>
              <a:t>In effect, Ethiopia has done, and continues to do, a great deal on </a:t>
            </a:r>
            <a:r>
              <a:rPr lang="en-GB" sz="2400" dirty="0" smtClean="0"/>
              <a:t>environment protection</a:t>
            </a:r>
          </a:p>
          <a:p>
            <a:pPr marL="0" lvl="1" indent="0">
              <a:spcBef>
                <a:spcPts val="0"/>
              </a:spcBef>
              <a:buNone/>
              <a:defRPr/>
            </a:pPr>
            <a:endParaRPr lang="en-GB" sz="2400" b="1" dirty="0">
              <a:solidFill>
                <a:prstClr val="black"/>
              </a:solidFill>
            </a:endParaRPr>
          </a:p>
        </p:txBody>
      </p:sp>
      <p:pic>
        <p:nvPicPr>
          <p:cNvPr id="4" name="Picture 3">
            <a:hlinkClick r:id="rId2"/>
            <a:extLst>
              <a:ext uri="{FF2B5EF4-FFF2-40B4-BE49-F238E27FC236}">
                <a16:creationId xmlns:lc="http://schemas.openxmlformats.org/drawingml/2006/lockedCanvas" xmlns="" xmlns:a16="http://schemas.microsoft.com/office/drawing/2014/main" id="{775E264F-02A5-42ED-B521-A1E9004DF603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3849" y="4940789"/>
            <a:ext cx="2720151" cy="16094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" y="2601118"/>
            <a:ext cx="1599565" cy="2139315"/>
          </a:xfrm>
          <a:prstGeom prst="rect">
            <a:avLst/>
          </a:prstGeom>
        </p:spPr>
      </p:pic>
      <p:pic>
        <p:nvPicPr>
          <p:cNvPr id="6" name="Content Placeholder 3" descr="DSC01944.JPG">
            <a:extLst>
              <a:ext uri="{FF2B5EF4-FFF2-40B4-BE49-F238E27FC236}">
                <a16:creationId xmlns:lc="http://schemas.openxmlformats.org/drawingml/2006/lockedCanvas" xmlns="" xmlns:a16="http://schemas.microsoft.com/office/drawing/2014/main" id="{2E180A8F-592B-42D5-BE8C-D2F992C865C0}"/>
              </a:ext>
            </a:extLst>
          </p:cNvPr>
          <p:cNvPicPr/>
          <p:nvPr/>
        </p:nvPicPr>
        <p:blipFill rotWithShape="1">
          <a:blip r:embed="rId5"/>
          <a:srcRect t="25000"/>
          <a:stretch/>
        </p:blipFill>
        <p:spPr>
          <a:xfrm>
            <a:off x="1646524" y="2601119"/>
            <a:ext cx="2083435" cy="2079512"/>
          </a:xfrm>
          <a:prstGeom prst="rect">
            <a:avLst/>
          </a:prstGeom>
        </p:spPr>
      </p:pic>
      <p:pic>
        <p:nvPicPr>
          <p:cNvPr id="7" name="Picture 6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940789"/>
            <a:ext cx="2174875" cy="1655685"/>
          </a:xfrm>
          <a:prstGeom prst="rect">
            <a:avLst/>
          </a:prstGeom>
          <a:noFill/>
          <a:ln>
            <a:noFill/>
          </a:ln>
          <a:effectLst/>
          <a:extLst/>
        </p:spPr>
      </p:pic>
      <p:pic>
        <p:nvPicPr>
          <p:cNvPr id="8" name="Picture 7" descr="ETHIOPIA-POLITICS-UNREST-RIGHTS-NOBEL : News Photo">
            <a:extLst>
              <a:ext uri="{FF2B5EF4-FFF2-40B4-BE49-F238E27FC236}">
                <a16:creationId xmlns:lc="http://schemas.openxmlformats.org/drawingml/2006/lockedCanvas" xmlns="" xmlns:a16="http://schemas.microsoft.com/office/drawing/2014/main" id="{86EC7150-B651-4DB7-A6A2-D610BB0C686C}"/>
              </a:ext>
            </a:extLst>
          </p:cNvPr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97304" y="4940789"/>
            <a:ext cx="1893695" cy="1700420"/>
          </a:xfrm>
          <a:prstGeom prst="rect">
            <a:avLst/>
          </a:prstGeom>
          <a:noFill/>
          <a:extLst/>
        </p:spPr>
      </p:pic>
      <p:sp>
        <p:nvSpPr>
          <p:cNvPr id="10" name="Rectangle 9"/>
          <p:cNvSpPr/>
          <p:nvPr/>
        </p:nvSpPr>
        <p:spPr>
          <a:xfrm>
            <a:off x="6549673" y="6550273"/>
            <a:ext cx="2594327" cy="3126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1400" dirty="0" smtClean="0">
                <a:solidFill>
                  <a:srgbClr val="00B0F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Agroforestry-local </a:t>
            </a:r>
            <a:r>
              <a:rPr lang="en-GB" sz="1400" dirty="0">
                <a:solidFill>
                  <a:srgbClr val="00B0F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knowledge</a:t>
            </a:r>
            <a:endParaRPr lang="en-GB" sz="1400" dirty="0">
              <a:solidFill>
                <a:srgbClr val="00B0F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695095" y="4621960"/>
            <a:ext cx="1799415" cy="3886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dirty="0">
                <a:solidFill>
                  <a:srgbClr val="00B0F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Restoration</a:t>
            </a:r>
            <a:endParaRPr lang="en-GB" dirty="0">
              <a:solidFill>
                <a:srgbClr val="00B0F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2406940" y="6557407"/>
            <a:ext cx="1332544" cy="32284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1400" dirty="0">
                <a:solidFill>
                  <a:srgbClr val="00B0F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Urban greenery</a:t>
            </a:r>
            <a:endParaRPr lang="en-GB" sz="1400" dirty="0">
              <a:solidFill>
                <a:srgbClr val="00B0F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0" y="6562581"/>
            <a:ext cx="2059410" cy="31265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1400" dirty="0">
                <a:solidFill>
                  <a:srgbClr val="00B0F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Alternative energy source</a:t>
            </a:r>
            <a:endParaRPr lang="en-GB" sz="1400" dirty="0">
              <a:solidFill>
                <a:srgbClr val="00B0F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4" name="Picture 13"/>
          <p:cNvPicPr/>
          <p:nvPr/>
        </p:nvPicPr>
        <p:blipFill>
          <a:blip r:embed="rId8"/>
          <a:stretch>
            <a:fillRect/>
          </a:stretch>
        </p:blipFill>
        <p:spPr>
          <a:xfrm>
            <a:off x="4320352" y="5010655"/>
            <a:ext cx="2004248" cy="1577139"/>
          </a:xfrm>
          <a:prstGeom prst="rect">
            <a:avLst/>
          </a:prstGeom>
        </p:spPr>
      </p:pic>
      <p:sp>
        <p:nvSpPr>
          <p:cNvPr id="15" name="Rectangle 14"/>
          <p:cNvSpPr/>
          <p:nvPr/>
        </p:nvSpPr>
        <p:spPr>
          <a:xfrm>
            <a:off x="4724400" y="6557407"/>
            <a:ext cx="926857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1400" dirty="0">
                <a:solidFill>
                  <a:srgbClr val="00B0F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E-mobility</a:t>
            </a:r>
            <a:endParaRPr lang="en-GB" sz="1400" dirty="0">
              <a:solidFill>
                <a:srgbClr val="00B0F0"/>
              </a:solidFill>
            </a:endParaRPr>
          </a:p>
        </p:txBody>
      </p:sp>
      <p:pic>
        <p:nvPicPr>
          <p:cNvPr id="16" name="Picture 15"/>
          <p:cNvPicPr/>
          <p:nvPr/>
        </p:nvPicPr>
        <p:blipFill>
          <a:blip r:embed="rId9"/>
          <a:stretch>
            <a:fillRect/>
          </a:stretch>
        </p:blipFill>
        <p:spPr>
          <a:xfrm>
            <a:off x="3810000" y="2601118"/>
            <a:ext cx="2514600" cy="2079513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>
          <a:xfrm>
            <a:off x="3863152" y="4644536"/>
            <a:ext cx="206870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>
                <a:solidFill>
                  <a:srgbClr val="00B0F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Waste management</a:t>
            </a:r>
            <a:endParaRPr lang="en-GB" dirty="0">
              <a:solidFill>
                <a:srgbClr val="00B0F0"/>
              </a:solidFill>
            </a:endParaRPr>
          </a:p>
        </p:txBody>
      </p:sp>
      <p:pic>
        <p:nvPicPr>
          <p:cNvPr id="18" name="Picture 17" descr="Ethiopia to plant 5 billion trees in 2020 to beat climate ..."/>
          <p:cNvPicPr/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3849" y="2601118"/>
            <a:ext cx="2720151" cy="2079513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Rectangle 8"/>
          <p:cNvSpPr/>
          <p:nvPr/>
        </p:nvSpPr>
        <p:spPr>
          <a:xfrm>
            <a:off x="6589532" y="4621960"/>
            <a:ext cx="2335162" cy="3886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dirty="0">
                <a:solidFill>
                  <a:srgbClr val="00B0F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Green Legacy Initiative</a:t>
            </a:r>
            <a:endParaRPr lang="en-GB" sz="1100" dirty="0">
              <a:solidFill>
                <a:srgbClr val="00B0F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302566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b="1" dirty="0" smtClean="0"/>
              <a:t>     Efforts </a:t>
            </a:r>
            <a:r>
              <a:rPr lang="en-US" sz="3200" b="1" dirty="0"/>
              <a:t>made to address the environmental problems….</a:t>
            </a:r>
            <a:endParaRPr lang="en-GB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295400"/>
            <a:ext cx="9144000" cy="55626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sz="2400" b="1" u="sng" dirty="0">
                <a:solidFill>
                  <a:srgbClr val="00B050"/>
                </a:solidFill>
              </a:rPr>
              <a:t>Leadership in MEAs</a:t>
            </a:r>
          </a:p>
        </p:txBody>
      </p:sp>
      <p:sp>
        <p:nvSpPr>
          <p:cNvPr id="9" name="Rectangle 8"/>
          <p:cNvSpPr/>
          <p:nvPr/>
        </p:nvSpPr>
        <p:spPr>
          <a:xfrm>
            <a:off x="76200" y="6343633"/>
            <a:ext cx="25146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 smtClean="0">
                <a:solidFill>
                  <a:srgbClr val="00B05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Chair-</a:t>
            </a:r>
            <a:r>
              <a:rPr lang="en-GB" b="1" dirty="0" smtClean="0">
                <a:solidFill>
                  <a:srgbClr val="00B0F0"/>
                </a:solidFill>
              </a:rPr>
              <a:t>CVF</a:t>
            </a:r>
            <a:r>
              <a:rPr lang="en-GB" dirty="0" smtClean="0">
                <a:solidFill>
                  <a:srgbClr val="00B05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(2017-2018</a:t>
            </a:r>
            <a:r>
              <a:rPr lang="en-GB" dirty="0">
                <a:solidFill>
                  <a:srgbClr val="00B05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)</a:t>
            </a:r>
          </a:p>
          <a:p>
            <a:endParaRPr lang="en-GB" dirty="0">
              <a:solidFill>
                <a:srgbClr val="00B0F0"/>
              </a:solidFill>
            </a:endParaRPr>
          </a:p>
        </p:txBody>
      </p:sp>
      <p:pic>
        <p:nvPicPr>
          <p:cNvPr id="10" name="Picture 9"/>
          <p:cNvPicPr/>
          <p:nvPr/>
        </p:nvPicPr>
        <p:blipFill>
          <a:blip r:embed="rId2"/>
          <a:stretch>
            <a:fillRect/>
          </a:stretch>
        </p:blipFill>
        <p:spPr>
          <a:xfrm>
            <a:off x="76200" y="4749482"/>
            <a:ext cx="2514600" cy="1626235"/>
          </a:xfrm>
          <a:prstGeom prst="rect">
            <a:avLst/>
          </a:prstGeom>
        </p:spPr>
      </p:pic>
      <p:sp>
        <p:nvSpPr>
          <p:cNvPr id="13" name="Oval 12"/>
          <p:cNvSpPr/>
          <p:nvPr/>
        </p:nvSpPr>
        <p:spPr>
          <a:xfrm>
            <a:off x="6525493" y="2024619"/>
            <a:ext cx="2620413" cy="1551948"/>
          </a:xfrm>
          <a:prstGeom prst="ellips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algn="ctr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GB" sz="2200" dirty="0" smtClean="0">
                <a:solidFill>
                  <a:srgbClr val="00206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AFRICA=</a:t>
            </a:r>
          </a:p>
          <a:p>
            <a:pPr marL="0" marR="0" algn="ctr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GB" sz="2200" dirty="0" smtClean="0">
                <a:solidFill>
                  <a:srgbClr val="00206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CAHOSCC</a:t>
            </a:r>
            <a:endParaRPr lang="en-GB" sz="1100" dirty="0">
              <a:solidFill>
                <a:srgbClr val="002060"/>
              </a:solidFill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4" name="Oval 13"/>
          <p:cNvSpPr/>
          <p:nvPr/>
        </p:nvSpPr>
        <p:spPr>
          <a:xfrm>
            <a:off x="6755236" y="4383069"/>
            <a:ext cx="2464963" cy="142215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algn="ctr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GB" sz="2200" dirty="0" smtClean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BRS/Bamako</a:t>
            </a:r>
            <a:r>
              <a:rPr lang="en-GB" sz="2500" dirty="0" smtClean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4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conventions </a:t>
            </a:r>
            <a:endParaRPr lang="en-GB" sz="11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586" y="2093277"/>
            <a:ext cx="2097051" cy="821068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>
          <a:xfrm>
            <a:off x="128586" y="1812115"/>
            <a:ext cx="1874231" cy="3886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dirty="0">
                <a:solidFill>
                  <a:srgbClr val="00B0F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Chair (2017-2018)</a:t>
            </a:r>
            <a:endParaRPr lang="en-GB" dirty="0">
              <a:solidFill>
                <a:srgbClr val="00B0F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20" name="Picture 19" descr="C:\Users\nn\Desktop\COP26&amp;27\Cop26 report2\Reports of the teams\photo-precop-H.E. Demeke M &amp; H.E. Prof. Fekadu-before COP26.jpg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55976" y="1931531"/>
            <a:ext cx="3143268" cy="1945939"/>
          </a:xfrm>
          <a:prstGeom prst="rect">
            <a:avLst/>
          </a:prstGeom>
          <a:noFill/>
          <a:ln>
            <a:noFill/>
          </a:ln>
        </p:spPr>
      </p:pic>
      <p:sp>
        <p:nvSpPr>
          <p:cNvPr id="21" name="Rectangle 20"/>
          <p:cNvSpPr/>
          <p:nvPr/>
        </p:nvSpPr>
        <p:spPr>
          <a:xfrm>
            <a:off x="3311347" y="3909517"/>
            <a:ext cx="2727375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800"/>
              </a:spcAft>
            </a:pPr>
            <a:r>
              <a:rPr lang="en-GB" sz="1400" dirty="0" smtClean="0">
                <a:solidFill>
                  <a:srgbClr val="00B050"/>
                </a:solidFill>
              </a:rPr>
              <a:t>Pre-COP26@AA=H.E</a:t>
            </a:r>
            <a:r>
              <a:rPr lang="en-GB" sz="1400" dirty="0">
                <a:solidFill>
                  <a:srgbClr val="00B050"/>
                </a:solidFill>
              </a:rPr>
              <a:t>. </a:t>
            </a:r>
            <a:r>
              <a:rPr lang="en-GB" sz="1400" dirty="0" err="1" smtClean="0">
                <a:solidFill>
                  <a:srgbClr val="00B050"/>
                </a:solidFill>
              </a:rPr>
              <a:t>Demeke</a:t>
            </a:r>
            <a:r>
              <a:rPr lang="en-GB" sz="1400" dirty="0" smtClean="0">
                <a:solidFill>
                  <a:srgbClr val="00B050"/>
                </a:solidFill>
              </a:rPr>
              <a:t>, DPM vs H.E</a:t>
            </a:r>
            <a:r>
              <a:rPr lang="en-GB" sz="1400" dirty="0">
                <a:solidFill>
                  <a:srgbClr val="00B050"/>
                </a:solidFill>
              </a:rPr>
              <a:t>. </a:t>
            </a:r>
            <a:r>
              <a:rPr lang="en-GB" sz="1400" dirty="0" err="1">
                <a:solidFill>
                  <a:srgbClr val="00B050"/>
                </a:solidFill>
              </a:rPr>
              <a:t>Alok</a:t>
            </a:r>
            <a:r>
              <a:rPr lang="en-GB" sz="1400" dirty="0">
                <a:solidFill>
                  <a:srgbClr val="00B050"/>
                </a:solidFill>
              </a:rPr>
              <a:t> Sharma, COP26 </a:t>
            </a:r>
            <a:r>
              <a:rPr lang="en-GB" sz="1400" dirty="0" smtClean="0">
                <a:solidFill>
                  <a:srgbClr val="00B050"/>
                </a:solidFill>
              </a:rPr>
              <a:t>President</a:t>
            </a:r>
            <a:endParaRPr lang="en-GB" sz="1400" dirty="0">
              <a:solidFill>
                <a:srgbClr val="00B050"/>
              </a:solidFill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6829583" y="3495417"/>
            <a:ext cx="2419284" cy="10259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800"/>
              </a:spcAft>
            </a:pPr>
            <a:r>
              <a:rPr lang="en-GB" dirty="0" smtClean="0">
                <a:solidFill>
                  <a:srgbClr val="00B05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Chaired in 2009 &amp;</a:t>
            </a:r>
            <a:r>
              <a:rPr lang="en-GB" dirty="0">
                <a:solidFill>
                  <a:srgbClr val="00B05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for two terms</a:t>
            </a:r>
          </a:p>
          <a:p>
            <a:pPr algn="ctr">
              <a:spcAft>
                <a:spcPts val="800"/>
              </a:spcAft>
            </a:pPr>
            <a:endParaRPr lang="en-GB" dirty="0">
              <a:solidFill>
                <a:srgbClr val="00B05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6453053" y="5805228"/>
            <a:ext cx="2873800" cy="3886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07000"/>
              </a:lnSpc>
            </a:pPr>
            <a:r>
              <a:rPr lang="en-GB" dirty="0">
                <a:solidFill>
                  <a:srgbClr val="00B0F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Bureau member/Rapporteur</a:t>
            </a:r>
            <a:endParaRPr lang="en-GB" dirty="0">
              <a:solidFill>
                <a:srgbClr val="00B0F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26" name="Picture 25"/>
          <p:cNvPicPr/>
          <p:nvPr/>
        </p:nvPicPr>
        <p:blipFill>
          <a:blip r:embed="rId5"/>
          <a:stretch>
            <a:fillRect/>
          </a:stretch>
        </p:blipFill>
        <p:spPr>
          <a:xfrm>
            <a:off x="128586" y="2920438"/>
            <a:ext cx="2103442" cy="1254036"/>
          </a:xfrm>
          <a:prstGeom prst="rect">
            <a:avLst/>
          </a:prstGeom>
        </p:spPr>
      </p:pic>
      <p:sp>
        <p:nvSpPr>
          <p:cNvPr id="15" name="Rectangle 14"/>
          <p:cNvSpPr/>
          <p:nvPr/>
        </p:nvSpPr>
        <p:spPr>
          <a:xfrm>
            <a:off x="-58206" y="4122875"/>
            <a:ext cx="3014181" cy="5533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</a:pPr>
            <a:r>
              <a:rPr lang="en-GB" sz="1400" dirty="0">
                <a:solidFill>
                  <a:srgbClr val="00B050"/>
                </a:solidFill>
                <a:latin typeface="Helvetica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LDC delegates at the LDC </a:t>
            </a:r>
            <a:endParaRPr lang="en-GB" sz="1400" dirty="0" smtClean="0">
              <a:solidFill>
                <a:srgbClr val="00B050"/>
              </a:solidFill>
              <a:latin typeface="Helvetica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</a:pPr>
            <a:r>
              <a:rPr lang="en-GB" sz="1400" dirty="0" smtClean="0">
                <a:solidFill>
                  <a:srgbClr val="00B050"/>
                </a:solidFill>
                <a:latin typeface="Helvetica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Group Meeting </a:t>
            </a:r>
            <a:r>
              <a:rPr lang="en-GB" sz="1400" dirty="0">
                <a:solidFill>
                  <a:srgbClr val="00B050"/>
                </a:solidFill>
                <a:latin typeface="Helvetica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(2017</a:t>
            </a:r>
            <a:r>
              <a:rPr lang="en-GB" sz="1400" dirty="0">
                <a:solidFill>
                  <a:srgbClr val="00B05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), </a:t>
            </a:r>
            <a:r>
              <a:rPr lang="en-GB" sz="1400" dirty="0" smtClean="0">
                <a:solidFill>
                  <a:srgbClr val="00B05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AA</a:t>
            </a:r>
            <a:endParaRPr lang="en-GB" sz="1400" dirty="0">
              <a:solidFill>
                <a:srgbClr val="00B05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27" name="Picture 26" descr="C:\Users\nn\Desktop\13502650_1787646991467508_2763941412943716428_o.jpg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55975" y="4749482"/>
            <a:ext cx="3495172" cy="1766661"/>
          </a:xfrm>
          <a:prstGeom prst="rect">
            <a:avLst/>
          </a:prstGeom>
          <a:noFill/>
          <a:ln>
            <a:noFill/>
          </a:ln>
        </p:spPr>
      </p:pic>
      <p:sp>
        <p:nvSpPr>
          <p:cNvPr id="28" name="Rectangle 27"/>
          <p:cNvSpPr/>
          <p:nvPr/>
        </p:nvSpPr>
        <p:spPr>
          <a:xfrm>
            <a:off x="2859187" y="6511369"/>
            <a:ext cx="3855543" cy="32284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07000"/>
              </a:lnSpc>
            </a:pPr>
            <a:r>
              <a:rPr lang="en-GB" sz="1400" dirty="0">
                <a:solidFill>
                  <a:srgbClr val="00B0F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Ethiopia Voluntary National Review on SDGs, 2017</a:t>
            </a:r>
            <a:endParaRPr lang="en-GB" sz="1400" dirty="0">
              <a:solidFill>
                <a:srgbClr val="00B0F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252712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1143000"/>
          </a:xfrm>
        </p:spPr>
        <p:txBody>
          <a:bodyPr>
            <a:normAutofit/>
          </a:bodyPr>
          <a:lstStyle/>
          <a:p>
            <a:r>
              <a:rPr lang="en-US" sz="3200" b="1" dirty="0"/>
              <a:t>Efforts made to address the environmental problems….</a:t>
            </a:r>
            <a:endParaRPr lang="en-GB" sz="3200" dirty="0"/>
          </a:p>
        </p:txBody>
      </p:sp>
      <p:pic>
        <p:nvPicPr>
          <p:cNvPr id="4" name="Content Placeholder 3"/>
          <p:cNvPicPr>
            <a:picLocks noGrp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31937" y="3026756"/>
            <a:ext cx="3010200" cy="2231043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304800" y="2172680"/>
            <a:ext cx="19050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b="1" dirty="0">
                <a:solidFill>
                  <a:srgbClr val="00B0F0"/>
                </a:solidFill>
              </a:rPr>
              <a:t>LIMA Partnership</a:t>
            </a:r>
          </a:p>
        </p:txBody>
      </p:sp>
      <p:pic>
        <p:nvPicPr>
          <p:cNvPr id="6" name="Content Placeholder 4"/>
          <p:cNvPicPr>
            <a:picLocks/>
          </p:cNvPicPr>
          <p:nvPr/>
        </p:nvPicPr>
        <p:blipFill>
          <a:blip r:embed="rId3"/>
          <a:stretch>
            <a:fillRect/>
          </a:stretch>
        </p:blipFill>
        <p:spPr>
          <a:xfrm>
            <a:off x="3736321" y="2480146"/>
            <a:ext cx="2128557" cy="1366581"/>
          </a:xfrm>
          <a:prstGeom prst="rect">
            <a:avLst/>
          </a:prstGeom>
        </p:spPr>
      </p:pic>
      <p:pic>
        <p:nvPicPr>
          <p:cNvPr id="7" name="Picture 6" descr="C:\Users\mensur\Desktop\Campaign-EFCCC awareness creation-20212013\materials\Photo_CRGE FORUM\Photos of GL participation\EU delegation to Ethiopia\HEPROF~3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14123" y="4447134"/>
            <a:ext cx="2575817" cy="1926253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Rectangle 7"/>
          <p:cNvSpPr/>
          <p:nvPr/>
        </p:nvSpPr>
        <p:spPr>
          <a:xfrm>
            <a:off x="3719652" y="2018481"/>
            <a:ext cx="182954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400" b="1" dirty="0" smtClean="0">
                <a:solidFill>
                  <a:srgbClr val="00B0F0"/>
                </a:solidFill>
              </a:rPr>
              <a:t>CRGE Forum </a:t>
            </a:r>
            <a:endParaRPr lang="en-GB" sz="2400" dirty="0">
              <a:solidFill>
                <a:srgbClr val="00B0F0"/>
              </a:solidFill>
            </a:endParaRPr>
          </a:p>
        </p:txBody>
      </p:sp>
      <p:pic>
        <p:nvPicPr>
          <p:cNvPr id="9" name="Picture 8" descr="https://scontent.fadd1-1.fna.fbcdn.net/v/t1.0-1/28378803_845479408970032_8996387550570884084_n.png?_nc_cat=103&amp;ccb=3&amp;_nc_sid=dbb9e7&amp;_nc_ohc=HINfoSVu5bMAX8nEdQ8&amp;_nc_ht=scontent.fadd1-1.fna&amp;oh=966f7e1d3e4dd6bc504dc65655dc8d41&amp;oe=60528D13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67456" y="3748576"/>
            <a:ext cx="2264774" cy="1402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Picture 9" descr="Home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1926" y="4990514"/>
            <a:ext cx="2260659" cy="1697523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Oval 10"/>
          <p:cNvSpPr/>
          <p:nvPr/>
        </p:nvSpPr>
        <p:spPr>
          <a:xfrm>
            <a:off x="131937" y="5257799"/>
            <a:ext cx="2536694" cy="143023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algn="ctr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GB" sz="1400" dirty="0" smtClean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BILATERAL AGREEMENTS </a:t>
            </a:r>
            <a:endParaRPr lang="en-GB" sz="11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2" name="Oval 11"/>
          <p:cNvSpPr/>
          <p:nvPr/>
        </p:nvSpPr>
        <p:spPr>
          <a:xfrm>
            <a:off x="6661926" y="2635678"/>
            <a:ext cx="2370304" cy="989744"/>
          </a:xfrm>
          <a:prstGeom prst="ellips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algn="ctr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GB" sz="14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CRGE </a:t>
            </a:r>
            <a:r>
              <a:rPr lang="en-GB" sz="1400" dirty="0" smtClean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Facility </a:t>
            </a:r>
            <a:endParaRPr lang="en-GB" sz="11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3719653" y="3813203"/>
            <a:ext cx="216189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800"/>
              </a:spcAft>
            </a:pPr>
            <a:r>
              <a:rPr lang="en-GB" sz="1400" dirty="0" smtClean="0">
                <a:solidFill>
                  <a:srgbClr val="00B05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Establishing &amp; Chairing (2018-now</a:t>
            </a:r>
            <a:r>
              <a:rPr lang="en-GB" dirty="0" smtClean="0">
                <a:solidFill>
                  <a:srgbClr val="00B05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)</a:t>
            </a:r>
            <a:endParaRPr lang="en-GB" dirty="0">
              <a:solidFill>
                <a:srgbClr val="00B05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304800" y="1179720"/>
            <a:ext cx="76962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Bef>
                <a:spcPct val="20000"/>
              </a:spcBef>
            </a:pPr>
            <a:r>
              <a:rPr lang="en-GB" sz="2400" b="1" u="sng" dirty="0">
                <a:solidFill>
                  <a:srgbClr val="00B050"/>
                </a:solidFill>
              </a:rPr>
              <a:t>Partnerships </a:t>
            </a:r>
            <a:r>
              <a:rPr lang="en-GB" sz="2400" b="1" dirty="0" smtClean="0">
                <a:solidFill>
                  <a:prstClr val="black"/>
                </a:solidFill>
              </a:rPr>
              <a:t>established </a:t>
            </a:r>
            <a:r>
              <a:rPr lang="en-GB" sz="2400" b="1" dirty="0">
                <a:solidFill>
                  <a:prstClr val="black"/>
                </a:solidFill>
              </a:rPr>
              <a:t>for realization of MEAs</a:t>
            </a:r>
          </a:p>
        </p:txBody>
      </p:sp>
      <p:sp>
        <p:nvSpPr>
          <p:cNvPr id="15" name="Rectangle 14"/>
          <p:cNvSpPr/>
          <p:nvPr/>
        </p:nvSpPr>
        <p:spPr>
          <a:xfrm>
            <a:off x="6143376" y="2093098"/>
            <a:ext cx="334239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400" b="1" dirty="0" smtClean="0">
                <a:solidFill>
                  <a:srgbClr val="00B0F0"/>
                </a:solidFill>
              </a:rPr>
              <a:t>Partnership Mechanisms</a:t>
            </a:r>
            <a:endParaRPr lang="en-GB" sz="2400" dirty="0">
              <a:solidFill>
                <a:srgbClr val="00B0F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623393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274638"/>
            <a:ext cx="7239000" cy="1143000"/>
          </a:xfrm>
        </p:spPr>
        <p:txBody>
          <a:bodyPr>
            <a:noAutofit/>
          </a:bodyPr>
          <a:lstStyle/>
          <a:p>
            <a:r>
              <a:rPr lang="en-US" sz="3200" dirty="0"/>
              <a:t>Gaps </a:t>
            </a:r>
            <a:r>
              <a:rPr lang="en-US" sz="3200" dirty="0" smtClean="0"/>
              <a:t>in the </a:t>
            </a:r>
            <a:r>
              <a:rPr lang="en-US" sz="3200" dirty="0"/>
              <a:t>implementation of </a:t>
            </a:r>
            <a:r>
              <a:rPr lang="en-US" sz="3200" dirty="0" smtClean="0"/>
              <a:t>MEAs</a:t>
            </a:r>
            <a:endParaRPr lang="en-GB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417638"/>
            <a:ext cx="9144000" cy="5440362"/>
          </a:xfrm>
        </p:spPr>
        <p:txBody>
          <a:bodyPr>
            <a:noAutofit/>
          </a:bodyPr>
          <a:lstStyle/>
          <a:p>
            <a:pPr marL="288925" lvl="1">
              <a:lnSpc>
                <a:spcPct val="150000"/>
              </a:lnSpc>
              <a:spcBef>
                <a:spcPts val="0"/>
              </a:spcBef>
            </a:pPr>
            <a:r>
              <a:rPr lang="en-GB" sz="2400" dirty="0" smtClean="0"/>
              <a:t>Financial </a:t>
            </a:r>
            <a:r>
              <a:rPr lang="en-GB" sz="2400" dirty="0"/>
              <a:t>constraint is </a:t>
            </a:r>
            <a:r>
              <a:rPr lang="en-GB" sz="2400" dirty="0" smtClean="0"/>
              <a:t>the main challenge: low </a:t>
            </a:r>
            <a:r>
              <a:rPr lang="en-GB" sz="2400" dirty="0"/>
              <a:t>flow of new and additional financial resources from </a:t>
            </a:r>
            <a:r>
              <a:rPr lang="en-GB" sz="2400" dirty="0" smtClean="0"/>
              <a:t>relevant parties to the MEAs </a:t>
            </a:r>
          </a:p>
          <a:p>
            <a:pPr marL="288925" lvl="1">
              <a:lnSpc>
                <a:spcPct val="150000"/>
              </a:lnSpc>
              <a:spcBef>
                <a:spcPts val="0"/>
              </a:spcBef>
            </a:pPr>
            <a:r>
              <a:rPr lang="en-GB" sz="2400" dirty="0" smtClean="0"/>
              <a:t>Weak capacity and technology know how </a:t>
            </a:r>
            <a:r>
              <a:rPr lang="en-GB" sz="2400" dirty="0"/>
              <a:t>in environmental management </a:t>
            </a:r>
            <a:r>
              <a:rPr lang="en-GB" sz="2400" dirty="0" smtClean="0"/>
              <a:t>process</a:t>
            </a:r>
          </a:p>
          <a:p>
            <a:pPr marL="288925" lvl="1">
              <a:lnSpc>
                <a:spcPct val="150000"/>
              </a:lnSpc>
              <a:spcBef>
                <a:spcPts val="0"/>
              </a:spcBef>
            </a:pPr>
            <a:r>
              <a:rPr lang="en-GB" sz="2400" dirty="0" smtClean="0"/>
              <a:t>Lack of robust flow of data and information for monitoring</a:t>
            </a:r>
            <a:r>
              <a:rPr lang="en-GB" sz="2400" dirty="0"/>
              <a:t>, reporting and </a:t>
            </a:r>
            <a:r>
              <a:rPr lang="en-GB" sz="2400" dirty="0" smtClean="0"/>
              <a:t>verification/MRV </a:t>
            </a:r>
            <a:r>
              <a:rPr lang="en-GB" sz="2400" dirty="0"/>
              <a:t>at all </a:t>
            </a:r>
            <a:r>
              <a:rPr lang="en-GB" sz="2400" dirty="0" smtClean="0"/>
              <a:t>level due to lack of modern knowledge management systems and communication means</a:t>
            </a:r>
          </a:p>
          <a:p>
            <a:pPr marL="288925" lvl="1">
              <a:lnSpc>
                <a:spcPct val="150000"/>
              </a:lnSpc>
              <a:spcBef>
                <a:spcPts val="0"/>
              </a:spcBef>
            </a:pPr>
            <a:r>
              <a:rPr lang="en-GB" sz="2400" dirty="0" smtClean="0"/>
              <a:t>Coordination is still a challenge</a:t>
            </a:r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27678706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Opportunities for implementation of MEAs 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" y="1417638"/>
            <a:ext cx="9067800" cy="5287962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US" sz="2400" dirty="0" smtClean="0"/>
              <a:t>Availability of finance from different international mechanisms</a:t>
            </a:r>
          </a:p>
          <a:p>
            <a:pPr>
              <a:lnSpc>
                <a:spcPct val="150000"/>
              </a:lnSpc>
            </a:pPr>
            <a:r>
              <a:rPr lang="en-US" sz="2400" dirty="0" smtClean="0"/>
              <a:t>Appreciation to Ethiopia’s ambitious environmental policies, plans and strategies followed by an increasing support from our dear development partners in recent years and hoping also to continue in future</a:t>
            </a:r>
          </a:p>
          <a:p>
            <a:pPr>
              <a:lnSpc>
                <a:spcPct val="150000"/>
              </a:lnSpc>
            </a:pPr>
            <a:r>
              <a:rPr lang="en-US" sz="2400" dirty="0" smtClean="0"/>
              <a:t>The active engagement and efforts to fulfill the commitments of parties to the MEAs are progressing from time to time</a:t>
            </a:r>
          </a:p>
          <a:p>
            <a:pPr>
              <a:lnSpc>
                <a:spcPct val="150000"/>
              </a:lnSpc>
            </a:pPr>
            <a:r>
              <a:rPr lang="en-US" sz="2400" dirty="0"/>
              <a:t>Green economy </a:t>
            </a:r>
            <a:r>
              <a:rPr lang="en-US" sz="2400" dirty="0" smtClean="0"/>
              <a:t>and sustainable development gets attention against BAU way of development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9605049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3200" dirty="0"/>
              <a:t>Conclusion</a:t>
            </a:r>
            <a:endParaRPr lang="en-US" sz="32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295400"/>
            <a:ext cx="8915400" cy="5562600"/>
          </a:xfrm>
        </p:spPr>
        <p:txBody>
          <a:bodyPr>
            <a:normAutofit/>
          </a:bodyPr>
          <a:lstStyle/>
          <a:p>
            <a:r>
              <a:rPr lang="en-US" sz="2400" dirty="0" smtClean="0"/>
              <a:t>GOE well recognizes that MEAs </a:t>
            </a:r>
            <a:r>
              <a:rPr lang="en-US" sz="2400" dirty="0"/>
              <a:t>are very important to achieve </a:t>
            </a:r>
            <a:r>
              <a:rPr lang="en-US" sz="2400" dirty="0" smtClean="0"/>
              <a:t>national development goals of Ethiopia </a:t>
            </a:r>
          </a:p>
          <a:p>
            <a:r>
              <a:rPr lang="en-US" sz="2400" dirty="0"/>
              <a:t>Ethiopia well responds to the </a:t>
            </a:r>
            <a:r>
              <a:rPr lang="en-US" sz="2400" dirty="0">
                <a:solidFill>
                  <a:srgbClr val="00B050"/>
                </a:solidFill>
              </a:rPr>
              <a:t>multilateralism</a:t>
            </a:r>
            <a:r>
              <a:rPr lang="en-US" sz="2400" dirty="0"/>
              <a:t> by ratifying a number of </a:t>
            </a:r>
            <a:r>
              <a:rPr lang="en-US" sz="2400" dirty="0" smtClean="0"/>
              <a:t>MEAs where efforts are also made to realize their intimate goals where:</a:t>
            </a:r>
          </a:p>
          <a:p>
            <a:pPr>
              <a:lnSpc>
                <a:spcPct val="170000"/>
              </a:lnSpc>
            </a:pPr>
            <a:r>
              <a:rPr lang="en-GB" sz="2400" dirty="0" smtClean="0"/>
              <a:t>Government of Ethiopia </a:t>
            </a:r>
            <a:r>
              <a:rPr lang="en-GB" sz="2400" dirty="0"/>
              <a:t>has shown political environmental will by:</a:t>
            </a:r>
          </a:p>
          <a:p>
            <a:pPr lvl="1">
              <a:lnSpc>
                <a:spcPct val="110000"/>
              </a:lnSpc>
            </a:pPr>
            <a:r>
              <a:rPr lang="en-GB" sz="2400" dirty="0"/>
              <a:t>formulating various environmental </a:t>
            </a:r>
            <a:r>
              <a:rPr lang="en-GB" sz="2400" dirty="0" smtClean="0"/>
              <a:t>policy, laws and strategies</a:t>
            </a:r>
            <a:endParaRPr lang="en-GB" sz="2400" dirty="0"/>
          </a:p>
          <a:p>
            <a:pPr lvl="1">
              <a:lnSpc>
                <a:spcPct val="110000"/>
              </a:lnSpc>
            </a:pPr>
            <a:r>
              <a:rPr lang="en-GB" sz="2400" dirty="0" smtClean="0"/>
              <a:t>establishing </a:t>
            </a:r>
            <a:r>
              <a:rPr lang="en-GB" sz="2400" dirty="0"/>
              <a:t>environmental protection agencies at </a:t>
            </a:r>
            <a:r>
              <a:rPr lang="en-GB" sz="2400" dirty="0" smtClean="0"/>
              <a:t>federal </a:t>
            </a:r>
            <a:r>
              <a:rPr lang="en-GB" sz="2400" dirty="0"/>
              <a:t>and </a:t>
            </a:r>
            <a:r>
              <a:rPr lang="en-GB" sz="2400" dirty="0" smtClean="0"/>
              <a:t>in regional states and beyond.</a:t>
            </a:r>
          </a:p>
          <a:p>
            <a:pPr marL="342900" lvl="1" indent="-342900">
              <a:lnSpc>
                <a:spcPct val="110000"/>
              </a:lnSpc>
              <a:buFont typeface="Arial" panose="020B0604020202020204" pitchFamily="34" charset="0"/>
              <a:buChar char="•"/>
              <a:tabLst>
                <a:tab pos="114300" algn="l"/>
              </a:tabLst>
            </a:pPr>
            <a:r>
              <a:rPr lang="en-GB" sz="2400" dirty="0" smtClean="0"/>
              <a:t>The </a:t>
            </a:r>
            <a:r>
              <a:rPr lang="en-GB" sz="2400" dirty="0"/>
              <a:t>formulated environmental laws </a:t>
            </a:r>
            <a:r>
              <a:rPr lang="en-GB" sz="2400" dirty="0" smtClean="0"/>
              <a:t>and the </a:t>
            </a:r>
            <a:r>
              <a:rPr lang="en-GB" sz="2400" dirty="0"/>
              <a:t>CRGE Strategy as well as </a:t>
            </a:r>
            <a:r>
              <a:rPr lang="en-GB" sz="2400" dirty="0" smtClean="0"/>
              <a:t>provides </a:t>
            </a:r>
            <a:r>
              <a:rPr lang="en-GB" sz="2400" dirty="0"/>
              <a:t>an opportunity to promote sustainable development in Ethiopia</a:t>
            </a:r>
          </a:p>
          <a:p>
            <a:pPr marL="0" lvl="1" indent="0">
              <a:lnSpc>
                <a:spcPct val="110000"/>
              </a:lnSpc>
              <a:buNone/>
              <a:tabLst>
                <a:tab pos="114300" algn="l"/>
              </a:tabLst>
            </a:pPr>
            <a:endParaRPr lang="en-GB" sz="2400" dirty="0"/>
          </a:p>
          <a:p>
            <a:pPr marL="0" indent="0">
              <a:buNone/>
            </a:pPr>
            <a:endParaRPr lang="en-US" sz="2400" dirty="0" smtClean="0"/>
          </a:p>
        </p:txBody>
      </p:sp>
    </p:spTree>
    <p:extLst>
      <p:ext uri="{BB962C8B-B14F-4D97-AF65-F5344CB8AC3E}">
        <p14:creationId xmlns:p14="http://schemas.microsoft.com/office/powerpoint/2010/main" val="36191556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8575"/>
            <a:ext cx="8229600" cy="1143000"/>
          </a:xfrm>
        </p:spPr>
        <p:txBody>
          <a:bodyPr>
            <a:normAutofit/>
          </a:bodyPr>
          <a:lstStyle/>
          <a:p>
            <a:r>
              <a:rPr lang="en-GB" sz="3200" dirty="0" smtClean="0"/>
              <a:t>Conclusion…</a:t>
            </a:r>
            <a:endParaRPr lang="en-GB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171575"/>
            <a:ext cx="9144000" cy="5457825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US" sz="2400" dirty="0" smtClean="0"/>
              <a:t>The </a:t>
            </a:r>
            <a:r>
              <a:rPr lang="en-US" sz="2400" dirty="0"/>
              <a:t>challenges for the implementation of MEAs are </a:t>
            </a:r>
            <a:r>
              <a:rPr lang="en-US" sz="2400" b="1" dirty="0">
                <a:solidFill>
                  <a:srgbClr val="00B050"/>
                </a:solidFill>
              </a:rPr>
              <a:t>mainly inter-linked with financial constraints </a:t>
            </a:r>
            <a:r>
              <a:rPr lang="en-US" sz="2400" dirty="0" smtClean="0"/>
              <a:t>and other </a:t>
            </a:r>
            <a:r>
              <a:rPr lang="en-GB" sz="2400" dirty="0" smtClean="0"/>
              <a:t>means </a:t>
            </a:r>
            <a:r>
              <a:rPr lang="en-GB" sz="2400" dirty="0"/>
              <a:t>of implementation (lack of human and financial capacity as well as green technology know-how and proliferation</a:t>
            </a:r>
            <a:r>
              <a:rPr lang="en-GB" sz="2400" dirty="0" smtClean="0"/>
              <a:t>)</a:t>
            </a:r>
            <a:endParaRPr lang="en-US" sz="2400" b="1" dirty="0">
              <a:solidFill>
                <a:srgbClr val="00B050"/>
              </a:solidFill>
            </a:endParaRPr>
          </a:p>
          <a:p>
            <a:pPr>
              <a:lnSpc>
                <a:spcPct val="150000"/>
              </a:lnSpc>
            </a:pPr>
            <a:r>
              <a:rPr lang="en-US" sz="2400" dirty="0" smtClean="0"/>
              <a:t>Environmental Protection Institutions are to be strengthened to ensure intended benefits and commitments thereon in each MEAs</a:t>
            </a:r>
          </a:p>
          <a:p>
            <a:pPr>
              <a:lnSpc>
                <a:spcPct val="150000"/>
              </a:lnSpc>
            </a:pPr>
            <a:endParaRPr lang="en-US" sz="2400" dirty="0"/>
          </a:p>
          <a:p>
            <a:pPr marL="0" indent="0">
              <a:lnSpc>
                <a:spcPct val="170000"/>
              </a:lnSpc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419405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2162"/>
          </a:xfrm>
        </p:spPr>
        <p:txBody>
          <a:bodyPr/>
          <a:lstStyle/>
          <a:p>
            <a:r>
              <a:rPr lang="en-GB" dirty="0" smtClean="0"/>
              <a:t>Way Forward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219200"/>
            <a:ext cx="9144000" cy="5486400"/>
          </a:xfrm>
        </p:spPr>
        <p:txBody>
          <a:bodyPr>
            <a:no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en-GB" sz="2400" dirty="0" smtClean="0"/>
              <a:t>There </a:t>
            </a:r>
            <a:r>
              <a:rPr lang="en-GB" sz="2400" dirty="0"/>
              <a:t>is a need to strengthen capacity </a:t>
            </a:r>
            <a:r>
              <a:rPr lang="en-GB" sz="2400" dirty="0" smtClean="0"/>
              <a:t>(institutional &amp; human) at </a:t>
            </a:r>
            <a:r>
              <a:rPr lang="en-GB" sz="2400" dirty="0"/>
              <a:t>all level </a:t>
            </a:r>
            <a:r>
              <a:rPr lang="en-GB" sz="2400" dirty="0" smtClean="0"/>
              <a:t>if </a:t>
            </a:r>
            <a:r>
              <a:rPr lang="en-GB" sz="2400" dirty="0"/>
              <a:t>the ambitious goal of the </a:t>
            </a:r>
            <a:r>
              <a:rPr lang="en-GB" sz="2400" dirty="0" smtClean="0"/>
              <a:t>environmental laws and strategies </a:t>
            </a:r>
            <a:r>
              <a:rPr lang="en-GB" sz="2400" dirty="0"/>
              <a:t>is to be </a:t>
            </a:r>
            <a:r>
              <a:rPr lang="en-GB" sz="2400" dirty="0" smtClean="0"/>
              <a:t>met.</a:t>
            </a:r>
            <a:endParaRPr lang="en-GB" sz="2400" dirty="0"/>
          </a:p>
          <a:p>
            <a:pPr marL="457200" indent="-457200">
              <a:buFont typeface="+mj-lt"/>
              <a:buAutoNum type="arabicPeriod"/>
            </a:pPr>
            <a:r>
              <a:rPr lang="en-GB" sz="2400" dirty="0"/>
              <a:t>Developed countries and other development partners are to step-up their support (as per the provisions of the MEAs) if Ethiopia to fully operationalize the MEAs where the country </a:t>
            </a:r>
            <a:r>
              <a:rPr lang="en-GB" sz="2400" dirty="0" smtClean="0"/>
              <a:t>is party to</a:t>
            </a:r>
            <a:endParaRPr lang="en-GB" sz="2400" dirty="0"/>
          </a:p>
          <a:p>
            <a:pPr marL="457200" indent="-457200">
              <a:buFont typeface="+mj-lt"/>
              <a:buAutoNum type="arabicPeriod"/>
            </a:pPr>
            <a:r>
              <a:rPr lang="en-GB" sz="2400" dirty="0" smtClean="0"/>
              <a:t>Environmental </a:t>
            </a:r>
            <a:r>
              <a:rPr lang="en-GB" sz="2400" dirty="0"/>
              <a:t>governance needs to be improved at all </a:t>
            </a:r>
            <a:r>
              <a:rPr lang="en-GB" sz="2400" dirty="0" smtClean="0"/>
              <a:t>level</a:t>
            </a:r>
            <a:endParaRPr lang="en-GB" sz="2400" dirty="0"/>
          </a:p>
          <a:p>
            <a:pPr marL="457200" indent="-457200">
              <a:buFont typeface="+mj-lt"/>
              <a:buAutoNum type="arabicPeriod"/>
            </a:pPr>
            <a:r>
              <a:rPr lang="en-GB" sz="2400" dirty="0" smtClean="0"/>
              <a:t>Follow </a:t>
            </a:r>
            <a:r>
              <a:rPr lang="en-GB" sz="2400" dirty="0"/>
              <a:t>up on implementation </a:t>
            </a:r>
            <a:r>
              <a:rPr lang="en-GB" sz="2400" dirty="0" smtClean="0"/>
              <a:t>of MEAs, national environmental policy &amp; laws and strategies to track the progress is to be strengthened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/>
              <a:t>There is a need to have a robust coordination mechanism to facilitate the implementation, and systems for flow of information, and reporting, monitoring &amp; verification/MRV and M&amp;E of these MEAs</a:t>
            </a:r>
          </a:p>
          <a:p>
            <a:pPr marL="0" indent="0">
              <a:buNone/>
            </a:pPr>
            <a:endParaRPr lang="en-GB" sz="2400" dirty="0" smtClean="0"/>
          </a:p>
        </p:txBody>
      </p:sp>
    </p:spTree>
    <p:extLst>
      <p:ext uri="{BB962C8B-B14F-4D97-AF65-F5344CB8AC3E}">
        <p14:creationId xmlns:p14="http://schemas.microsoft.com/office/powerpoint/2010/main" val="42364799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3200" dirty="0" smtClean="0"/>
              <a:t>Acknowledgement</a:t>
            </a:r>
            <a:endParaRPr lang="en-GB" sz="3200" dirty="0"/>
          </a:p>
        </p:txBody>
      </p:sp>
      <p:pic>
        <p:nvPicPr>
          <p:cNvPr id="4" name="Content Placeholder 3"/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0056" y="1417638"/>
            <a:ext cx="5943887" cy="1749913"/>
          </a:xfrm>
          <a:prstGeom prst="rect">
            <a:avLst/>
          </a:prstGeom>
        </p:spPr>
      </p:pic>
      <p:pic>
        <p:nvPicPr>
          <p:cNvPr id="5" name="Picture 4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9693" y="3962400"/>
            <a:ext cx="1503507" cy="2590799"/>
          </a:xfrm>
          <a:prstGeom prst="rect">
            <a:avLst/>
          </a:prstGeom>
        </p:spPr>
      </p:pic>
      <p:pic>
        <p:nvPicPr>
          <p:cNvPr id="6" name="Picture 5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2262" y="3807313"/>
            <a:ext cx="2036938" cy="2089613"/>
          </a:xfrm>
          <a:prstGeom prst="rect">
            <a:avLst/>
          </a:prstGeom>
        </p:spPr>
      </p:pic>
      <p:pic>
        <p:nvPicPr>
          <p:cNvPr id="8" name="Picture 7" descr="Sweden Sverige Logo Vector - (.SVG + .PNG) - GetLogoVector.Com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4200" y="4114800"/>
            <a:ext cx="3048000" cy="185356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1855608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3200" dirty="0" smtClean="0"/>
              <a:t>Objective of the Presentation</a:t>
            </a:r>
            <a:endParaRPr lang="en-GB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53000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sz="2400" b="1" dirty="0"/>
          </a:p>
          <a:p>
            <a:r>
              <a:rPr lang="en-US" sz="2400" dirty="0"/>
              <a:t>To </a:t>
            </a:r>
            <a:r>
              <a:rPr lang="en-US" sz="2400" dirty="0" smtClean="0"/>
              <a:t>briefly inform you Ethiopia’s actions in response to the environmental challenges focusing on the MEAs</a:t>
            </a:r>
          </a:p>
          <a:p>
            <a:pPr marL="0" indent="0">
              <a:buNone/>
            </a:pPr>
            <a:endParaRPr lang="en-US" sz="2400" dirty="0"/>
          </a:p>
          <a:p>
            <a:r>
              <a:rPr lang="en-US" sz="2400" dirty="0" smtClean="0"/>
              <a:t>To appreciate and renew ours commitment for better planning, implementation</a:t>
            </a:r>
            <a:r>
              <a:rPr lang="en-US" sz="2400" dirty="0"/>
              <a:t>, coordination, reporting, and </a:t>
            </a:r>
            <a:endParaRPr lang="en-US" sz="2400" dirty="0" smtClean="0"/>
          </a:p>
          <a:p>
            <a:pPr marL="0" indent="0">
              <a:buNone/>
            </a:pPr>
            <a:endParaRPr lang="en-US" sz="2400" dirty="0" smtClean="0"/>
          </a:p>
          <a:p>
            <a:r>
              <a:rPr lang="en-US" sz="2400" dirty="0"/>
              <a:t>To also </a:t>
            </a:r>
            <a:r>
              <a:rPr lang="en-US" sz="2400" dirty="0" smtClean="0"/>
              <a:t>appreciate </a:t>
            </a:r>
            <a:r>
              <a:rPr lang="en-US" sz="2400" dirty="0"/>
              <a:t>and renew </a:t>
            </a:r>
            <a:r>
              <a:rPr lang="en-US" sz="2400" dirty="0" smtClean="0"/>
              <a:t>yours commitment and strengthen support for the implementation of MEAs in Ethiopia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5227750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914400"/>
          </a:xfrm>
        </p:spPr>
        <p:txBody>
          <a:bodyPr>
            <a:normAutofit/>
          </a:bodyPr>
          <a:lstStyle/>
          <a:p>
            <a:r>
              <a:rPr lang="en-GB" sz="3200" dirty="0" smtClean="0"/>
              <a:t>Discussion Questions</a:t>
            </a:r>
            <a:endParaRPr lang="en-GB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" y="1295400"/>
            <a:ext cx="9067800" cy="5410200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GB" sz="2400" dirty="0"/>
              <a:t>How </a:t>
            </a:r>
            <a:r>
              <a:rPr lang="en-GB" sz="2400" dirty="0" smtClean="0"/>
              <a:t>do </a:t>
            </a:r>
            <a:r>
              <a:rPr lang="en-GB" sz="2400" dirty="0"/>
              <a:t>you appreciate the </a:t>
            </a:r>
            <a:r>
              <a:rPr lang="en-GB" sz="2400" dirty="0" smtClean="0"/>
              <a:t>multilateralism works in terms of MEAs to make solutions to the </a:t>
            </a:r>
            <a:r>
              <a:rPr lang="en-GB" sz="2400" smtClean="0"/>
              <a:t>environmental problems?</a:t>
            </a:r>
            <a:endParaRPr lang="en-GB" sz="2400" dirty="0"/>
          </a:p>
          <a:p>
            <a:pPr>
              <a:lnSpc>
                <a:spcPct val="150000"/>
              </a:lnSpc>
            </a:pPr>
            <a:r>
              <a:rPr lang="en-GB" sz="2400" dirty="0" smtClean="0"/>
              <a:t>Lack </a:t>
            </a:r>
            <a:r>
              <a:rPr lang="en-GB" sz="2400" dirty="0"/>
              <a:t>of human and financial capacity as well as green technology know-how and proliferation are the major challenges to implement MEAs in Ethiopia. Please share your thoughts </a:t>
            </a:r>
            <a:r>
              <a:rPr lang="en-GB" sz="2400" dirty="0" smtClean="0"/>
              <a:t>and opinion on </a:t>
            </a:r>
            <a:r>
              <a:rPr lang="en-GB" sz="2400" dirty="0"/>
              <a:t>how </a:t>
            </a:r>
            <a:r>
              <a:rPr lang="en-GB" sz="2400" dirty="0" smtClean="0"/>
              <a:t>they </a:t>
            </a:r>
            <a:r>
              <a:rPr lang="en-GB" sz="2400" dirty="0"/>
              <a:t>can </a:t>
            </a:r>
            <a:r>
              <a:rPr lang="en-GB" sz="2400" dirty="0" smtClean="0"/>
              <a:t>be improved.</a:t>
            </a:r>
            <a:endParaRPr lang="en-GB" sz="2400" dirty="0"/>
          </a:p>
          <a:p>
            <a:pPr>
              <a:lnSpc>
                <a:spcPct val="150000"/>
              </a:lnSpc>
            </a:pPr>
            <a:r>
              <a:rPr lang="en-US" sz="2400" dirty="0" smtClean="0"/>
              <a:t>What should all stakeholders (national &amp; international) do to improve the implementation</a:t>
            </a:r>
            <a:r>
              <a:rPr lang="en-US" sz="2400" dirty="0"/>
              <a:t>, reporting, monitoring &amp; verification of </a:t>
            </a:r>
            <a:r>
              <a:rPr lang="en-US" sz="2400" dirty="0" smtClean="0"/>
              <a:t>the MEAs where Ethiopia has already ratified?</a:t>
            </a:r>
            <a:endParaRPr lang="en-GB" sz="2400" dirty="0" smtClean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0943082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Thanks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endParaRPr lang="en-GB" dirty="0" smtClean="0"/>
          </a:p>
          <a:p>
            <a:pPr marL="0" indent="0" algn="ctr">
              <a:buNone/>
            </a:pPr>
            <a:endParaRPr lang="en-GB" dirty="0"/>
          </a:p>
          <a:p>
            <a:pPr marL="0" indent="0" algn="ctr">
              <a:buNone/>
            </a:pPr>
            <a:r>
              <a:rPr lang="en-GB" dirty="0" smtClean="0"/>
              <a:t>Thanks for your attention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781020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62"/>
          </a:xfrm>
        </p:spPr>
        <p:txBody>
          <a:bodyPr>
            <a:normAutofit/>
          </a:bodyPr>
          <a:lstStyle/>
          <a:p>
            <a:r>
              <a:rPr lang="en-GB" sz="3200" dirty="0"/>
              <a:t>Background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400" y="1375340"/>
            <a:ext cx="4040188" cy="639762"/>
          </a:xfrm>
        </p:spPr>
        <p:txBody>
          <a:bodyPr/>
          <a:lstStyle/>
          <a:p>
            <a:r>
              <a:rPr lang="en-GB" dirty="0"/>
              <a:t>Ethiopia: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0" y="2247441"/>
            <a:ext cx="4876799" cy="5194759"/>
          </a:xfrm>
        </p:spPr>
        <p:txBody>
          <a:bodyPr>
            <a:normAutofit/>
          </a:bodyPr>
          <a:lstStyle/>
          <a:p>
            <a:r>
              <a:rPr lang="en-GB" dirty="0" smtClean="0"/>
              <a:t>is </a:t>
            </a:r>
            <a:r>
              <a:rPr lang="en-GB" dirty="0"/>
              <a:t>gifted with </a:t>
            </a:r>
            <a:r>
              <a:rPr lang="en-GB" b="1" dirty="0"/>
              <a:t>abundant natural resources</a:t>
            </a:r>
            <a:r>
              <a:rPr lang="en-GB" dirty="0"/>
              <a:t> of adequate landmass, fertile soil, </a:t>
            </a:r>
            <a:r>
              <a:rPr lang="en-GB" dirty="0" smtClean="0"/>
              <a:t>favourable</a:t>
            </a:r>
            <a:r>
              <a:rPr lang="en-GB" dirty="0"/>
              <a:t> climate, water, wildlife, and others</a:t>
            </a:r>
          </a:p>
          <a:p>
            <a:r>
              <a:rPr lang="en-GB" dirty="0" smtClean="0"/>
              <a:t>has </a:t>
            </a:r>
            <a:r>
              <a:rPr lang="en-GB" dirty="0"/>
              <a:t>about 120 million people live in Ethiopia, and over 80% are living in rural areas </a:t>
            </a:r>
          </a:p>
          <a:p>
            <a:r>
              <a:rPr lang="en-GB" dirty="0"/>
              <a:t>Ethiopia’s economy is </a:t>
            </a:r>
            <a:r>
              <a:rPr lang="en-GB" b="1" dirty="0"/>
              <a:t>highly dependent on natural </a:t>
            </a:r>
            <a:r>
              <a:rPr lang="en-GB" b="1" dirty="0" smtClean="0"/>
              <a:t>resources </a:t>
            </a:r>
            <a:endParaRPr lang="en-GB" b="1" dirty="0"/>
          </a:p>
          <a:p>
            <a:pPr marL="0" indent="0">
              <a:buNone/>
            </a:pPr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72001" y="1551218"/>
            <a:ext cx="4571999" cy="639762"/>
          </a:xfrm>
        </p:spPr>
        <p:txBody>
          <a:bodyPr>
            <a:noAutofit/>
          </a:bodyPr>
          <a:lstStyle/>
          <a:p>
            <a:r>
              <a:rPr lang="en-GB" dirty="0" smtClean="0"/>
              <a:t>Ethiopia: Diversified agro-ecology</a:t>
            </a:r>
            <a:endParaRPr lang="en-GB" dirty="0"/>
          </a:p>
        </p:txBody>
      </p:sp>
      <p:pic>
        <p:nvPicPr>
          <p:cNvPr id="7" name="Content Placeholder 6" descr="Agroecological zones of Ethiopia, based on Global 16 Class classification system (Sebastian 2009). "/>
          <p:cNvPicPr>
            <a:picLocks noGrp="1"/>
          </p:cNvPicPr>
          <p:nvPr>
            <p:ph sz="quarter" idx="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799" y="2209800"/>
            <a:ext cx="4267200" cy="3581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Picture 7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828675" cy="756285"/>
          </a:xfrm>
          <a:prstGeom prst="rect">
            <a:avLst/>
          </a:prstGeom>
          <a:noFill/>
          <a:ln>
            <a:noFill/>
          </a:ln>
          <a:effectLst/>
          <a:extLst/>
        </p:spPr>
      </p:pic>
      <p:pic>
        <p:nvPicPr>
          <p:cNvPr id="9" name="Picture 8"/>
          <p:cNvPicPr/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93" t="12735" r="6263"/>
          <a:stretch/>
        </p:blipFill>
        <p:spPr bwMode="auto">
          <a:xfrm>
            <a:off x="8324850" y="-8731"/>
            <a:ext cx="819150" cy="73025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9405221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rmAutofit/>
          </a:bodyPr>
          <a:lstStyle/>
          <a:p>
            <a:r>
              <a:rPr lang="en-GB" sz="3200" dirty="0"/>
              <a:t>Background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10457"/>
            <a:ext cx="4040188" cy="639762"/>
          </a:xfrm>
        </p:spPr>
        <p:txBody>
          <a:bodyPr/>
          <a:lstStyle/>
          <a:p>
            <a:r>
              <a:rPr lang="en-GB" dirty="0" smtClean="0"/>
              <a:t>Environmental Problems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700" y="1750219"/>
            <a:ext cx="5257800" cy="4936331"/>
          </a:xfrm>
        </p:spPr>
        <p:txBody>
          <a:bodyPr>
            <a:normAutofit/>
          </a:bodyPr>
          <a:lstStyle/>
          <a:p>
            <a:pPr marL="168275" indent="-168275"/>
            <a:r>
              <a:rPr lang="en-GB" dirty="0"/>
              <a:t>Recurrent droughts, flooding, </a:t>
            </a:r>
          </a:p>
          <a:p>
            <a:pPr marL="168275" indent="-168275"/>
            <a:r>
              <a:rPr lang="en-GB" dirty="0" smtClean="0"/>
              <a:t>Loss </a:t>
            </a:r>
            <a:r>
              <a:rPr lang="en-GB" dirty="0"/>
              <a:t>of biodiversity and associated severe degradation of ecosystem services, </a:t>
            </a:r>
            <a:endParaRPr lang="en-GB" dirty="0" smtClean="0"/>
          </a:p>
          <a:p>
            <a:pPr marL="168275" indent="-168275"/>
            <a:r>
              <a:rPr lang="en-GB" dirty="0"/>
              <a:t>I</a:t>
            </a:r>
            <a:r>
              <a:rPr lang="en-GB" dirty="0" smtClean="0"/>
              <a:t>ncreased </a:t>
            </a:r>
            <a:r>
              <a:rPr lang="en-GB" dirty="0"/>
              <a:t>incidence of pests and diseases, and </a:t>
            </a:r>
            <a:endParaRPr lang="en-GB" dirty="0" smtClean="0"/>
          </a:p>
          <a:p>
            <a:pPr marL="168275" indent="-168275"/>
            <a:r>
              <a:rPr lang="en-GB" dirty="0" smtClean="0"/>
              <a:t>Poor </a:t>
            </a:r>
            <a:r>
              <a:rPr lang="en-GB" dirty="0"/>
              <a:t>utilization of natural resources (forest, land) and </a:t>
            </a:r>
            <a:endParaRPr lang="en-GB" dirty="0" smtClean="0"/>
          </a:p>
          <a:p>
            <a:pPr marL="168275" indent="-168275"/>
            <a:r>
              <a:rPr lang="en-GB" dirty="0" smtClean="0"/>
              <a:t>Pollution </a:t>
            </a:r>
            <a:r>
              <a:rPr lang="en-GB" dirty="0"/>
              <a:t>of land, air and water; </a:t>
            </a:r>
            <a:endParaRPr lang="en-GB" dirty="0" smtClean="0"/>
          </a:p>
          <a:p>
            <a:pPr marL="0" indent="0">
              <a:buNone/>
            </a:pPr>
            <a:endParaRPr lang="en-GB" dirty="0"/>
          </a:p>
        </p:txBody>
      </p:sp>
      <p:pic>
        <p:nvPicPr>
          <p:cNvPr id="7" name="Content Placeholder 6" descr="Ethiopia faces worst drought in years as millions at risk | News24"/>
          <p:cNvPicPr>
            <a:picLocks noGrp="1"/>
          </p:cNvPicPr>
          <p:nvPr>
            <p:ph sz="quarter" idx="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1200" y="1143000"/>
            <a:ext cx="3084513" cy="1752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Picture 7" descr="Ethiopia is making maps to help improve soil health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1200" y="2971800"/>
            <a:ext cx="3124200" cy="1603248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Picture 8" descr="Centre widens import ban of plastic waste | India News - Times of India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0" y="4876800"/>
            <a:ext cx="1905000" cy="175069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Picture 9" descr="C:\Users\mensur\Desktop\78787384_571837443388946_5759934474062135296_n.jpg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0400" y="4876800"/>
            <a:ext cx="2133600" cy="1750695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Picture 10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700" y="-12700"/>
            <a:ext cx="828675" cy="756285"/>
          </a:xfrm>
          <a:prstGeom prst="rect">
            <a:avLst/>
          </a:prstGeom>
          <a:noFill/>
          <a:ln>
            <a:noFill/>
          </a:ln>
          <a:effectLst/>
          <a:extLst/>
        </p:spPr>
      </p:pic>
      <p:pic>
        <p:nvPicPr>
          <p:cNvPr id="12" name="Picture 11"/>
          <p:cNvPicPr/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93" t="12735" r="6263"/>
          <a:stretch/>
        </p:blipFill>
        <p:spPr bwMode="auto">
          <a:xfrm>
            <a:off x="8324850" y="317"/>
            <a:ext cx="819150" cy="73025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6740029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3200" dirty="0"/>
              <a:t>Background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28600" y="1143000"/>
            <a:ext cx="8931321" cy="4221162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0" y="5189161"/>
            <a:ext cx="9144000" cy="151426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spcBef>
                <a:spcPct val="20000"/>
              </a:spcBef>
              <a:buFont typeface="Wingdings" panose="05000000000000000000" pitchFamily="2" charset="2"/>
              <a:buChar char="Ø"/>
            </a:pPr>
            <a:r>
              <a:rPr lang="en-GB" sz="2200" b="1" dirty="0">
                <a:solidFill>
                  <a:prstClr val="black"/>
                </a:solidFill>
              </a:rPr>
              <a:t>Environmental degradation and climate change hampers Ethiopia’s economic growth &amp; it results in increase cycle of poverty, food insecurity</a:t>
            </a:r>
          </a:p>
          <a:p>
            <a:pPr marL="342900" lvl="0" indent="-342900">
              <a:spcBef>
                <a:spcPct val="20000"/>
              </a:spcBef>
              <a:buFont typeface="Wingdings" panose="05000000000000000000" pitchFamily="2" charset="2"/>
              <a:buChar char="Ø"/>
            </a:pPr>
            <a:r>
              <a:rPr lang="en-GB" sz="2200" b="1" dirty="0" smtClean="0">
                <a:solidFill>
                  <a:prstClr val="black"/>
                </a:solidFill>
              </a:rPr>
              <a:t>Dr</a:t>
            </a:r>
            <a:r>
              <a:rPr lang="en-US" sz="2200" b="1" dirty="0">
                <a:solidFill>
                  <a:prstClr val="black"/>
                </a:solidFill>
              </a:rPr>
              <a:t>amatic growth in chemicals </a:t>
            </a:r>
            <a:r>
              <a:rPr lang="en-US" sz="2200" dirty="0">
                <a:solidFill>
                  <a:prstClr val="black"/>
                </a:solidFill>
              </a:rPr>
              <a:t>production and </a:t>
            </a:r>
            <a:r>
              <a:rPr lang="en-US" sz="2200" dirty="0" smtClean="0">
                <a:solidFill>
                  <a:prstClr val="black"/>
                </a:solidFill>
              </a:rPr>
              <a:t>trade across the world has </a:t>
            </a:r>
            <a:r>
              <a:rPr lang="en-US" sz="2200" b="1" dirty="0" smtClean="0">
                <a:solidFill>
                  <a:prstClr val="black"/>
                </a:solidFill>
              </a:rPr>
              <a:t>potential </a:t>
            </a:r>
            <a:r>
              <a:rPr lang="en-US" sz="2200" b="1" dirty="0">
                <a:solidFill>
                  <a:prstClr val="black"/>
                </a:solidFill>
              </a:rPr>
              <a:t>risks posed by hazardous chemicals and </a:t>
            </a:r>
            <a:r>
              <a:rPr lang="en-US" sz="2200" b="1" dirty="0" smtClean="0">
                <a:solidFill>
                  <a:prstClr val="black"/>
                </a:solidFill>
              </a:rPr>
              <a:t>pesticides</a:t>
            </a:r>
          </a:p>
        </p:txBody>
      </p:sp>
    </p:spTree>
    <p:extLst>
      <p:ext uri="{BB962C8B-B14F-4D97-AF65-F5344CB8AC3E}">
        <p14:creationId xmlns:p14="http://schemas.microsoft.com/office/powerpoint/2010/main" val="37267228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3738" y="254001"/>
            <a:ext cx="8229600" cy="792162"/>
          </a:xfrm>
        </p:spPr>
        <p:txBody>
          <a:bodyPr>
            <a:normAutofit/>
          </a:bodyPr>
          <a:lstStyle/>
          <a:p>
            <a:r>
              <a:rPr lang="en-GB" sz="3200" dirty="0"/>
              <a:t>Why Ethiopia </a:t>
            </a:r>
            <a:r>
              <a:rPr lang="en-GB" sz="3200" dirty="0" smtClean="0"/>
              <a:t>has been engaging </a:t>
            </a:r>
            <a:r>
              <a:rPr lang="en-GB" sz="3200" dirty="0"/>
              <a:t>in MEAs?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2084" y="1046163"/>
            <a:ext cx="5257800" cy="5735637"/>
          </a:xfrm>
        </p:spPr>
        <p:txBody>
          <a:bodyPr>
            <a:noAutofit/>
          </a:bodyPr>
          <a:lstStyle/>
          <a:p>
            <a:pPr marL="228600" indent="-228600"/>
            <a:r>
              <a:rPr lang="en-GB" dirty="0"/>
              <a:t>Unless natural resources </a:t>
            </a:r>
            <a:r>
              <a:rPr lang="en-GB" dirty="0" smtClean="0"/>
              <a:t>are </a:t>
            </a:r>
            <a:r>
              <a:rPr lang="en-GB" dirty="0"/>
              <a:t>used </a:t>
            </a:r>
            <a:r>
              <a:rPr lang="en-GB" dirty="0" smtClean="0"/>
              <a:t>sustainably and collaboratively, </a:t>
            </a:r>
            <a:r>
              <a:rPr lang="en-GB" dirty="0"/>
              <a:t>the </a:t>
            </a:r>
            <a:r>
              <a:rPr lang="en-GB" dirty="0" smtClean="0"/>
              <a:t>survival </a:t>
            </a:r>
            <a:r>
              <a:rPr lang="en-GB" dirty="0"/>
              <a:t>of human kind on earth will be at </a:t>
            </a:r>
            <a:r>
              <a:rPr lang="en-GB" dirty="0" smtClean="0"/>
              <a:t>stake</a:t>
            </a:r>
          </a:p>
          <a:p>
            <a:pPr marL="228600" indent="-228600"/>
            <a:r>
              <a:rPr lang="en-GB" dirty="0" smtClean="0"/>
              <a:t>Developed </a:t>
            </a:r>
            <a:r>
              <a:rPr lang="en-GB" dirty="0"/>
              <a:t>counties comprising about 20% of the world's population </a:t>
            </a:r>
            <a:r>
              <a:rPr lang="en-GB" dirty="0" smtClean="0"/>
              <a:t>consumes 80</a:t>
            </a:r>
            <a:r>
              <a:rPr lang="en-GB" dirty="0"/>
              <a:t>% of the total resources </a:t>
            </a:r>
            <a:r>
              <a:rPr lang="en-GB" dirty="0" smtClean="0"/>
              <a:t>whereas the opposite is true for the developing world </a:t>
            </a:r>
            <a:endParaRPr lang="en-GB" dirty="0"/>
          </a:p>
          <a:p>
            <a:r>
              <a:rPr lang="en-GB" dirty="0"/>
              <a:t>Environmental problems are cross boundary in their </a:t>
            </a:r>
            <a:r>
              <a:rPr lang="en-GB" dirty="0" smtClean="0"/>
              <a:t>nature</a:t>
            </a:r>
          </a:p>
          <a:p>
            <a:pPr marL="0" indent="0">
              <a:buNone/>
            </a:pPr>
            <a:endParaRPr lang="en-GB" sz="600" dirty="0" smtClean="0"/>
          </a:p>
          <a:p>
            <a:r>
              <a:rPr lang="en-GB" b="1" dirty="0">
                <a:solidFill>
                  <a:prstClr val="black"/>
                </a:solidFill>
              </a:rPr>
              <a:t>Multilateralism is the only way for bringing collaboration for sustainable utilization of these limited resources</a:t>
            </a:r>
          </a:p>
          <a:p>
            <a:pPr marL="0" indent="0">
              <a:buNone/>
            </a:pPr>
            <a:endParaRPr lang="en-GB" dirty="0"/>
          </a:p>
        </p:txBody>
      </p:sp>
      <p:pic>
        <p:nvPicPr>
          <p:cNvPr id="9" name="Content Placeholder 4" descr="C:\Users\nn\Desktop\101666658_2717032831908752_9197769732508352512_n.jpg"/>
          <p:cNvPicPr>
            <a:picLocks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50" t="-555" r="350" b="37812"/>
          <a:stretch/>
        </p:blipFill>
        <p:spPr bwMode="auto">
          <a:xfrm>
            <a:off x="5257800" y="990599"/>
            <a:ext cx="3625516" cy="2410619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1" name="Content Placeholder 10" descr="What happened at the Bonn International Climate Meeting (UNFCCC-SB50)? |  IDDRI"/>
          <p:cNvPicPr>
            <a:picLocks noGrp="1"/>
          </p:cNvPicPr>
          <p:nvPr>
            <p:ph sz="quarter" idx="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04104" y="3962400"/>
            <a:ext cx="3701716" cy="2377440"/>
          </a:xfrm>
          <a:prstGeom prst="rect">
            <a:avLst/>
          </a:prstGeom>
          <a:noFill/>
          <a:ln>
            <a:noFill/>
          </a:ln>
        </p:spPr>
      </p:pic>
      <p:sp>
        <p:nvSpPr>
          <p:cNvPr id="13" name="Rectangle 12"/>
          <p:cNvSpPr/>
          <p:nvPr/>
        </p:nvSpPr>
        <p:spPr>
          <a:xfrm>
            <a:off x="5245608" y="3369688"/>
            <a:ext cx="37338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GB" b="1" dirty="0" err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Ethiopia@UN</a:t>
            </a:r>
            <a:r>
              <a:rPr lang="en-GB" b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Conference on the Human Environment, </a:t>
            </a:r>
            <a:r>
              <a:rPr lang="en-GB" b="1" dirty="0" smtClean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1972</a:t>
            </a:r>
            <a:endParaRPr lang="en-GB" sz="1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7" name="Picture 6"/>
          <p:cNvPicPr/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93" t="12735" r="6263"/>
          <a:stretch/>
        </p:blipFill>
        <p:spPr bwMode="auto">
          <a:xfrm>
            <a:off x="8323763" y="0"/>
            <a:ext cx="819150" cy="73025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8" name="Picture 7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5400" y="0"/>
            <a:ext cx="828675" cy="756285"/>
          </a:xfrm>
          <a:prstGeom prst="rect">
            <a:avLst/>
          </a:prstGeom>
          <a:noFill/>
          <a:ln>
            <a:noFill/>
          </a:ln>
          <a:effectLst/>
          <a:extLst/>
        </p:spPr>
      </p:pic>
    </p:spTree>
    <p:extLst>
      <p:ext uri="{BB962C8B-B14F-4D97-AF65-F5344CB8AC3E}">
        <p14:creationId xmlns:p14="http://schemas.microsoft.com/office/powerpoint/2010/main" val="29211850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b="1" dirty="0"/>
              <a:t>Efforts made to address the environmental </a:t>
            </a:r>
            <a:r>
              <a:rPr lang="en-US" sz="3200" b="1" dirty="0" smtClean="0"/>
              <a:t>problems in Ethiopia</a:t>
            </a:r>
            <a:endParaRPr lang="en-GB" sz="32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14337" y="1344161"/>
            <a:ext cx="8686800" cy="639762"/>
          </a:xfrm>
        </p:spPr>
        <p:txBody>
          <a:bodyPr>
            <a:normAutofit fontScale="70000" lnSpcReduction="20000"/>
          </a:bodyPr>
          <a:lstStyle/>
          <a:p>
            <a:r>
              <a:rPr lang="en-US" sz="3100" dirty="0" smtClean="0">
                <a:hlinkClick r:id="rId2" action="ppaction://hlinkfile"/>
              </a:rPr>
              <a:t>Ethiopia </a:t>
            </a:r>
            <a:r>
              <a:rPr lang="en-US" sz="3100" dirty="0">
                <a:hlinkClick r:id="rId2" action="ppaction://hlinkfile"/>
              </a:rPr>
              <a:t>signed/ratified a number of </a:t>
            </a:r>
            <a:r>
              <a:rPr lang="en-US" sz="3100" dirty="0" smtClean="0">
                <a:hlinkClick r:id="rId2" action="ppaction://hlinkfile"/>
              </a:rPr>
              <a:t>MEAs</a:t>
            </a:r>
            <a:r>
              <a:rPr lang="en-US" sz="3100" dirty="0" smtClean="0"/>
              <a:t> </a:t>
            </a:r>
            <a:r>
              <a:rPr lang="en-US" sz="3100" dirty="0"/>
              <a:t>(</a:t>
            </a:r>
            <a:r>
              <a:rPr lang="en-GB" sz="3100" dirty="0">
                <a:solidFill>
                  <a:prstClr val="black"/>
                </a:solidFill>
              </a:rPr>
              <a:t>Source: </a:t>
            </a:r>
            <a:r>
              <a:rPr lang="en-GB" sz="3100" dirty="0">
                <a:solidFill>
                  <a:prstClr val="black"/>
                </a:solidFill>
                <a:hlinkClick r:id="rId3"/>
              </a:rPr>
              <a:t>University of Oregon</a:t>
            </a:r>
            <a:r>
              <a:rPr lang="en-GB" dirty="0">
                <a:solidFill>
                  <a:prstClr val="black"/>
                </a:solidFill>
              </a:rPr>
              <a:t>)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6201" y="2554287"/>
            <a:ext cx="4853910" cy="4038600"/>
          </a:xfrm>
        </p:spPr>
        <p:txBody>
          <a:bodyPr>
            <a:normAutofit fontScale="25000" lnSpcReduction="20000"/>
          </a:bodyPr>
          <a:lstStyle/>
          <a:p>
            <a:pPr marL="0" indent="0">
              <a:spcBef>
                <a:spcPts val="0"/>
              </a:spcBef>
              <a:buNone/>
              <a:defRPr/>
            </a:pPr>
            <a:r>
              <a:rPr lang="en-GB" sz="9600" b="1" u="sng" dirty="0" smtClean="0"/>
              <a:t>MEAs to which Ethiopia has taken membership actions</a:t>
            </a:r>
          </a:p>
          <a:p>
            <a:pPr marL="0" lvl="0" indent="0">
              <a:spcBef>
                <a:spcPts val="0"/>
              </a:spcBef>
              <a:buNone/>
              <a:defRPr/>
            </a:pPr>
            <a:endParaRPr lang="en-GB" sz="9600" dirty="0">
              <a:solidFill>
                <a:prstClr val="black"/>
              </a:solidFill>
            </a:endParaRPr>
          </a:p>
          <a:p>
            <a:pPr>
              <a:spcBef>
                <a:spcPts val="0"/>
              </a:spcBef>
              <a:defRPr/>
            </a:pPr>
            <a:r>
              <a:rPr lang="en-GB" sz="9600" dirty="0">
                <a:solidFill>
                  <a:prstClr val="black"/>
                </a:solidFill>
              </a:rPr>
              <a:t>Actions taken on </a:t>
            </a:r>
            <a:r>
              <a:rPr lang="en-GB" sz="9600" b="1" dirty="0">
                <a:solidFill>
                  <a:prstClr val="black"/>
                </a:solidFill>
              </a:rPr>
              <a:t>161 MEAs </a:t>
            </a:r>
            <a:r>
              <a:rPr lang="en-GB" sz="9600" dirty="0">
                <a:solidFill>
                  <a:prstClr val="black"/>
                </a:solidFill>
              </a:rPr>
              <a:t>including:</a:t>
            </a:r>
          </a:p>
          <a:p>
            <a:pPr lvl="1">
              <a:spcBef>
                <a:spcPts val="0"/>
              </a:spcBef>
            </a:pPr>
            <a:r>
              <a:rPr lang="en-GB" sz="9600" b="1" dirty="0">
                <a:solidFill>
                  <a:prstClr val="black"/>
                </a:solidFill>
              </a:rPr>
              <a:t>28 Signatures</a:t>
            </a:r>
          </a:p>
          <a:p>
            <a:pPr lvl="1">
              <a:spcBef>
                <a:spcPts val="0"/>
              </a:spcBef>
            </a:pPr>
            <a:r>
              <a:rPr lang="en-GB" sz="9600" b="1" dirty="0">
                <a:solidFill>
                  <a:prstClr val="black"/>
                </a:solidFill>
              </a:rPr>
              <a:t>47 Ratification, Accession, Succession,</a:t>
            </a:r>
          </a:p>
          <a:p>
            <a:pPr lvl="1">
              <a:spcBef>
                <a:spcPts val="0"/>
              </a:spcBef>
            </a:pPr>
            <a:r>
              <a:rPr lang="en-GB" sz="9600" b="1" dirty="0">
                <a:solidFill>
                  <a:prstClr val="black"/>
                </a:solidFill>
              </a:rPr>
              <a:t>49 Entry Into </a:t>
            </a:r>
            <a:r>
              <a:rPr lang="en-GB" sz="9600" b="1" dirty="0" smtClean="0">
                <a:solidFill>
                  <a:prstClr val="black"/>
                </a:solidFill>
              </a:rPr>
              <a:t>Forces</a:t>
            </a:r>
          </a:p>
          <a:p>
            <a:pPr lvl="1">
              <a:spcBef>
                <a:spcPts val="0"/>
              </a:spcBef>
            </a:pPr>
            <a:r>
              <a:rPr lang="en-GB" sz="9600" b="1" dirty="0" err="1" smtClean="0">
                <a:solidFill>
                  <a:prstClr val="black"/>
                </a:solidFill>
              </a:rPr>
              <a:t>Etc</a:t>
            </a:r>
            <a:endParaRPr lang="en-GB" sz="9600" b="1" dirty="0" smtClean="0">
              <a:solidFill>
                <a:prstClr val="black"/>
              </a:solidFill>
            </a:endParaRPr>
          </a:p>
          <a:p>
            <a:pPr lvl="1">
              <a:spcBef>
                <a:spcPts val="0"/>
              </a:spcBef>
            </a:pPr>
            <a:r>
              <a:rPr lang="en-GB" sz="9600" b="1" dirty="0" smtClean="0">
                <a:solidFill>
                  <a:prstClr val="black"/>
                </a:solidFill>
              </a:rPr>
              <a:t>No withdrawal from any MEAs</a:t>
            </a:r>
            <a:endParaRPr lang="en-GB" sz="9600" b="1" dirty="0">
              <a:solidFill>
                <a:prstClr val="black"/>
              </a:solidFill>
            </a:endParaRPr>
          </a:p>
          <a:p>
            <a:pPr marL="457200" lvl="1" indent="0">
              <a:spcBef>
                <a:spcPts val="0"/>
              </a:spcBef>
              <a:buNone/>
              <a:defRPr/>
            </a:pPr>
            <a:endParaRPr lang="en-GB" sz="9600" b="1" dirty="0" smtClean="0">
              <a:solidFill>
                <a:prstClr val="black"/>
              </a:solidFill>
            </a:endParaRPr>
          </a:p>
          <a:p>
            <a:pPr marL="457200" lvl="1" indent="0">
              <a:spcBef>
                <a:spcPts val="0"/>
              </a:spcBef>
              <a:buNone/>
              <a:defRPr/>
            </a:pPr>
            <a:endParaRPr lang="en-GB" sz="9600" b="1" dirty="0" smtClean="0">
              <a:solidFill>
                <a:prstClr val="black"/>
              </a:solidFill>
            </a:endParaRPr>
          </a:p>
          <a:p>
            <a:pPr marL="0" indent="0">
              <a:buNone/>
            </a:pPr>
            <a:endParaRPr lang="en-GB" dirty="0"/>
          </a:p>
        </p:txBody>
      </p:sp>
      <p:pic>
        <p:nvPicPr>
          <p:cNvPr id="7" name="Content Placeholder 6" descr="UNFCCC logo | UNclimatechange | Flickr"/>
          <p:cNvPicPr>
            <a:picLocks noGrp="1"/>
          </p:cNvPicPr>
          <p:nvPr>
            <p:ph sz="quarter" idx="4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2193257"/>
            <a:ext cx="1326356" cy="1101725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Picture 7" descr="Stockholm Convention on Persistent Organic Pollutants - Wikipedia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84691" y="2174875"/>
            <a:ext cx="1625600" cy="1300480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Picture 8" descr="UNCCD | Global Land Outlook: UNCCD Commissions Working Papers and Policy  Briefs on Land Restoration – LANDac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68782" y="2193257"/>
            <a:ext cx="1575218" cy="930944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Picture 9" descr="Third meeting of the Subsidiary Body on Implementation"/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57202" y="3220544"/>
            <a:ext cx="1646755" cy="1503856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Picture 10" descr="About the Basel Convention - BCRC &amp; SCRC Iran"/>
          <p:cNvPicPr/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9459" y="3453181"/>
            <a:ext cx="1419225" cy="800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Picture 11" descr="Rotterdam Convention | 2-4 December 2019 | Inception Workshop on Pesticide  Incidences Monitoring and Occupational Exposure Study"/>
          <p:cNvPicPr/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9459" y="4480746"/>
            <a:ext cx="1227743" cy="1046804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Picture 12" descr="CITES Conference | PIPAP"/>
          <p:cNvPicPr/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68782" y="4582262"/>
            <a:ext cx="1709420" cy="1172754"/>
          </a:xfrm>
          <a:prstGeom prst="rect">
            <a:avLst/>
          </a:prstGeom>
          <a:noFill/>
          <a:ln>
            <a:noFill/>
          </a:ln>
        </p:spPr>
      </p:pic>
      <p:pic>
        <p:nvPicPr>
          <p:cNvPr id="14" name="Picture 13" descr="Short history of the Montreal Protocol and holes in the ozone layer –  SGK-Planet"/>
          <p:cNvPicPr/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32923" y="4987800"/>
            <a:ext cx="1399540" cy="1079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" name="Picture 14" descr="Paris Agreement Climate Change Logo Global Warming, PNG, 1200x2160px, Paris,  Brand, Climate, Climate Change, Conference Of"/>
          <p:cNvPicPr/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7356" y="3381328"/>
            <a:ext cx="1283710" cy="14071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" name="Picture 15"/>
          <p:cNvPicPr/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41273"/>
            <a:ext cx="828675" cy="756285"/>
          </a:xfrm>
          <a:prstGeom prst="rect">
            <a:avLst/>
          </a:prstGeom>
          <a:noFill/>
          <a:ln>
            <a:noFill/>
          </a:ln>
          <a:effectLst/>
          <a:extLst/>
        </p:spPr>
      </p:pic>
      <p:pic>
        <p:nvPicPr>
          <p:cNvPr id="17" name="Picture 16"/>
          <p:cNvPicPr/>
          <p:nvPr/>
        </p:nvPicPr>
        <p:blipFill rotWithShape="1"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93" t="12735" r="6263"/>
          <a:stretch/>
        </p:blipFill>
        <p:spPr bwMode="auto">
          <a:xfrm>
            <a:off x="8309348" y="0"/>
            <a:ext cx="819150" cy="73025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6751311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b="1" dirty="0"/>
              <a:t>Efforts made to address the environmental problems in </a:t>
            </a:r>
            <a:r>
              <a:rPr lang="en-US" sz="3200" b="1" dirty="0" smtClean="0"/>
              <a:t>Ethiopia…</a:t>
            </a:r>
            <a:endParaRPr lang="en-GB" sz="32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7239000" cy="639762"/>
          </a:xfrm>
        </p:spPr>
        <p:txBody>
          <a:bodyPr>
            <a:normAutofit/>
          </a:bodyPr>
          <a:lstStyle/>
          <a:p>
            <a:pPr>
              <a:spcBef>
                <a:spcPts val="0"/>
              </a:spcBef>
              <a:defRPr/>
            </a:pPr>
            <a:r>
              <a:rPr lang="en-GB" u="sng" dirty="0"/>
              <a:t>MEAs to which Ethiopia has taken membership actions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0" indent="0">
              <a:buNone/>
            </a:pPr>
            <a:endParaRPr lang="en-GB" dirty="0" smtClean="0"/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 smtClean="0"/>
          </a:p>
          <a:p>
            <a:pPr marL="0" indent="0">
              <a:buNone/>
            </a:pPr>
            <a:r>
              <a:rPr lang="en-GB" dirty="0" smtClean="0"/>
              <a:t>Regional Agreements</a:t>
            </a:r>
            <a:endParaRPr lang="en-GB" dirty="0"/>
          </a:p>
        </p:txBody>
      </p:sp>
      <p:pic>
        <p:nvPicPr>
          <p:cNvPr id="7" name="Content Placeholder 6" descr="Agenda 2063 | African Union"/>
          <p:cNvPicPr>
            <a:picLocks noGrp="1"/>
          </p:cNvPicPr>
          <p:nvPr>
            <p:ph sz="quarter" idx="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2225" y="2292350"/>
            <a:ext cx="4041775" cy="1898650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Picture 7" descr="The Bamako convention | UNEP - UN Environment Programme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41887" y="4308476"/>
            <a:ext cx="4202113" cy="1727042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Picture 8"/>
          <p:cNvPicPr/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93" t="12735" r="6263"/>
          <a:stretch/>
        </p:blipFill>
        <p:spPr bwMode="auto">
          <a:xfrm>
            <a:off x="8309348" y="0"/>
            <a:ext cx="819150" cy="73025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0" name="Picture 9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41273"/>
            <a:ext cx="828675" cy="756285"/>
          </a:xfrm>
          <a:prstGeom prst="rect">
            <a:avLst/>
          </a:prstGeom>
          <a:noFill/>
          <a:ln>
            <a:noFill/>
          </a:ln>
          <a:effectLst/>
          <a:extLst/>
        </p:spPr>
      </p:pic>
    </p:spTree>
    <p:extLst>
      <p:ext uri="{BB962C8B-B14F-4D97-AF65-F5344CB8AC3E}">
        <p14:creationId xmlns:p14="http://schemas.microsoft.com/office/powerpoint/2010/main" val="260422663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0600" y="274638"/>
            <a:ext cx="7696200" cy="1143000"/>
          </a:xfrm>
        </p:spPr>
        <p:txBody>
          <a:bodyPr>
            <a:normAutofit/>
          </a:bodyPr>
          <a:lstStyle/>
          <a:p>
            <a:r>
              <a:rPr lang="en-US" sz="3200" b="1" dirty="0"/>
              <a:t>Efforts made to address the environmental </a:t>
            </a:r>
            <a:r>
              <a:rPr lang="en-US" sz="3200" b="1" dirty="0" smtClean="0"/>
              <a:t>problems…</a:t>
            </a:r>
            <a:endParaRPr lang="en-GB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" y="1417638"/>
            <a:ext cx="8991600" cy="5440362"/>
          </a:xfrm>
        </p:spPr>
        <p:txBody>
          <a:bodyPr>
            <a:normAutofit fontScale="32500" lnSpcReduction="20000"/>
          </a:bodyPr>
          <a:lstStyle/>
          <a:p>
            <a:pPr marL="0" indent="0">
              <a:buNone/>
            </a:pPr>
            <a:r>
              <a:rPr lang="en-GB" sz="6800" b="1" dirty="0" smtClean="0">
                <a:solidFill>
                  <a:srgbClr val="00B050"/>
                </a:solidFill>
              </a:rPr>
              <a:t>National Environmental Laws/Policies/Strategies</a:t>
            </a:r>
          </a:p>
          <a:p>
            <a:pPr marL="0" indent="0">
              <a:buNone/>
            </a:pPr>
            <a:r>
              <a:rPr lang="en-GB" sz="6800" b="1" dirty="0" smtClean="0">
                <a:solidFill>
                  <a:srgbClr val="00B050"/>
                </a:solidFill>
              </a:rPr>
              <a:t> </a:t>
            </a:r>
          </a:p>
          <a:p>
            <a:r>
              <a:rPr lang="en-GB" sz="6800" dirty="0" smtClean="0">
                <a:solidFill>
                  <a:srgbClr val="00B0F0"/>
                </a:solidFill>
              </a:rPr>
              <a:t>The Ethiopian Constitution, 1995</a:t>
            </a:r>
          </a:p>
          <a:p>
            <a:r>
              <a:rPr lang="en-GB" sz="6800" dirty="0" smtClean="0">
                <a:solidFill>
                  <a:srgbClr val="00B0F0"/>
                </a:solidFill>
              </a:rPr>
              <a:t>Environment Policy of Ethiopia, 1995</a:t>
            </a:r>
          </a:p>
          <a:p>
            <a:r>
              <a:rPr lang="en-GB" sz="6800" dirty="0" smtClean="0"/>
              <a:t>EIA </a:t>
            </a:r>
            <a:r>
              <a:rPr lang="en-GB" sz="6800" dirty="0"/>
              <a:t>Proclamation </a:t>
            </a:r>
            <a:r>
              <a:rPr lang="en-GB" sz="6800" dirty="0" smtClean="0"/>
              <a:t>299/2002</a:t>
            </a:r>
          </a:p>
          <a:p>
            <a:r>
              <a:rPr lang="en-GB" sz="6800" dirty="0" smtClean="0"/>
              <a:t>Pollution </a:t>
            </a:r>
            <a:r>
              <a:rPr lang="en-GB" sz="6800" dirty="0"/>
              <a:t>Control Proclamation 300/2002</a:t>
            </a:r>
          </a:p>
          <a:p>
            <a:r>
              <a:rPr lang="en-GB" sz="6800" dirty="0" smtClean="0"/>
              <a:t>Solid waste Management Proclamation 513/2007</a:t>
            </a:r>
          </a:p>
          <a:p>
            <a:r>
              <a:rPr lang="en-GB" sz="6800" dirty="0">
                <a:solidFill>
                  <a:srgbClr val="00B0F0"/>
                </a:solidFill>
              </a:rPr>
              <a:t>CRGE </a:t>
            </a:r>
            <a:r>
              <a:rPr lang="en-GB" sz="6800" dirty="0" smtClean="0">
                <a:solidFill>
                  <a:srgbClr val="00B0F0"/>
                </a:solidFill>
              </a:rPr>
              <a:t>strategy (</a:t>
            </a:r>
            <a:r>
              <a:rPr lang="en-GB" sz="6800" dirty="0">
                <a:solidFill>
                  <a:srgbClr val="00B0F0"/>
                </a:solidFill>
              </a:rPr>
              <a:t>2011)</a:t>
            </a:r>
          </a:p>
          <a:p>
            <a:r>
              <a:rPr lang="en-GB" sz="6800" dirty="0"/>
              <a:t>NDC (2015 &amp; 2021)</a:t>
            </a:r>
          </a:p>
          <a:p>
            <a:r>
              <a:rPr lang="en-GB" sz="6800" dirty="0"/>
              <a:t>GTP-2 (2015 to </a:t>
            </a:r>
            <a:r>
              <a:rPr lang="en-GB" sz="6800" dirty="0" smtClean="0"/>
              <a:t>2019/20</a:t>
            </a:r>
            <a:r>
              <a:rPr lang="en-GB" sz="6800" dirty="0"/>
              <a:t>)</a:t>
            </a:r>
          </a:p>
          <a:p>
            <a:r>
              <a:rPr lang="en-GB" sz="6800" dirty="0" smtClean="0"/>
              <a:t>NAP-ETH </a:t>
            </a:r>
            <a:r>
              <a:rPr lang="en-GB" sz="6800" dirty="0"/>
              <a:t>(2017)</a:t>
            </a:r>
          </a:p>
          <a:p>
            <a:r>
              <a:rPr lang="en-GB" sz="6800" dirty="0" smtClean="0"/>
              <a:t>Hazardous </a:t>
            </a:r>
            <a:r>
              <a:rPr lang="en-GB" sz="6800" dirty="0"/>
              <a:t>Waste Management &amp; Disposal </a:t>
            </a:r>
            <a:r>
              <a:rPr lang="en-GB" sz="6800" dirty="0" smtClean="0"/>
              <a:t>Proc. </a:t>
            </a:r>
            <a:r>
              <a:rPr lang="en-GB" sz="6800" dirty="0"/>
              <a:t>1090/2018</a:t>
            </a:r>
          </a:p>
          <a:p>
            <a:r>
              <a:rPr lang="en-GB" sz="6800" dirty="0" smtClean="0"/>
              <a:t>Electric &amp; Electronics Waste Management Regulation 425/2018</a:t>
            </a:r>
          </a:p>
          <a:p>
            <a:r>
              <a:rPr lang="en-GB" sz="6800" dirty="0" smtClean="0"/>
              <a:t>Industrial chemical registration &amp; admin regulation  1075/2018</a:t>
            </a:r>
          </a:p>
          <a:p>
            <a:r>
              <a:rPr lang="en-GB" sz="6800" dirty="0" smtClean="0">
                <a:solidFill>
                  <a:srgbClr val="00B0F0"/>
                </a:solidFill>
              </a:rPr>
              <a:t>10 </a:t>
            </a:r>
            <a:r>
              <a:rPr lang="en-GB" sz="6800" dirty="0">
                <a:solidFill>
                  <a:srgbClr val="00B0F0"/>
                </a:solidFill>
              </a:rPr>
              <a:t>YDP= 1 of 10 </a:t>
            </a:r>
            <a:r>
              <a:rPr lang="en-GB" sz="6800" dirty="0" smtClean="0">
                <a:solidFill>
                  <a:srgbClr val="00B0F0"/>
                </a:solidFill>
              </a:rPr>
              <a:t>pillars (2020/21)</a:t>
            </a:r>
            <a:endParaRPr lang="en-GB" sz="6800" dirty="0">
              <a:solidFill>
                <a:srgbClr val="00B0F0"/>
              </a:solidFill>
            </a:endParaRPr>
          </a:p>
          <a:p>
            <a:r>
              <a:rPr lang="en-GB" sz="6800" dirty="0" smtClean="0"/>
              <a:t>Sectoral green economy laws/strategies/plans</a:t>
            </a:r>
          </a:p>
          <a:p>
            <a:pPr marL="0" indent="0">
              <a:buNone/>
            </a:pPr>
            <a:endParaRPr lang="en-GB" sz="6200" dirty="0" smtClean="0"/>
          </a:p>
        </p:txBody>
      </p:sp>
    </p:spTree>
    <p:extLst>
      <p:ext uri="{BB962C8B-B14F-4D97-AF65-F5344CB8AC3E}">
        <p14:creationId xmlns:p14="http://schemas.microsoft.com/office/powerpoint/2010/main" val="41436323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5179</TotalTime>
  <Words>1142</Words>
  <Application>Microsoft Office PowerPoint</Application>
  <PresentationFormat>On-screen Show (4:3)</PresentationFormat>
  <Paragraphs>143</Paragraphs>
  <Slides>21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7" baseType="lpstr">
      <vt:lpstr>Arial</vt:lpstr>
      <vt:lpstr>Calibri</vt:lpstr>
      <vt:lpstr>Helvetica</vt:lpstr>
      <vt:lpstr>Times New Roman</vt:lpstr>
      <vt:lpstr>Wingdings</vt:lpstr>
      <vt:lpstr>Office Theme</vt:lpstr>
      <vt:lpstr> Federal Democratic Republic of Ethiopia Environmental Protection Authority (EPA) </vt:lpstr>
      <vt:lpstr>Objective of the Presentation</vt:lpstr>
      <vt:lpstr>Background</vt:lpstr>
      <vt:lpstr>Background</vt:lpstr>
      <vt:lpstr>Background</vt:lpstr>
      <vt:lpstr>Why Ethiopia has been engaging in MEAs?</vt:lpstr>
      <vt:lpstr>Efforts made to address the environmental problems in Ethiopia</vt:lpstr>
      <vt:lpstr>Efforts made to address the environmental problems in Ethiopia…</vt:lpstr>
      <vt:lpstr>Efforts made to address the environmental problems…</vt:lpstr>
      <vt:lpstr>Efforts made to address the environmental problems…</vt:lpstr>
      <vt:lpstr>     Efforts made to address the environmental problems….</vt:lpstr>
      <vt:lpstr>     Efforts made to address the environmental problems….</vt:lpstr>
      <vt:lpstr>Efforts made to address the environmental problems….</vt:lpstr>
      <vt:lpstr>Gaps in the implementation of MEAs</vt:lpstr>
      <vt:lpstr>Opportunities for implementation of MEAs </vt:lpstr>
      <vt:lpstr>Conclusion</vt:lpstr>
      <vt:lpstr>Conclusion…</vt:lpstr>
      <vt:lpstr>Way Forward</vt:lpstr>
      <vt:lpstr>Acknowledgement</vt:lpstr>
      <vt:lpstr>Discussion Questions</vt:lpstr>
      <vt:lpstr>Thanks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Ethiopia climate venerability</dc:title>
  <dc:creator>Rehima</dc:creator>
  <cp:lastModifiedBy>Microsoft account</cp:lastModifiedBy>
  <cp:revision>270</cp:revision>
  <cp:lastPrinted>2022-04-08T05:53:13Z</cp:lastPrinted>
  <dcterms:created xsi:type="dcterms:W3CDTF">2021-02-17T05:58:43Z</dcterms:created>
  <dcterms:modified xsi:type="dcterms:W3CDTF">2022-04-11T05:56:11Z</dcterms:modified>
</cp:coreProperties>
</file>