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4147" r:id="rId3"/>
    <p:sldId id="4090" r:id="rId4"/>
    <p:sldId id="4126" r:id="rId5"/>
    <p:sldId id="4137" r:id="rId6"/>
    <p:sldId id="4138" r:id="rId7"/>
    <p:sldId id="4123" r:id="rId8"/>
    <p:sldId id="4148" r:id="rId9"/>
    <p:sldId id="4140" r:id="rId10"/>
    <p:sldId id="3324" r:id="rId11"/>
    <p:sldId id="4110" r:id="rId12"/>
    <p:sldId id="4133" r:id="rId13"/>
    <p:sldId id="4134" r:id="rId14"/>
    <p:sldId id="4131" r:id="rId15"/>
    <p:sldId id="4136" r:id="rId16"/>
    <p:sldId id="4141" r:id="rId17"/>
    <p:sldId id="3316" r:id="rId18"/>
    <p:sldId id="4122" r:id="rId19"/>
    <p:sldId id="1513" r:id="rId20"/>
    <p:sldId id="321" r:id="rId21"/>
    <p:sldId id="333" r:id="rId22"/>
    <p:sldId id="358" r:id="rId23"/>
    <p:sldId id="349" r:id="rId24"/>
    <p:sldId id="341" r:id="rId25"/>
    <p:sldId id="1514" r:id="rId26"/>
    <p:sldId id="342" r:id="rId27"/>
    <p:sldId id="263" r:id="rId28"/>
    <p:sldId id="343" r:id="rId29"/>
    <p:sldId id="344" r:id="rId30"/>
    <p:sldId id="334" r:id="rId31"/>
    <p:sldId id="4142" r:id="rId32"/>
    <p:sldId id="356" r:id="rId33"/>
    <p:sldId id="352" r:id="rId34"/>
    <p:sldId id="357" r:id="rId35"/>
    <p:sldId id="347" r:id="rId36"/>
    <p:sldId id="4146" r:id="rId37"/>
    <p:sldId id="282" r:id="rId3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64"/>
    <p:restoredTop sz="95461"/>
  </p:normalViewPr>
  <p:slideViewPr>
    <p:cSldViewPr snapToGrid="0" snapToObjects="1">
      <p:cViewPr varScale="1">
        <p:scale>
          <a:sx n="69" d="100"/>
          <a:sy n="69" d="100"/>
        </p:scale>
        <p:origin x="3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598A6F-2F30-4320-8204-1D64AEBA15E7}" type="datetimeFigureOut">
              <a:rPr lang="en-US"/>
              <a:pPr>
                <a:defRPr/>
              </a:pPr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EEFFFBA-E471-4E74-A027-60BA18B50C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23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Add Kyoto pr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8138903-DDC7-4A46-9548-4A07353DBE67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625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76776B2-DA15-47A0-93A4-EDF4B282FA02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393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262CE04-BA4C-4404-A088-96FBACA8F03E}" type="slidenum">
              <a:rPr lang="en-US" altLang="en-US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719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F8AD533-A690-490A-A649-DD11C0FC35F2}" type="slidenum">
              <a:rPr lang="en-US" altLang="en-US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456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altLang="en-US" smtClean="0">
              <a:latin typeface="Book Antiqua" panose="02040602050305030304" pitchFamily="18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7CA34B4-AD4E-482F-B45C-EB2A0CC6239B}" type="slidenum">
              <a:rPr lang="en-US" altLang="en-US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073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How do we strike a balance between ambition and feasible? Domestic resource mobilization 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D640F69-14BE-488C-A1A3-9DF4E79B3431}" type="slidenum">
              <a:rPr lang="en-US" altLang="en-US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65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6142A0B-C3D1-414A-93B5-5B6161079505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323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270B5DF-D3E3-4EC6-8F97-9E9BD58A580B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148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04ECC32-342C-440F-A5A1-94A8581BD2CC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864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F66CE6-DAFF-42D1-9F8C-5743DCFA15EC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11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4893A0D-055E-46C1-BBD3-3B2385FE28D9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075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B2E6F17-9A5B-4A43-8995-333259F615F3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54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1EC54EB-BDDB-4EB6-BB35-7E059229C8BA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680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3445C02-D3D2-46B8-A43E-A59B62A3682D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71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789D-14AB-40C5-B26D-53ED8FD8CB57}" type="datetimeFigureOut">
              <a:rPr lang="en-US"/>
              <a:pPr>
                <a:defRPr/>
              </a:pPr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33889-A6BA-4D39-8A16-8C679B9FB0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62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26411-9A74-4EAE-A8D5-33D08E17EC0B}" type="datetimeFigureOut">
              <a:rPr lang="en-US"/>
              <a:pPr>
                <a:defRPr/>
              </a:pPr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3839-D28F-478E-9212-EF934A9EC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41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A2240-A8EE-46C4-8607-704C4C9104AC}" type="datetimeFigureOut">
              <a:rPr lang="en-US"/>
              <a:pPr>
                <a:defRPr/>
              </a:pPr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50F86-5B14-4FC8-A346-D7D15EDF4A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378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61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87FC-2B96-4583-985E-396CF6259C5B}" type="datetimeFigureOut">
              <a:rPr lang="en-US"/>
              <a:pPr>
                <a:defRPr/>
              </a:pPr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C40D5-8CA1-45DD-94AD-3CB6033766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89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A150-F39B-4B29-A300-2A6D3F10B388}" type="datetimeFigureOut">
              <a:rPr lang="en-US"/>
              <a:pPr>
                <a:defRPr/>
              </a:pPr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EB544-C5C3-4B0A-AAF7-1268A1BD5C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9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4785C-D51C-4603-BE04-D862FD4F05C8}" type="datetimeFigureOut">
              <a:rPr lang="en-US"/>
              <a:pPr>
                <a:defRPr/>
              </a:pPr>
              <a:t>4/14/2022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02690-82D1-40F3-854E-262893186E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34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34037-F5F6-47FF-8047-6C9EB1C3EFDE}" type="datetimeFigureOut">
              <a:rPr lang="en-US"/>
              <a:pPr>
                <a:defRPr/>
              </a:pPr>
              <a:t>4/14/2022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08533-87EF-47CD-A49A-E2CEE8564B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99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BD20E-2B56-4FA7-916E-54C69A5E5AB3}" type="datetimeFigureOut">
              <a:rPr lang="en-US"/>
              <a:pPr>
                <a:defRPr/>
              </a:pPr>
              <a:t>4/14/2022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008F5-E349-4DAE-8462-8453EBF29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61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3F313-E90F-4D46-8A31-ED48797DC2CF}" type="datetimeFigureOut">
              <a:rPr lang="en-US"/>
              <a:pPr>
                <a:defRPr/>
              </a:pPr>
              <a:t>4/14/2022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0C344-100C-4AAF-818D-B67A039CE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69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9EFEE-3D10-4E2C-8A77-5B75F82076FC}" type="datetimeFigureOut">
              <a:rPr lang="en-US"/>
              <a:pPr>
                <a:defRPr/>
              </a:pPr>
              <a:t>4/14/2022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56502-6DBF-45EB-9123-596C64EF3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03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97065-5FB1-46D1-82C0-FF7F8123DF53}" type="datetimeFigureOut">
              <a:rPr lang="en-US"/>
              <a:pPr>
                <a:defRPr/>
              </a:pPr>
              <a:t>4/14/2022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65C35-F7D7-4727-AA8C-70A6E5A274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70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78FC81-073A-4D0E-9A4B-AF56802F5B37}" type="datetimeFigureOut">
              <a:rPr lang="en-US"/>
              <a:pPr>
                <a:defRPr/>
              </a:pPr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0D103A3-CB21-4D1F-A9C8-AC8FB2B3B7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 noChangeArrowheads="1"/>
          </p:cNvSpPr>
          <p:nvPr>
            <p:ph type="ctrTitle"/>
          </p:nvPr>
        </p:nvSpPr>
        <p:spPr>
          <a:xfrm>
            <a:off x="815975" y="3041650"/>
            <a:ext cx="10560050" cy="1752600"/>
          </a:xfrm>
        </p:spPr>
        <p:txBody>
          <a:bodyPr/>
          <a:lstStyle/>
          <a:p>
            <a:pPr eaLnBrk="1" hangingPunct="1"/>
            <a:r>
              <a:rPr lang="en-US" altLang="en-US" sz="4800" smtClean="0">
                <a:latin typeface="Book Antiqua" panose="02040602050305030304" pitchFamily="18" charset="0"/>
              </a:rPr>
              <a:t>Ethiopia’s climate compatible development journey: updated NDC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3035300" cy="305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4794250"/>
            <a:ext cx="594360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606425"/>
            <a:ext cx="1958975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8" y="288925"/>
            <a:ext cx="213360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12617"/>
          <p:cNvSpPr/>
          <p:nvPr/>
        </p:nvSpPr>
        <p:spPr>
          <a:xfrm rot="5400000">
            <a:off x="2370138" y="2308225"/>
            <a:ext cx="1489075" cy="1844675"/>
          </a:xfrm>
          <a:prstGeom prst="rightArrow">
            <a:avLst>
              <a:gd name="adj1" fmla="val 72859"/>
              <a:gd name="adj2" fmla="val 53567"/>
            </a:avLst>
          </a:prstGeom>
          <a:solidFill>
            <a:srgbClr val="92D050"/>
          </a:solidFill>
          <a:ln w="12700" cap="flat">
            <a:noFill/>
            <a:miter lim="400000"/>
          </a:ln>
          <a:effectLst/>
        </p:spPr>
        <p:txBody>
          <a:bodyPr lIns="0" tIns="0" rIns="0" bIns="0"/>
          <a:lstStyle/>
          <a:p>
            <a:pPr>
              <a:defRPr/>
            </a:pPr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3" name="Shape 12638"/>
          <p:cNvSpPr/>
          <p:nvPr/>
        </p:nvSpPr>
        <p:spPr>
          <a:xfrm rot="5400000">
            <a:off x="6864350" y="2365375"/>
            <a:ext cx="1489075" cy="1844675"/>
          </a:xfrm>
          <a:prstGeom prst="rightArrow">
            <a:avLst>
              <a:gd name="adj1" fmla="val 72859"/>
              <a:gd name="adj2" fmla="val 53567"/>
            </a:avLst>
          </a:prstGeom>
          <a:solidFill>
            <a:schemeClr val="accent4">
              <a:lumMod val="75000"/>
            </a:schemeClr>
          </a:solidFill>
          <a:ln w="12700" cap="flat">
            <a:solidFill>
              <a:srgbClr val="92D050"/>
            </a:solidFill>
            <a:miter lim="400000"/>
          </a:ln>
          <a:effectLst/>
        </p:spPr>
        <p:txBody>
          <a:bodyPr lIns="0" tIns="0" rIns="0" bIns="0"/>
          <a:lstStyle/>
          <a:p>
            <a:pPr>
              <a:defRPr/>
            </a:pPr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5" name="Shape 12624"/>
          <p:cNvSpPr/>
          <p:nvPr/>
        </p:nvSpPr>
        <p:spPr>
          <a:xfrm rot="5400000">
            <a:off x="4713288" y="2308225"/>
            <a:ext cx="1489075" cy="1844675"/>
          </a:xfrm>
          <a:prstGeom prst="rightArrow">
            <a:avLst>
              <a:gd name="adj1" fmla="val 72859"/>
              <a:gd name="adj2" fmla="val 53567"/>
            </a:avLst>
          </a:pr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lIns="0" tIns="0" rIns="0" bIns="0"/>
          <a:lstStyle/>
          <a:p>
            <a:pPr>
              <a:defRPr/>
            </a:pPr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7" name="Shape 12645"/>
          <p:cNvSpPr/>
          <p:nvPr/>
        </p:nvSpPr>
        <p:spPr>
          <a:xfrm rot="5400000">
            <a:off x="9324975" y="2365375"/>
            <a:ext cx="1489075" cy="1844675"/>
          </a:xfrm>
          <a:prstGeom prst="rightArrow">
            <a:avLst>
              <a:gd name="adj1" fmla="val 72859"/>
              <a:gd name="adj2" fmla="val 53567"/>
            </a:avLst>
          </a:prstGeom>
          <a:solidFill>
            <a:srgbClr val="00B0F0"/>
          </a:solidFill>
          <a:ln w="12700" cap="flat">
            <a:solidFill>
              <a:srgbClr val="00B0F0"/>
            </a:solidFill>
            <a:miter lim="400000"/>
          </a:ln>
          <a:effectLst/>
        </p:spPr>
        <p:txBody>
          <a:bodyPr lIns="0" tIns="0" rIns="0" bIns="0"/>
          <a:lstStyle/>
          <a:p>
            <a:pPr>
              <a:defRPr/>
            </a:pPr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9" name="Shape 12658"/>
          <p:cNvSpPr/>
          <p:nvPr/>
        </p:nvSpPr>
        <p:spPr>
          <a:xfrm>
            <a:off x="5680075" y="2098675"/>
            <a:ext cx="1490663" cy="271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4" extrusionOk="0">
                <a:moveTo>
                  <a:pt x="0" y="15205"/>
                </a:moveTo>
                <a:cubicBezTo>
                  <a:pt x="7544" y="-5396"/>
                  <a:pt x="14744" y="-5063"/>
                  <a:pt x="21600" y="16204"/>
                </a:cubicBez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0" name="Shape 12659"/>
          <p:cNvSpPr/>
          <p:nvPr/>
        </p:nvSpPr>
        <p:spPr>
          <a:xfrm>
            <a:off x="8256588" y="2125663"/>
            <a:ext cx="1490662" cy="271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4" extrusionOk="0">
                <a:moveTo>
                  <a:pt x="0" y="15205"/>
                </a:moveTo>
                <a:cubicBezTo>
                  <a:pt x="7544" y="-5396"/>
                  <a:pt x="14744" y="-5063"/>
                  <a:pt x="21600" y="16204"/>
                </a:cubicBez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2" name="Shape 12661"/>
          <p:cNvSpPr/>
          <p:nvPr/>
        </p:nvSpPr>
        <p:spPr>
          <a:xfrm>
            <a:off x="3097213" y="2139950"/>
            <a:ext cx="1490662" cy="271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4" extrusionOk="0">
                <a:moveTo>
                  <a:pt x="0" y="15205"/>
                </a:moveTo>
                <a:cubicBezTo>
                  <a:pt x="7544" y="-5396"/>
                  <a:pt x="14744" y="-5063"/>
                  <a:pt x="21600" y="16204"/>
                </a:cubicBez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9465" name="TextBox 42"/>
          <p:cNvSpPr txBox="1">
            <a:spLocks noChangeArrowheads="1"/>
          </p:cNvSpPr>
          <p:nvPr/>
        </p:nvSpPr>
        <p:spPr bwMode="auto">
          <a:xfrm>
            <a:off x="4235450" y="306388"/>
            <a:ext cx="37211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chemeClr val="tx2"/>
                </a:solidFill>
                <a:latin typeface="Book Antiqua" panose="02040602050305030304" pitchFamily="18" charset="0"/>
                <a:ea typeface="Poppins" pitchFamily="2" charset="0"/>
                <a:cs typeface="Poppins" pitchFamily="2" charset="0"/>
              </a:rPr>
              <a:t>Pre 2011 milestones </a:t>
            </a:r>
          </a:p>
        </p:txBody>
      </p:sp>
      <p:sp>
        <p:nvSpPr>
          <p:cNvPr id="19466" name="Subtitle 2"/>
          <p:cNvSpPr txBox="1">
            <a:spLocks noChangeArrowheads="1"/>
          </p:cNvSpPr>
          <p:nvPr/>
        </p:nvSpPr>
        <p:spPr bwMode="auto">
          <a:xfrm>
            <a:off x="7035800" y="4375150"/>
            <a:ext cx="184308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87438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174875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262313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349750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8069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2641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7213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61785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75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600" b="1">
                <a:latin typeface="Book Antiqua" panose="02040602050305030304" pitchFamily="18" charset="0"/>
                <a:ea typeface="Open Sans Light" pitchFamily="34" charset="0"/>
                <a:cs typeface="Open Sans Light" pitchFamily="34" charset="0"/>
              </a:rPr>
              <a:t>EPACC (Ethiopian Program  of Adaptation on Climate Change)</a:t>
            </a:r>
          </a:p>
        </p:txBody>
      </p:sp>
      <p:sp>
        <p:nvSpPr>
          <p:cNvPr id="19467" name="Subtitle 2"/>
          <p:cNvSpPr txBox="1">
            <a:spLocks noChangeArrowheads="1"/>
          </p:cNvSpPr>
          <p:nvPr/>
        </p:nvSpPr>
        <p:spPr bwMode="auto">
          <a:xfrm>
            <a:off x="9147175" y="4375150"/>
            <a:ext cx="1844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87438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174875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262313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349750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8069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2641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7213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61785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75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600" b="1">
                <a:latin typeface="Book Antiqua" panose="02040602050305030304" pitchFamily="18" charset="0"/>
                <a:ea typeface="Open Sans Light" pitchFamily="34" charset="0"/>
                <a:cs typeface="Open Sans Light" pitchFamily="34" charset="0"/>
              </a:rPr>
              <a:t>NAMA (Nationally Appropriate Mitigation Actions)</a:t>
            </a:r>
          </a:p>
        </p:txBody>
      </p:sp>
      <p:sp>
        <p:nvSpPr>
          <p:cNvPr id="19468" name="TextBox 58"/>
          <p:cNvSpPr txBox="1">
            <a:spLocks noChangeArrowheads="1"/>
          </p:cNvSpPr>
          <p:nvPr/>
        </p:nvSpPr>
        <p:spPr bwMode="auto">
          <a:xfrm>
            <a:off x="2335213" y="1801813"/>
            <a:ext cx="1254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Poppins" pitchFamily="2" charset="0"/>
                <a:ea typeface="League Spartan"/>
                <a:cs typeface="Poppins" pitchFamily="2" charset="0"/>
              </a:rPr>
              <a:t>2001/2005</a:t>
            </a:r>
          </a:p>
        </p:txBody>
      </p:sp>
      <p:sp>
        <p:nvSpPr>
          <p:cNvPr id="19469" name="TextBox 59"/>
          <p:cNvSpPr txBox="1">
            <a:spLocks noChangeArrowheads="1"/>
          </p:cNvSpPr>
          <p:nvPr/>
        </p:nvSpPr>
        <p:spPr bwMode="auto">
          <a:xfrm>
            <a:off x="4949825" y="1852613"/>
            <a:ext cx="676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Poppins" pitchFamily="2" charset="0"/>
                <a:ea typeface="League Spartan"/>
                <a:cs typeface="Poppins" pitchFamily="2" charset="0"/>
              </a:rPr>
              <a:t>2007</a:t>
            </a:r>
          </a:p>
        </p:txBody>
      </p:sp>
      <p:sp>
        <p:nvSpPr>
          <p:cNvPr id="19470" name="TextBox 60"/>
          <p:cNvSpPr txBox="1">
            <a:spLocks noChangeArrowheads="1"/>
          </p:cNvSpPr>
          <p:nvPr/>
        </p:nvSpPr>
        <p:spPr bwMode="auto">
          <a:xfrm>
            <a:off x="7265988" y="1866900"/>
            <a:ext cx="644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Poppins" pitchFamily="2" charset="0"/>
                <a:ea typeface="League Spartan"/>
                <a:cs typeface="Poppins" pitchFamily="2" charset="0"/>
              </a:rPr>
              <a:t>2010</a:t>
            </a:r>
          </a:p>
        </p:txBody>
      </p:sp>
      <p:sp>
        <p:nvSpPr>
          <p:cNvPr id="19471" name="TextBox 61"/>
          <p:cNvSpPr txBox="1">
            <a:spLocks noChangeArrowheads="1"/>
          </p:cNvSpPr>
          <p:nvPr/>
        </p:nvSpPr>
        <p:spPr bwMode="auto">
          <a:xfrm>
            <a:off x="9747250" y="1922463"/>
            <a:ext cx="644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Poppins" pitchFamily="2" charset="0"/>
                <a:ea typeface="League Spartan"/>
                <a:cs typeface="Poppins" pitchFamily="2" charset="0"/>
              </a:rPr>
              <a:t>2010</a:t>
            </a:r>
          </a:p>
        </p:txBody>
      </p:sp>
      <p:sp>
        <p:nvSpPr>
          <p:cNvPr id="19472" name="TextBox 1"/>
          <p:cNvSpPr txBox="1">
            <a:spLocks noChangeArrowheads="1"/>
          </p:cNvSpPr>
          <p:nvPr/>
        </p:nvSpPr>
        <p:spPr bwMode="auto">
          <a:xfrm>
            <a:off x="4587875" y="4398963"/>
            <a:ext cx="155257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75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latin typeface="Book Antiqua" panose="02040602050305030304" pitchFamily="18" charset="0"/>
                <a:ea typeface="Open Sans Light" pitchFamily="34" charset="0"/>
                <a:cs typeface="Open Sans Light" pitchFamily="34" charset="0"/>
              </a:rPr>
              <a:t>NAPA (National Adaptation Program of Action)</a:t>
            </a:r>
          </a:p>
        </p:txBody>
      </p:sp>
      <p:sp>
        <p:nvSpPr>
          <p:cNvPr id="19473" name="TextBox 2"/>
          <p:cNvSpPr txBox="1">
            <a:spLocks noChangeArrowheads="1"/>
          </p:cNvSpPr>
          <p:nvPr/>
        </p:nvSpPr>
        <p:spPr bwMode="auto">
          <a:xfrm>
            <a:off x="2457450" y="4370388"/>
            <a:ext cx="1254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Book Antiqua" panose="02040602050305030304" pitchFamily="18" charset="0"/>
              </a:rPr>
              <a:t>INC/Ratification of Kyoto Protocol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363663" y="388938"/>
            <a:ext cx="9332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2"/>
                </a:solidFill>
                <a:latin typeface="Book Antiqua" panose="02040602050305030304" pitchFamily="18" charset="0"/>
                <a:ea typeface="Poppins" pitchFamily="2" charset="0"/>
                <a:cs typeface="Poppins" pitchFamily="2" charset="0"/>
              </a:rPr>
              <a:t>Aftermath of 2011</a:t>
            </a:r>
          </a:p>
        </p:txBody>
      </p:sp>
      <p:sp>
        <p:nvSpPr>
          <p:cNvPr id="4" name="Freeform 69"/>
          <p:cNvSpPr>
            <a:spLocks noChangeArrowheads="1"/>
          </p:cNvSpPr>
          <p:nvPr/>
        </p:nvSpPr>
        <p:spPr bwMode="auto">
          <a:xfrm>
            <a:off x="1928813" y="5308600"/>
            <a:ext cx="8337550" cy="111125"/>
          </a:xfrm>
          <a:custGeom>
            <a:avLst/>
            <a:gdLst>
              <a:gd name="T0" fmla="*/ 13384 w 13385"/>
              <a:gd name="T1" fmla="*/ 181 h 182"/>
              <a:gd name="T2" fmla="*/ 0 w 13385"/>
              <a:gd name="T3" fmla="*/ 181 h 182"/>
              <a:gd name="T4" fmla="*/ 0 w 13385"/>
              <a:gd name="T5" fmla="*/ 0 h 182"/>
              <a:gd name="T6" fmla="*/ 13384 w 13385"/>
              <a:gd name="T7" fmla="*/ 0 h 182"/>
              <a:gd name="T8" fmla="*/ 13384 w 13385"/>
              <a:gd name="T9" fmla="*/ 181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85" h="182">
                <a:moveTo>
                  <a:pt x="13384" y="181"/>
                </a:moveTo>
                <a:lnTo>
                  <a:pt x="0" y="181"/>
                </a:lnTo>
                <a:lnTo>
                  <a:pt x="0" y="0"/>
                </a:lnTo>
                <a:lnTo>
                  <a:pt x="13384" y="0"/>
                </a:lnTo>
                <a:lnTo>
                  <a:pt x="13384" y="181"/>
                </a:lnTo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70"/>
          <p:cNvSpPr>
            <a:spLocks noChangeArrowheads="1"/>
          </p:cNvSpPr>
          <p:nvPr/>
        </p:nvSpPr>
        <p:spPr bwMode="auto">
          <a:xfrm>
            <a:off x="754063" y="2043113"/>
            <a:ext cx="2422525" cy="2422525"/>
          </a:xfrm>
          <a:custGeom>
            <a:avLst/>
            <a:gdLst>
              <a:gd name="T0" fmla="*/ 3888 w 3889"/>
              <a:gd name="T1" fmla="*/ 1945 h 3888"/>
              <a:gd name="T2" fmla="*/ 3888 w 3889"/>
              <a:gd name="T3" fmla="*/ 1945 h 3888"/>
              <a:gd name="T4" fmla="*/ 1944 w 3889"/>
              <a:gd name="T5" fmla="*/ 3887 h 3888"/>
              <a:gd name="T6" fmla="*/ 1944 w 3889"/>
              <a:gd name="T7" fmla="*/ 3887 h 3888"/>
              <a:gd name="T8" fmla="*/ 0 w 3889"/>
              <a:gd name="T9" fmla="*/ 1945 h 3888"/>
              <a:gd name="T10" fmla="*/ 0 w 3889"/>
              <a:gd name="T11" fmla="*/ 1945 h 3888"/>
              <a:gd name="T12" fmla="*/ 1944 w 3889"/>
              <a:gd name="T13" fmla="*/ 0 h 3888"/>
              <a:gd name="T14" fmla="*/ 1944 w 3889"/>
              <a:gd name="T15" fmla="*/ 0 h 3888"/>
              <a:gd name="T16" fmla="*/ 3888 w 3889"/>
              <a:gd name="T17" fmla="*/ 1945 h 3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9" h="3888">
                <a:moveTo>
                  <a:pt x="3888" y="1945"/>
                </a:moveTo>
                <a:lnTo>
                  <a:pt x="3888" y="1945"/>
                </a:lnTo>
                <a:cubicBezTo>
                  <a:pt x="3888" y="3017"/>
                  <a:pt x="3018" y="3887"/>
                  <a:pt x="1944" y="3887"/>
                </a:cubicBezTo>
                <a:lnTo>
                  <a:pt x="1944" y="3887"/>
                </a:lnTo>
                <a:cubicBezTo>
                  <a:pt x="870" y="3887"/>
                  <a:pt x="0" y="3017"/>
                  <a:pt x="0" y="1945"/>
                </a:cubicBezTo>
                <a:lnTo>
                  <a:pt x="0" y="1945"/>
                </a:lnTo>
                <a:cubicBezTo>
                  <a:pt x="0" y="871"/>
                  <a:pt x="870" y="0"/>
                  <a:pt x="1944" y="0"/>
                </a:cubicBezTo>
                <a:lnTo>
                  <a:pt x="1944" y="0"/>
                </a:lnTo>
                <a:cubicBezTo>
                  <a:pt x="3018" y="0"/>
                  <a:pt x="3888" y="871"/>
                  <a:pt x="3888" y="1945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20485" name="Freeform 71"/>
          <p:cNvSpPr>
            <a:spLocks/>
          </p:cNvSpPr>
          <p:nvPr/>
        </p:nvSpPr>
        <p:spPr bwMode="auto">
          <a:xfrm>
            <a:off x="938213" y="2227263"/>
            <a:ext cx="2051050" cy="2052637"/>
          </a:xfrm>
          <a:custGeom>
            <a:avLst/>
            <a:gdLst>
              <a:gd name="T0" fmla="*/ 2147483646 w 3295"/>
              <a:gd name="T1" fmla="*/ 2147483646 h 3294"/>
              <a:gd name="T2" fmla="*/ 2147483646 w 3295"/>
              <a:gd name="T3" fmla="*/ 2147483646 h 3294"/>
              <a:gd name="T4" fmla="*/ 2147483646 w 3295"/>
              <a:gd name="T5" fmla="*/ 2147483646 h 3294"/>
              <a:gd name="T6" fmla="*/ 2147483646 w 3295"/>
              <a:gd name="T7" fmla="*/ 2147483646 h 3294"/>
              <a:gd name="T8" fmla="*/ 0 w 3295"/>
              <a:gd name="T9" fmla="*/ 2147483646 h 3294"/>
              <a:gd name="T10" fmla="*/ 0 w 3295"/>
              <a:gd name="T11" fmla="*/ 2147483646 h 3294"/>
              <a:gd name="T12" fmla="*/ 2147483646 w 3295"/>
              <a:gd name="T13" fmla="*/ 0 h 3294"/>
              <a:gd name="T14" fmla="*/ 2147483646 w 3295"/>
              <a:gd name="T15" fmla="*/ 0 h 3294"/>
              <a:gd name="T16" fmla="*/ 2147483646 w 3295"/>
              <a:gd name="T17" fmla="*/ 2147483646 h 32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95"/>
              <a:gd name="T28" fmla="*/ 0 h 3294"/>
              <a:gd name="T29" fmla="*/ 3295 w 3295"/>
              <a:gd name="T30" fmla="*/ 3294 h 32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95" h="3294">
                <a:moveTo>
                  <a:pt x="3294" y="1648"/>
                </a:moveTo>
                <a:lnTo>
                  <a:pt x="3294" y="1648"/>
                </a:lnTo>
                <a:cubicBezTo>
                  <a:pt x="3294" y="2556"/>
                  <a:pt x="2557" y="3293"/>
                  <a:pt x="1647" y="3293"/>
                </a:cubicBezTo>
                <a:cubicBezTo>
                  <a:pt x="737" y="3293"/>
                  <a:pt x="0" y="2556"/>
                  <a:pt x="0" y="1648"/>
                </a:cubicBezTo>
                <a:cubicBezTo>
                  <a:pt x="0" y="738"/>
                  <a:pt x="737" y="0"/>
                  <a:pt x="1647" y="0"/>
                </a:cubicBezTo>
                <a:cubicBezTo>
                  <a:pt x="2557" y="0"/>
                  <a:pt x="3294" y="738"/>
                  <a:pt x="3294" y="164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Book Antiqua" panose="02040602050305030304" pitchFamily="18" charset="0"/>
              </a:rPr>
              <a:t>CRGE Strategy </a:t>
            </a:r>
          </a:p>
        </p:txBody>
      </p:sp>
      <p:sp>
        <p:nvSpPr>
          <p:cNvPr id="7" name="Freeform 72"/>
          <p:cNvSpPr>
            <a:spLocks noChangeArrowheads="1"/>
          </p:cNvSpPr>
          <p:nvPr/>
        </p:nvSpPr>
        <p:spPr bwMode="auto">
          <a:xfrm>
            <a:off x="1766888" y="5170488"/>
            <a:ext cx="393700" cy="392112"/>
          </a:xfrm>
          <a:custGeom>
            <a:avLst/>
            <a:gdLst>
              <a:gd name="T0" fmla="*/ 630 w 631"/>
              <a:gd name="T1" fmla="*/ 315 h 630"/>
              <a:gd name="T2" fmla="*/ 630 w 631"/>
              <a:gd name="T3" fmla="*/ 315 h 630"/>
              <a:gd name="T4" fmla="*/ 315 w 631"/>
              <a:gd name="T5" fmla="*/ 629 h 630"/>
              <a:gd name="T6" fmla="*/ 315 w 631"/>
              <a:gd name="T7" fmla="*/ 629 h 630"/>
              <a:gd name="T8" fmla="*/ 0 w 631"/>
              <a:gd name="T9" fmla="*/ 315 h 630"/>
              <a:gd name="T10" fmla="*/ 0 w 631"/>
              <a:gd name="T11" fmla="*/ 315 h 630"/>
              <a:gd name="T12" fmla="*/ 315 w 631"/>
              <a:gd name="T13" fmla="*/ 0 h 630"/>
              <a:gd name="T14" fmla="*/ 315 w 631"/>
              <a:gd name="T15" fmla="*/ 0 h 630"/>
              <a:gd name="T16" fmla="*/ 630 w 631"/>
              <a:gd name="T17" fmla="*/ 315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1" h="630">
                <a:moveTo>
                  <a:pt x="630" y="315"/>
                </a:moveTo>
                <a:lnTo>
                  <a:pt x="630" y="315"/>
                </a:lnTo>
                <a:cubicBezTo>
                  <a:pt x="630" y="489"/>
                  <a:pt x="489" y="629"/>
                  <a:pt x="315" y="629"/>
                </a:cubicBezTo>
                <a:lnTo>
                  <a:pt x="315" y="629"/>
                </a:lnTo>
                <a:cubicBezTo>
                  <a:pt x="141" y="629"/>
                  <a:pt x="0" y="489"/>
                  <a:pt x="0" y="315"/>
                </a:cubicBezTo>
                <a:lnTo>
                  <a:pt x="0" y="315"/>
                </a:lnTo>
                <a:cubicBezTo>
                  <a:pt x="0" y="140"/>
                  <a:pt x="141" y="0"/>
                  <a:pt x="315" y="0"/>
                </a:cubicBezTo>
                <a:lnTo>
                  <a:pt x="315" y="0"/>
                </a:lnTo>
                <a:cubicBezTo>
                  <a:pt x="489" y="0"/>
                  <a:pt x="630" y="140"/>
                  <a:pt x="630" y="315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8" name="Freeform 73"/>
          <p:cNvSpPr>
            <a:spLocks noChangeArrowheads="1"/>
          </p:cNvSpPr>
          <p:nvPr/>
        </p:nvSpPr>
        <p:spPr bwMode="auto">
          <a:xfrm>
            <a:off x="1890713" y="4364038"/>
            <a:ext cx="147637" cy="901700"/>
          </a:xfrm>
          <a:custGeom>
            <a:avLst/>
            <a:gdLst>
              <a:gd name="T0" fmla="*/ 239 w 240"/>
              <a:gd name="T1" fmla="*/ 1444 h 1445"/>
              <a:gd name="T2" fmla="*/ 0 w 240"/>
              <a:gd name="T3" fmla="*/ 1444 h 1445"/>
              <a:gd name="T4" fmla="*/ 0 w 240"/>
              <a:gd name="T5" fmla="*/ 0 h 1445"/>
              <a:gd name="T6" fmla="*/ 239 w 240"/>
              <a:gd name="T7" fmla="*/ 0 h 1445"/>
              <a:gd name="T8" fmla="*/ 239 w 240"/>
              <a:gd name="T9" fmla="*/ 1444 h 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1445">
                <a:moveTo>
                  <a:pt x="239" y="1444"/>
                </a:moveTo>
                <a:lnTo>
                  <a:pt x="0" y="1444"/>
                </a:lnTo>
                <a:lnTo>
                  <a:pt x="0" y="0"/>
                </a:lnTo>
                <a:lnTo>
                  <a:pt x="239" y="0"/>
                </a:lnTo>
                <a:lnTo>
                  <a:pt x="239" y="1444"/>
                </a:ln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0"/>
          <p:cNvSpPr>
            <a:spLocks noChangeArrowheads="1"/>
          </p:cNvSpPr>
          <p:nvPr/>
        </p:nvSpPr>
        <p:spPr bwMode="auto">
          <a:xfrm>
            <a:off x="3508375" y="2043113"/>
            <a:ext cx="2422525" cy="2422525"/>
          </a:xfrm>
          <a:custGeom>
            <a:avLst/>
            <a:gdLst>
              <a:gd name="T0" fmla="*/ 3888 w 3889"/>
              <a:gd name="T1" fmla="*/ 1945 h 3888"/>
              <a:gd name="T2" fmla="*/ 3888 w 3889"/>
              <a:gd name="T3" fmla="*/ 1945 h 3888"/>
              <a:gd name="T4" fmla="*/ 1944 w 3889"/>
              <a:gd name="T5" fmla="*/ 3887 h 3888"/>
              <a:gd name="T6" fmla="*/ 1944 w 3889"/>
              <a:gd name="T7" fmla="*/ 3887 h 3888"/>
              <a:gd name="T8" fmla="*/ 0 w 3889"/>
              <a:gd name="T9" fmla="*/ 1945 h 3888"/>
              <a:gd name="T10" fmla="*/ 0 w 3889"/>
              <a:gd name="T11" fmla="*/ 1945 h 3888"/>
              <a:gd name="T12" fmla="*/ 1944 w 3889"/>
              <a:gd name="T13" fmla="*/ 0 h 3888"/>
              <a:gd name="T14" fmla="*/ 1944 w 3889"/>
              <a:gd name="T15" fmla="*/ 0 h 3888"/>
              <a:gd name="T16" fmla="*/ 3888 w 3889"/>
              <a:gd name="T17" fmla="*/ 1945 h 3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9" h="3888">
                <a:moveTo>
                  <a:pt x="3888" y="1945"/>
                </a:moveTo>
                <a:lnTo>
                  <a:pt x="3888" y="1945"/>
                </a:lnTo>
                <a:cubicBezTo>
                  <a:pt x="3888" y="3017"/>
                  <a:pt x="3017" y="3887"/>
                  <a:pt x="1944" y="3887"/>
                </a:cubicBezTo>
                <a:lnTo>
                  <a:pt x="1944" y="3887"/>
                </a:lnTo>
                <a:cubicBezTo>
                  <a:pt x="870" y="3887"/>
                  <a:pt x="0" y="3017"/>
                  <a:pt x="0" y="1945"/>
                </a:cubicBezTo>
                <a:lnTo>
                  <a:pt x="0" y="1945"/>
                </a:lnTo>
                <a:cubicBezTo>
                  <a:pt x="0" y="871"/>
                  <a:pt x="870" y="0"/>
                  <a:pt x="1944" y="0"/>
                </a:cubicBezTo>
                <a:lnTo>
                  <a:pt x="1944" y="0"/>
                </a:lnTo>
                <a:cubicBezTo>
                  <a:pt x="3017" y="0"/>
                  <a:pt x="3888" y="871"/>
                  <a:pt x="3888" y="1945"/>
                </a:cubicBezTo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1" name="Freeform 131"/>
          <p:cNvSpPr>
            <a:spLocks noChangeArrowheads="1"/>
          </p:cNvSpPr>
          <p:nvPr/>
        </p:nvSpPr>
        <p:spPr bwMode="auto">
          <a:xfrm>
            <a:off x="3692525" y="2227263"/>
            <a:ext cx="2052638" cy="2052637"/>
          </a:xfrm>
          <a:custGeom>
            <a:avLst/>
            <a:gdLst>
              <a:gd name="T0" fmla="*/ 3294 w 3295"/>
              <a:gd name="T1" fmla="*/ 1648 h 3294"/>
              <a:gd name="T2" fmla="*/ 3294 w 3295"/>
              <a:gd name="T3" fmla="*/ 1648 h 3294"/>
              <a:gd name="T4" fmla="*/ 1647 w 3295"/>
              <a:gd name="T5" fmla="*/ 3293 h 3294"/>
              <a:gd name="T6" fmla="*/ 1647 w 3295"/>
              <a:gd name="T7" fmla="*/ 3293 h 3294"/>
              <a:gd name="T8" fmla="*/ 0 w 3295"/>
              <a:gd name="T9" fmla="*/ 1648 h 3294"/>
              <a:gd name="T10" fmla="*/ 0 w 3295"/>
              <a:gd name="T11" fmla="*/ 1648 h 3294"/>
              <a:gd name="T12" fmla="*/ 1647 w 3295"/>
              <a:gd name="T13" fmla="*/ 0 h 3294"/>
              <a:gd name="T14" fmla="*/ 1647 w 3295"/>
              <a:gd name="T15" fmla="*/ 0 h 3294"/>
              <a:gd name="T16" fmla="*/ 3294 w 3295"/>
              <a:gd name="T17" fmla="*/ 1648 h 3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95" h="3294">
                <a:moveTo>
                  <a:pt x="3294" y="1648"/>
                </a:moveTo>
                <a:lnTo>
                  <a:pt x="3294" y="1648"/>
                </a:lnTo>
                <a:cubicBezTo>
                  <a:pt x="3294" y="2556"/>
                  <a:pt x="2556" y="3293"/>
                  <a:pt x="1647" y="3293"/>
                </a:cubicBezTo>
                <a:lnTo>
                  <a:pt x="1647" y="3293"/>
                </a:lnTo>
                <a:cubicBezTo>
                  <a:pt x="737" y="3293"/>
                  <a:pt x="0" y="2556"/>
                  <a:pt x="0" y="1648"/>
                </a:cubicBezTo>
                <a:lnTo>
                  <a:pt x="0" y="1648"/>
                </a:lnTo>
                <a:cubicBezTo>
                  <a:pt x="0" y="738"/>
                  <a:pt x="737" y="0"/>
                  <a:pt x="1647" y="0"/>
                </a:cubicBezTo>
                <a:lnTo>
                  <a:pt x="1647" y="0"/>
                </a:lnTo>
                <a:cubicBezTo>
                  <a:pt x="2556" y="0"/>
                  <a:pt x="3294" y="738"/>
                  <a:pt x="3294" y="164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2" name="Freeform 132"/>
          <p:cNvSpPr>
            <a:spLocks noChangeArrowheads="1"/>
          </p:cNvSpPr>
          <p:nvPr/>
        </p:nvSpPr>
        <p:spPr bwMode="auto">
          <a:xfrm>
            <a:off x="4522788" y="5170488"/>
            <a:ext cx="392112" cy="392112"/>
          </a:xfrm>
          <a:custGeom>
            <a:avLst/>
            <a:gdLst>
              <a:gd name="T0" fmla="*/ 630 w 631"/>
              <a:gd name="T1" fmla="*/ 315 h 630"/>
              <a:gd name="T2" fmla="*/ 630 w 631"/>
              <a:gd name="T3" fmla="*/ 315 h 630"/>
              <a:gd name="T4" fmla="*/ 315 w 631"/>
              <a:gd name="T5" fmla="*/ 629 h 630"/>
              <a:gd name="T6" fmla="*/ 315 w 631"/>
              <a:gd name="T7" fmla="*/ 629 h 630"/>
              <a:gd name="T8" fmla="*/ 0 w 631"/>
              <a:gd name="T9" fmla="*/ 315 h 630"/>
              <a:gd name="T10" fmla="*/ 0 w 631"/>
              <a:gd name="T11" fmla="*/ 315 h 630"/>
              <a:gd name="T12" fmla="*/ 315 w 631"/>
              <a:gd name="T13" fmla="*/ 0 h 630"/>
              <a:gd name="T14" fmla="*/ 315 w 631"/>
              <a:gd name="T15" fmla="*/ 0 h 630"/>
              <a:gd name="T16" fmla="*/ 630 w 631"/>
              <a:gd name="T17" fmla="*/ 315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1" h="630">
                <a:moveTo>
                  <a:pt x="630" y="315"/>
                </a:moveTo>
                <a:lnTo>
                  <a:pt x="630" y="315"/>
                </a:lnTo>
                <a:cubicBezTo>
                  <a:pt x="630" y="489"/>
                  <a:pt x="489" y="629"/>
                  <a:pt x="315" y="629"/>
                </a:cubicBezTo>
                <a:lnTo>
                  <a:pt x="315" y="629"/>
                </a:lnTo>
                <a:cubicBezTo>
                  <a:pt x="141" y="629"/>
                  <a:pt x="0" y="489"/>
                  <a:pt x="0" y="315"/>
                </a:cubicBezTo>
                <a:lnTo>
                  <a:pt x="0" y="315"/>
                </a:lnTo>
                <a:cubicBezTo>
                  <a:pt x="0" y="140"/>
                  <a:pt x="141" y="0"/>
                  <a:pt x="315" y="0"/>
                </a:cubicBezTo>
                <a:lnTo>
                  <a:pt x="315" y="0"/>
                </a:lnTo>
                <a:cubicBezTo>
                  <a:pt x="489" y="0"/>
                  <a:pt x="630" y="140"/>
                  <a:pt x="630" y="315"/>
                </a:cubicBezTo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3" name="Freeform 133"/>
          <p:cNvSpPr>
            <a:spLocks noChangeArrowheads="1"/>
          </p:cNvSpPr>
          <p:nvPr/>
        </p:nvSpPr>
        <p:spPr bwMode="auto">
          <a:xfrm>
            <a:off x="4643438" y="4364038"/>
            <a:ext cx="150812" cy="901700"/>
          </a:xfrm>
          <a:custGeom>
            <a:avLst/>
            <a:gdLst>
              <a:gd name="T0" fmla="*/ 240 w 241"/>
              <a:gd name="T1" fmla="*/ 1444 h 1445"/>
              <a:gd name="T2" fmla="*/ 0 w 241"/>
              <a:gd name="T3" fmla="*/ 1444 h 1445"/>
              <a:gd name="T4" fmla="*/ 0 w 241"/>
              <a:gd name="T5" fmla="*/ 0 h 1445"/>
              <a:gd name="T6" fmla="*/ 240 w 241"/>
              <a:gd name="T7" fmla="*/ 0 h 1445"/>
              <a:gd name="T8" fmla="*/ 240 w 241"/>
              <a:gd name="T9" fmla="*/ 1444 h 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" h="1445">
                <a:moveTo>
                  <a:pt x="240" y="1444"/>
                </a:moveTo>
                <a:lnTo>
                  <a:pt x="0" y="1444"/>
                </a:lnTo>
                <a:lnTo>
                  <a:pt x="0" y="0"/>
                </a:lnTo>
                <a:lnTo>
                  <a:pt x="240" y="0"/>
                </a:lnTo>
                <a:lnTo>
                  <a:pt x="240" y="1444"/>
                </a:lnTo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3"/>
          <p:cNvSpPr>
            <a:spLocks noChangeArrowheads="1"/>
          </p:cNvSpPr>
          <p:nvPr/>
        </p:nvSpPr>
        <p:spPr bwMode="auto">
          <a:xfrm>
            <a:off x="6261100" y="2043113"/>
            <a:ext cx="2422525" cy="2422525"/>
          </a:xfrm>
          <a:custGeom>
            <a:avLst/>
            <a:gdLst>
              <a:gd name="T0" fmla="*/ 3888 w 3889"/>
              <a:gd name="T1" fmla="*/ 1945 h 3888"/>
              <a:gd name="T2" fmla="*/ 3888 w 3889"/>
              <a:gd name="T3" fmla="*/ 1945 h 3888"/>
              <a:gd name="T4" fmla="*/ 1945 w 3889"/>
              <a:gd name="T5" fmla="*/ 3887 h 3888"/>
              <a:gd name="T6" fmla="*/ 1945 w 3889"/>
              <a:gd name="T7" fmla="*/ 3887 h 3888"/>
              <a:gd name="T8" fmla="*/ 0 w 3889"/>
              <a:gd name="T9" fmla="*/ 1945 h 3888"/>
              <a:gd name="T10" fmla="*/ 0 w 3889"/>
              <a:gd name="T11" fmla="*/ 1945 h 3888"/>
              <a:gd name="T12" fmla="*/ 1945 w 3889"/>
              <a:gd name="T13" fmla="*/ 0 h 3888"/>
              <a:gd name="T14" fmla="*/ 1945 w 3889"/>
              <a:gd name="T15" fmla="*/ 0 h 3888"/>
              <a:gd name="T16" fmla="*/ 3888 w 3889"/>
              <a:gd name="T17" fmla="*/ 1945 h 3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9" h="3888">
                <a:moveTo>
                  <a:pt x="3888" y="1945"/>
                </a:moveTo>
                <a:lnTo>
                  <a:pt x="3888" y="1945"/>
                </a:lnTo>
                <a:cubicBezTo>
                  <a:pt x="3888" y="3017"/>
                  <a:pt x="3018" y="3887"/>
                  <a:pt x="1945" y="3887"/>
                </a:cubicBezTo>
                <a:lnTo>
                  <a:pt x="1945" y="3887"/>
                </a:lnTo>
                <a:cubicBezTo>
                  <a:pt x="871" y="3887"/>
                  <a:pt x="0" y="3017"/>
                  <a:pt x="0" y="1945"/>
                </a:cubicBezTo>
                <a:lnTo>
                  <a:pt x="0" y="1945"/>
                </a:lnTo>
                <a:cubicBezTo>
                  <a:pt x="0" y="871"/>
                  <a:pt x="871" y="0"/>
                  <a:pt x="1945" y="0"/>
                </a:cubicBezTo>
                <a:lnTo>
                  <a:pt x="1945" y="0"/>
                </a:lnTo>
                <a:cubicBezTo>
                  <a:pt x="3018" y="0"/>
                  <a:pt x="3888" y="871"/>
                  <a:pt x="3888" y="1945"/>
                </a:cubicBez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144"/>
          <p:cNvSpPr>
            <a:spLocks noChangeArrowheads="1"/>
          </p:cNvSpPr>
          <p:nvPr/>
        </p:nvSpPr>
        <p:spPr bwMode="auto">
          <a:xfrm>
            <a:off x="6445250" y="2227263"/>
            <a:ext cx="2051050" cy="2052637"/>
          </a:xfrm>
          <a:custGeom>
            <a:avLst/>
            <a:gdLst>
              <a:gd name="T0" fmla="*/ 3295 w 3296"/>
              <a:gd name="T1" fmla="*/ 1648 h 3294"/>
              <a:gd name="T2" fmla="*/ 3295 w 3296"/>
              <a:gd name="T3" fmla="*/ 1648 h 3294"/>
              <a:gd name="T4" fmla="*/ 1648 w 3296"/>
              <a:gd name="T5" fmla="*/ 3293 h 3294"/>
              <a:gd name="T6" fmla="*/ 1648 w 3296"/>
              <a:gd name="T7" fmla="*/ 3293 h 3294"/>
              <a:gd name="T8" fmla="*/ 0 w 3296"/>
              <a:gd name="T9" fmla="*/ 1648 h 3294"/>
              <a:gd name="T10" fmla="*/ 0 w 3296"/>
              <a:gd name="T11" fmla="*/ 1648 h 3294"/>
              <a:gd name="T12" fmla="*/ 1648 w 3296"/>
              <a:gd name="T13" fmla="*/ 0 h 3294"/>
              <a:gd name="T14" fmla="*/ 1648 w 3296"/>
              <a:gd name="T15" fmla="*/ 0 h 3294"/>
              <a:gd name="T16" fmla="*/ 3295 w 3296"/>
              <a:gd name="T17" fmla="*/ 1648 h 3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96" h="3294">
                <a:moveTo>
                  <a:pt x="3295" y="1648"/>
                </a:moveTo>
                <a:lnTo>
                  <a:pt x="3295" y="1648"/>
                </a:lnTo>
                <a:cubicBezTo>
                  <a:pt x="3295" y="2556"/>
                  <a:pt x="2557" y="3293"/>
                  <a:pt x="1648" y="3293"/>
                </a:cubicBezTo>
                <a:lnTo>
                  <a:pt x="1648" y="3293"/>
                </a:lnTo>
                <a:cubicBezTo>
                  <a:pt x="738" y="3293"/>
                  <a:pt x="0" y="2556"/>
                  <a:pt x="0" y="1648"/>
                </a:cubicBezTo>
                <a:lnTo>
                  <a:pt x="0" y="1648"/>
                </a:lnTo>
                <a:cubicBezTo>
                  <a:pt x="0" y="738"/>
                  <a:pt x="738" y="0"/>
                  <a:pt x="1648" y="0"/>
                </a:cubicBezTo>
                <a:lnTo>
                  <a:pt x="1648" y="0"/>
                </a:lnTo>
                <a:cubicBezTo>
                  <a:pt x="2557" y="0"/>
                  <a:pt x="3295" y="738"/>
                  <a:pt x="3295" y="164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6" name="Freeform 145"/>
          <p:cNvSpPr>
            <a:spLocks noChangeArrowheads="1"/>
          </p:cNvSpPr>
          <p:nvPr/>
        </p:nvSpPr>
        <p:spPr bwMode="auto">
          <a:xfrm>
            <a:off x="7273925" y="5170488"/>
            <a:ext cx="393700" cy="392112"/>
          </a:xfrm>
          <a:custGeom>
            <a:avLst/>
            <a:gdLst>
              <a:gd name="T0" fmla="*/ 631 w 632"/>
              <a:gd name="T1" fmla="*/ 315 h 630"/>
              <a:gd name="T2" fmla="*/ 631 w 632"/>
              <a:gd name="T3" fmla="*/ 315 h 630"/>
              <a:gd name="T4" fmla="*/ 316 w 632"/>
              <a:gd name="T5" fmla="*/ 629 h 630"/>
              <a:gd name="T6" fmla="*/ 316 w 632"/>
              <a:gd name="T7" fmla="*/ 629 h 630"/>
              <a:gd name="T8" fmla="*/ 0 w 632"/>
              <a:gd name="T9" fmla="*/ 315 h 630"/>
              <a:gd name="T10" fmla="*/ 0 w 632"/>
              <a:gd name="T11" fmla="*/ 315 h 630"/>
              <a:gd name="T12" fmla="*/ 316 w 632"/>
              <a:gd name="T13" fmla="*/ 0 h 630"/>
              <a:gd name="T14" fmla="*/ 316 w 632"/>
              <a:gd name="T15" fmla="*/ 0 h 630"/>
              <a:gd name="T16" fmla="*/ 631 w 632"/>
              <a:gd name="T17" fmla="*/ 315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2" h="630">
                <a:moveTo>
                  <a:pt x="631" y="315"/>
                </a:moveTo>
                <a:lnTo>
                  <a:pt x="631" y="315"/>
                </a:lnTo>
                <a:cubicBezTo>
                  <a:pt x="631" y="489"/>
                  <a:pt x="489" y="629"/>
                  <a:pt x="316" y="629"/>
                </a:cubicBezTo>
                <a:lnTo>
                  <a:pt x="316" y="629"/>
                </a:lnTo>
                <a:cubicBezTo>
                  <a:pt x="141" y="629"/>
                  <a:pt x="0" y="489"/>
                  <a:pt x="0" y="315"/>
                </a:cubicBezTo>
                <a:lnTo>
                  <a:pt x="0" y="315"/>
                </a:lnTo>
                <a:cubicBezTo>
                  <a:pt x="0" y="140"/>
                  <a:pt x="141" y="0"/>
                  <a:pt x="316" y="0"/>
                </a:cubicBezTo>
                <a:lnTo>
                  <a:pt x="316" y="0"/>
                </a:lnTo>
                <a:cubicBezTo>
                  <a:pt x="489" y="0"/>
                  <a:pt x="631" y="140"/>
                  <a:pt x="631" y="315"/>
                </a:cubicBez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7" name="Freeform 146"/>
          <p:cNvSpPr>
            <a:spLocks noChangeArrowheads="1"/>
          </p:cNvSpPr>
          <p:nvPr/>
        </p:nvSpPr>
        <p:spPr bwMode="auto">
          <a:xfrm>
            <a:off x="7397750" y="4364038"/>
            <a:ext cx="150813" cy="901700"/>
          </a:xfrm>
          <a:custGeom>
            <a:avLst/>
            <a:gdLst>
              <a:gd name="T0" fmla="*/ 240 w 241"/>
              <a:gd name="T1" fmla="*/ 1444 h 1445"/>
              <a:gd name="T2" fmla="*/ 0 w 241"/>
              <a:gd name="T3" fmla="*/ 1444 h 1445"/>
              <a:gd name="T4" fmla="*/ 0 w 241"/>
              <a:gd name="T5" fmla="*/ 0 h 1445"/>
              <a:gd name="T6" fmla="*/ 240 w 241"/>
              <a:gd name="T7" fmla="*/ 0 h 1445"/>
              <a:gd name="T8" fmla="*/ 240 w 241"/>
              <a:gd name="T9" fmla="*/ 1444 h 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" h="1445">
                <a:moveTo>
                  <a:pt x="240" y="1444"/>
                </a:moveTo>
                <a:lnTo>
                  <a:pt x="0" y="1444"/>
                </a:lnTo>
                <a:lnTo>
                  <a:pt x="0" y="0"/>
                </a:lnTo>
                <a:lnTo>
                  <a:pt x="240" y="0"/>
                </a:lnTo>
                <a:lnTo>
                  <a:pt x="240" y="1444"/>
                </a:ln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8" name="Freeform 158"/>
          <p:cNvSpPr>
            <a:spLocks noChangeArrowheads="1"/>
          </p:cNvSpPr>
          <p:nvPr/>
        </p:nvSpPr>
        <p:spPr bwMode="auto">
          <a:xfrm>
            <a:off x="9015413" y="2043113"/>
            <a:ext cx="2422525" cy="2422525"/>
          </a:xfrm>
          <a:custGeom>
            <a:avLst/>
            <a:gdLst>
              <a:gd name="T0" fmla="*/ 3888 w 3889"/>
              <a:gd name="T1" fmla="*/ 1945 h 3888"/>
              <a:gd name="T2" fmla="*/ 3888 w 3889"/>
              <a:gd name="T3" fmla="*/ 1945 h 3888"/>
              <a:gd name="T4" fmla="*/ 1944 w 3889"/>
              <a:gd name="T5" fmla="*/ 3887 h 3888"/>
              <a:gd name="T6" fmla="*/ 1944 w 3889"/>
              <a:gd name="T7" fmla="*/ 3887 h 3888"/>
              <a:gd name="T8" fmla="*/ 0 w 3889"/>
              <a:gd name="T9" fmla="*/ 1945 h 3888"/>
              <a:gd name="T10" fmla="*/ 0 w 3889"/>
              <a:gd name="T11" fmla="*/ 1945 h 3888"/>
              <a:gd name="T12" fmla="*/ 1944 w 3889"/>
              <a:gd name="T13" fmla="*/ 0 h 3888"/>
              <a:gd name="T14" fmla="*/ 1944 w 3889"/>
              <a:gd name="T15" fmla="*/ 0 h 3888"/>
              <a:gd name="T16" fmla="*/ 3888 w 3889"/>
              <a:gd name="T17" fmla="*/ 1945 h 3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9" h="3888">
                <a:moveTo>
                  <a:pt x="3888" y="1945"/>
                </a:moveTo>
                <a:lnTo>
                  <a:pt x="3888" y="1945"/>
                </a:lnTo>
                <a:cubicBezTo>
                  <a:pt x="3888" y="3017"/>
                  <a:pt x="3018" y="3887"/>
                  <a:pt x="1944" y="3887"/>
                </a:cubicBezTo>
                <a:lnTo>
                  <a:pt x="1944" y="3887"/>
                </a:lnTo>
                <a:cubicBezTo>
                  <a:pt x="870" y="3887"/>
                  <a:pt x="0" y="3017"/>
                  <a:pt x="0" y="1945"/>
                </a:cubicBezTo>
                <a:lnTo>
                  <a:pt x="0" y="1945"/>
                </a:lnTo>
                <a:cubicBezTo>
                  <a:pt x="0" y="871"/>
                  <a:pt x="870" y="0"/>
                  <a:pt x="1944" y="0"/>
                </a:cubicBezTo>
                <a:lnTo>
                  <a:pt x="1944" y="0"/>
                </a:lnTo>
                <a:cubicBezTo>
                  <a:pt x="3018" y="0"/>
                  <a:pt x="3888" y="871"/>
                  <a:pt x="3888" y="1945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9" name="Freeform 159"/>
          <p:cNvSpPr>
            <a:spLocks noChangeArrowheads="1"/>
          </p:cNvSpPr>
          <p:nvPr/>
        </p:nvSpPr>
        <p:spPr bwMode="auto">
          <a:xfrm>
            <a:off x="9199563" y="2227263"/>
            <a:ext cx="2052637" cy="2052637"/>
          </a:xfrm>
          <a:custGeom>
            <a:avLst/>
            <a:gdLst>
              <a:gd name="T0" fmla="*/ 3294 w 3295"/>
              <a:gd name="T1" fmla="*/ 1648 h 3294"/>
              <a:gd name="T2" fmla="*/ 3294 w 3295"/>
              <a:gd name="T3" fmla="*/ 1648 h 3294"/>
              <a:gd name="T4" fmla="*/ 1647 w 3295"/>
              <a:gd name="T5" fmla="*/ 3293 h 3294"/>
              <a:gd name="T6" fmla="*/ 1647 w 3295"/>
              <a:gd name="T7" fmla="*/ 3293 h 3294"/>
              <a:gd name="T8" fmla="*/ 0 w 3295"/>
              <a:gd name="T9" fmla="*/ 1648 h 3294"/>
              <a:gd name="T10" fmla="*/ 0 w 3295"/>
              <a:gd name="T11" fmla="*/ 1648 h 3294"/>
              <a:gd name="T12" fmla="*/ 1647 w 3295"/>
              <a:gd name="T13" fmla="*/ 0 h 3294"/>
              <a:gd name="T14" fmla="*/ 1647 w 3295"/>
              <a:gd name="T15" fmla="*/ 0 h 3294"/>
              <a:gd name="T16" fmla="*/ 3294 w 3295"/>
              <a:gd name="T17" fmla="*/ 1648 h 3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95" h="3294">
                <a:moveTo>
                  <a:pt x="3294" y="1648"/>
                </a:moveTo>
                <a:lnTo>
                  <a:pt x="3294" y="1648"/>
                </a:lnTo>
                <a:cubicBezTo>
                  <a:pt x="3294" y="2556"/>
                  <a:pt x="2557" y="3293"/>
                  <a:pt x="1647" y="3293"/>
                </a:cubicBezTo>
                <a:lnTo>
                  <a:pt x="1647" y="3293"/>
                </a:lnTo>
                <a:cubicBezTo>
                  <a:pt x="737" y="3293"/>
                  <a:pt x="0" y="2556"/>
                  <a:pt x="0" y="1648"/>
                </a:cubicBezTo>
                <a:lnTo>
                  <a:pt x="0" y="1648"/>
                </a:lnTo>
                <a:cubicBezTo>
                  <a:pt x="0" y="738"/>
                  <a:pt x="737" y="0"/>
                  <a:pt x="1647" y="0"/>
                </a:cubicBezTo>
                <a:lnTo>
                  <a:pt x="1647" y="0"/>
                </a:lnTo>
                <a:cubicBezTo>
                  <a:pt x="2557" y="0"/>
                  <a:pt x="3294" y="738"/>
                  <a:pt x="3294" y="164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20" name="Freeform 160"/>
          <p:cNvSpPr>
            <a:spLocks noChangeArrowheads="1"/>
          </p:cNvSpPr>
          <p:nvPr/>
        </p:nvSpPr>
        <p:spPr bwMode="auto">
          <a:xfrm>
            <a:off x="10029825" y="5170488"/>
            <a:ext cx="392113" cy="392112"/>
          </a:xfrm>
          <a:custGeom>
            <a:avLst/>
            <a:gdLst>
              <a:gd name="T0" fmla="*/ 630 w 631"/>
              <a:gd name="T1" fmla="*/ 315 h 630"/>
              <a:gd name="T2" fmla="*/ 630 w 631"/>
              <a:gd name="T3" fmla="*/ 315 h 630"/>
              <a:gd name="T4" fmla="*/ 315 w 631"/>
              <a:gd name="T5" fmla="*/ 629 h 630"/>
              <a:gd name="T6" fmla="*/ 315 w 631"/>
              <a:gd name="T7" fmla="*/ 629 h 630"/>
              <a:gd name="T8" fmla="*/ 0 w 631"/>
              <a:gd name="T9" fmla="*/ 315 h 630"/>
              <a:gd name="T10" fmla="*/ 0 w 631"/>
              <a:gd name="T11" fmla="*/ 315 h 630"/>
              <a:gd name="T12" fmla="*/ 315 w 631"/>
              <a:gd name="T13" fmla="*/ 0 h 630"/>
              <a:gd name="T14" fmla="*/ 315 w 631"/>
              <a:gd name="T15" fmla="*/ 0 h 630"/>
              <a:gd name="T16" fmla="*/ 630 w 631"/>
              <a:gd name="T17" fmla="*/ 315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1" h="630">
                <a:moveTo>
                  <a:pt x="630" y="315"/>
                </a:moveTo>
                <a:lnTo>
                  <a:pt x="630" y="315"/>
                </a:lnTo>
                <a:cubicBezTo>
                  <a:pt x="630" y="489"/>
                  <a:pt x="489" y="629"/>
                  <a:pt x="315" y="629"/>
                </a:cubicBezTo>
                <a:lnTo>
                  <a:pt x="315" y="629"/>
                </a:lnTo>
                <a:cubicBezTo>
                  <a:pt x="141" y="629"/>
                  <a:pt x="0" y="489"/>
                  <a:pt x="0" y="315"/>
                </a:cubicBezTo>
                <a:lnTo>
                  <a:pt x="0" y="315"/>
                </a:lnTo>
                <a:cubicBezTo>
                  <a:pt x="0" y="140"/>
                  <a:pt x="141" y="0"/>
                  <a:pt x="315" y="0"/>
                </a:cubicBezTo>
                <a:lnTo>
                  <a:pt x="315" y="0"/>
                </a:lnTo>
                <a:cubicBezTo>
                  <a:pt x="489" y="0"/>
                  <a:pt x="630" y="140"/>
                  <a:pt x="630" y="315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21" name="Freeform 161"/>
          <p:cNvSpPr>
            <a:spLocks noChangeArrowheads="1"/>
          </p:cNvSpPr>
          <p:nvPr/>
        </p:nvSpPr>
        <p:spPr bwMode="auto">
          <a:xfrm>
            <a:off x="10150475" y="4364038"/>
            <a:ext cx="150813" cy="901700"/>
          </a:xfrm>
          <a:custGeom>
            <a:avLst/>
            <a:gdLst>
              <a:gd name="T0" fmla="*/ 240 w 241"/>
              <a:gd name="T1" fmla="*/ 1444 h 1445"/>
              <a:gd name="T2" fmla="*/ 0 w 241"/>
              <a:gd name="T3" fmla="*/ 1444 h 1445"/>
              <a:gd name="T4" fmla="*/ 0 w 241"/>
              <a:gd name="T5" fmla="*/ 0 h 1445"/>
              <a:gd name="T6" fmla="*/ 240 w 241"/>
              <a:gd name="T7" fmla="*/ 0 h 1445"/>
              <a:gd name="T8" fmla="*/ 240 w 241"/>
              <a:gd name="T9" fmla="*/ 1444 h 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" h="1445">
                <a:moveTo>
                  <a:pt x="240" y="1444"/>
                </a:moveTo>
                <a:lnTo>
                  <a:pt x="0" y="1444"/>
                </a:lnTo>
                <a:lnTo>
                  <a:pt x="0" y="0"/>
                </a:lnTo>
                <a:lnTo>
                  <a:pt x="240" y="0"/>
                </a:lnTo>
                <a:lnTo>
                  <a:pt x="240" y="1444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20500" name="Subtitle 2"/>
          <p:cNvSpPr txBox="1">
            <a:spLocks noChangeArrowheads="1"/>
          </p:cNvSpPr>
          <p:nvPr/>
        </p:nvSpPr>
        <p:spPr bwMode="auto">
          <a:xfrm>
            <a:off x="1131888" y="3076575"/>
            <a:ext cx="16637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87438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174875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262313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349750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8069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2641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7213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61785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75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200">
                <a:latin typeface="Lato Light" pitchFamily="34" charset="0"/>
                <a:ea typeface="Lato Light" pitchFamily="34" charset="0"/>
                <a:cs typeface="Mukta ExtraLight"/>
              </a:rPr>
              <a:t>.</a:t>
            </a:r>
          </a:p>
        </p:txBody>
      </p:sp>
      <p:sp>
        <p:nvSpPr>
          <p:cNvPr id="20501" name="Subtitle 2"/>
          <p:cNvSpPr txBox="1">
            <a:spLocks noChangeArrowheads="1"/>
          </p:cNvSpPr>
          <p:nvPr/>
        </p:nvSpPr>
        <p:spPr bwMode="auto">
          <a:xfrm>
            <a:off x="3925888" y="2633663"/>
            <a:ext cx="15573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87438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174875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262313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349750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8069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2641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7213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61785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75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000" b="1">
                <a:latin typeface="Book Antiqua" panose="02040602050305030304" pitchFamily="18" charset="0"/>
                <a:ea typeface="Lato Light" pitchFamily="34" charset="0"/>
                <a:cs typeface="Mukta ExtraLight"/>
              </a:rPr>
              <a:t>CR Strategies</a:t>
            </a:r>
          </a:p>
          <a:p>
            <a:pPr algn="ctr" eaLnBrk="1" hangingPunct="1">
              <a:lnSpc>
                <a:spcPts val="175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000" b="1">
              <a:latin typeface="Book Antiqua" panose="02040602050305030304" pitchFamily="18" charset="0"/>
              <a:ea typeface="Lato Light" pitchFamily="34" charset="0"/>
              <a:cs typeface="Mukta ExtraLight"/>
            </a:endParaRPr>
          </a:p>
          <a:p>
            <a:pPr algn="ctr" eaLnBrk="1" hangingPunct="1">
              <a:lnSpc>
                <a:spcPts val="175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000" b="1">
                <a:latin typeface="Book Antiqua" panose="02040602050305030304" pitchFamily="18" charset="0"/>
                <a:ea typeface="Lato Light" pitchFamily="34" charset="0"/>
                <a:cs typeface="Mukta ExtraLight"/>
              </a:rPr>
              <a:t>INDC</a:t>
            </a:r>
          </a:p>
          <a:p>
            <a:pPr algn="ctr" eaLnBrk="1" hangingPunct="1">
              <a:lnSpc>
                <a:spcPts val="175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000" b="1">
              <a:latin typeface="Book Antiqua" panose="02040602050305030304" pitchFamily="18" charset="0"/>
              <a:ea typeface="Lato Light" pitchFamily="34" charset="0"/>
              <a:cs typeface="Mukta ExtraLight"/>
            </a:endParaRPr>
          </a:p>
          <a:p>
            <a:pPr algn="ctr" eaLnBrk="1" hangingPunct="1">
              <a:lnSpc>
                <a:spcPts val="175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000" b="1">
                <a:latin typeface="Book Antiqua" panose="02040602050305030304" pitchFamily="18" charset="0"/>
                <a:ea typeface="Lato Light" pitchFamily="34" charset="0"/>
                <a:cs typeface="Mukta ExtraLight"/>
              </a:rPr>
              <a:t>GTP II</a:t>
            </a:r>
          </a:p>
          <a:p>
            <a:pPr algn="ctr" eaLnBrk="1" hangingPunct="1">
              <a:lnSpc>
                <a:spcPts val="175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000" b="1">
                <a:latin typeface="Book Antiqua" panose="02040602050305030304" pitchFamily="18" charset="0"/>
                <a:ea typeface="Lato Light" pitchFamily="34" charset="0"/>
                <a:cs typeface="Mukta ExtraLight"/>
              </a:rPr>
              <a:t> </a:t>
            </a:r>
          </a:p>
        </p:txBody>
      </p:sp>
      <p:sp>
        <p:nvSpPr>
          <p:cNvPr id="20502" name="Subtitle 2"/>
          <p:cNvSpPr txBox="1">
            <a:spLocks noChangeArrowheads="1"/>
          </p:cNvSpPr>
          <p:nvPr/>
        </p:nvSpPr>
        <p:spPr bwMode="auto">
          <a:xfrm>
            <a:off x="6669088" y="2514600"/>
            <a:ext cx="16637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87438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174875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262313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349750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8069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2641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7213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61785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75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000" b="1">
                <a:latin typeface="Book Antiqua" panose="02040602050305030304" pitchFamily="18" charset="0"/>
                <a:ea typeface="Lato Light" pitchFamily="34" charset="0"/>
                <a:cs typeface="Mukta ExtraLight"/>
              </a:rPr>
              <a:t>REDD+ Strategy</a:t>
            </a:r>
          </a:p>
          <a:p>
            <a:pPr algn="ctr" eaLnBrk="1" hangingPunct="1">
              <a:lnSpc>
                <a:spcPts val="175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000" b="1">
              <a:latin typeface="Book Antiqua" panose="02040602050305030304" pitchFamily="18" charset="0"/>
              <a:ea typeface="Lato Light" pitchFamily="34" charset="0"/>
              <a:cs typeface="Mukta ExtraLight"/>
            </a:endParaRPr>
          </a:p>
          <a:p>
            <a:pPr algn="ctr" eaLnBrk="1" hangingPunct="1">
              <a:lnSpc>
                <a:spcPts val="175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000" b="1">
                <a:latin typeface="Book Antiqua" panose="02040602050305030304" pitchFamily="18" charset="0"/>
                <a:ea typeface="Lato Light" pitchFamily="34" charset="0"/>
                <a:cs typeface="Mukta ExtraLight"/>
              </a:rPr>
              <a:t> NAP-ETH</a:t>
            </a:r>
          </a:p>
          <a:p>
            <a:pPr algn="ctr" eaLnBrk="1" hangingPunct="1">
              <a:lnSpc>
                <a:spcPts val="175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000" b="1">
              <a:latin typeface="Book Antiqua" panose="02040602050305030304" pitchFamily="18" charset="0"/>
              <a:ea typeface="Lato Light" pitchFamily="34" charset="0"/>
              <a:cs typeface="Mukta ExtraLight"/>
            </a:endParaRPr>
          </a:p>
          <a:p>
            <a:pPr algn="ctr" eaLnBrk="1" hangingPunct="1">
              <a:lnSpc>
                <a:spcPts val="175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000" b="1">
                <a:latin typeface="Book Antiqua" panose="02040602050305030304" pitchFamily="18" charset="0"/>
                <a:ea typeface="Lato Light" pitchFamily="34" charset="0"/>
                <a:cs typeface="Mukta ExtraLight"/>
              </a:rPr>
              <a:t>NFSDP</a:t>
            </a:r>
          </a:p>
          <a:p>
            <a:pPr algn="ctr" eaLnBrk="1" hangingPunct="1">
              <a:lnSpc>
                <a:spcPts val="175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1600" b="1">
              <a:latin typeface="Book Antiqua" panose="02040602050305030304" pitchFamily="18" charset="0"/>
              <a:ea typeface="Lato Light" pitchFamily="34" charset="0"/>
              <a:cs typeface="Mukta ExtraLight"/>
            </a:endParaRPr>
          </a:p>
        </p:txBody>
      </p:sp>
      <p:grpSp>
        <p:nvGrpSpPr>
          <p:cNvPr id="20503" name="Group 29"/>
          <p:cNvGrpSpPr>
            <a:grpSpLocks/>
          </p:cNvGrpSpPr>
          <p:nvPr/>
        </p:nvGrpSpPr>
        <p:grpSpPr bwMode="auto">
          <a:xfrm>
            <a:off x="9432925" y="2687638"/>
            <a:ext cx="1627188" cy="1027112"/>
            <a:chOff x="2282376" y="5298865"/>
            <a:chExt cx="3252238" cy="2053608"/>
          </a:xfrm>
        </p:grpSpPr>
        <p:sp>
          <p:nvSpPr>
            <p:cNvPr id="20508" name="Subtitle 2"/>
            <p:cNvSpPr txBox="1">
              <a:spLocks noChangeArrowheads="1"/>
            </p:cNvSpPr>
            <p:nvPr/>
          </p:nvSpPr>
          <p:spPr bwMode="auto">
            <a:xfrm>
              <a:off x="2282376" y="5730547"/>
              <a:ext cx="3252238" cy="162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438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1087438" indent="-228600" defTabSz="108743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2174875" indent="-228600" defTabSz="108743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3262313" indent="-228600" defTabSz="108743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4349750" indent="-228600" defTabSz="108743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4806950" indent="-228600" defTabSz="10874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5264150" indent="-228600" defTabSz="10874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5721350" indent="-228600" defTabSz="10874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6178550" indent="-228600" defTabSz="10874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75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en-US" sz="2000" b="1">
                  <a:latin typeface="Book Antiqua" panose="02040602050305030304" pitchFamily="18" charset="0"/>
                  <a:ea typeface="Lato Light" pitchFamily="34" charset="0"/>
                  <a:cs typeface="Mukta ExtraLight"/>
                </a:rPr>
                <a:t>10 YDP</a:t>
              </a:r>
            </a:p>
            <a:p>
              <a:pPr algn="ctr" eaLnBrk="1" hangingPunct="1">
                <a:lnSpc>
                  <a:spcPts val="175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en-US" sz="2000" b="1">
                  <a:latin typeface="Book Antiqua" panose="02040602050305030304" pitchFamily="18" charset="0"/>
                  <a:ea typeface="Lato Light" pitchFamily="34" charset="0"/>
                  <a:cs typeface="Mukta ExtraLight"/>
                </a:rPr>
                <a:t>Updated NDC</a:t>
              </a:r>
            </a:p>
          </p:txBody>
        </p:sp>
        <p:sp>
          <p:nvSpPr>
            <p:cNvPr id="20509" name="TextBox 31"/>
            <p:cNvSpPr txBox="1">
              <a:spLocks noChangeArrowheads="1"/>
            </p:cNvSpPr>
            <p:nvPr/>
          </p:nvSpPr>
          <p:spPr bwMode="auto">
            <a:xfrm>
              <a:off x="3686630" y="5298865"/>
              <a:ext cx="369462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chemeClr val="tx2"/>
                </a:solidFill>
                <a:latin typeface="Poppins" pitchFamily="2" charset="0"/>
                <a:ea typeface="League Spartan"/>
                <a:cs typeface="Poppins" pitchFamily="2" charset="0"/>
              </a:endParaRPr>
            </a:p>
          </p:txBody>
        </p:sp>
      </p:grpSp>
      <p:sp>
        <p:nvSpPr>
          <p:cNvPr id="20504" name="TextBox 32"/>
          <p:cNvSpPr txBox="1">
            <a:spLocks noChangeArrowheads="1"/>
          </p:cNvSpPr>
          <p:nvPr/>
        </p:nvSpPr>
        <p:spPr bwMode="auto">
          <a:xfrm>
            <a:off x="1566863" y="5716588"/>
            <a:ext cx="792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Poppins" pitchFamily="2" charset="0"/>
                <a:ea typeface="League Spartan"/>
                <a:cs typeface="Poppins" pitchFamily="2" charset="0"/>
              </a:rPr>
              <a:t>2011</a:t>
            </a:r>
          </a:p>
        </p:txBody>
      </p:sp>
      <p:sp>
        <p:nvSpPr>
          <p:cNvPr id="20505" name="TextBox 33"/>
          <p:cNvSpPr txBox="1">
            <a:spLocks noChangeArrowheads="1"/>
          </p:cNvSpPr>
          <p:nvPr/>
        </p:nvSpPr>
        <p:spPr bwMode="auto">
          <a:xfrm>
            <a:off x="4279900" y="5716588"/>
            <a:ext cx="877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Poppins" pitchFamily="2" charset="0"/>
                <a:ea typeface="League Spartan"/>
                <a:cs typeface="Poppins" pitchFamily="2" charset="0"/>
              </a:rPr>
              <a:t>2015</a:t>
            </a:r>
          </a:p>
        </p:txBody>
      </p:sp>
      <p:sp>
        <p:nvSpPr>
          <p:cNvPr id="20506" name="TextBox 34"/>
          <p:cNvSpPr txBox="1">
            <a:spLocks noChangeArrowheads="1"/>
          </p:cNvSpPr>
          <p:nvPr/>
        </p:nvSpPr>
        <p:spPr bwMode="auto">
          <a:xfrm>
            <a:off x="6597650" y="5715000"/>
            <a:ext cx="174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Poppins" pitchFamily="2" charset="0"/>
                <a:ea typeface="League Spartan"/>
                <a:cs typeface="Poppins" pitchFamily="2" charset="0"/>
              </a:rPr>
              <a:t>2016/17/18</a:t>
            </a:r>
          </a:p>
        </p:txBody>
      </p:sp>
      <p:sp>
        <p:nvSpPr>
          <p:cNvPr id="20507" name="TextBox 35"/>
          <p:cNvSpPr txBox="1">
            <a:spLocks noChangeArrowheads="1"/>
          </p:cNvSpPr>
          <p:nvPr/>
        </p:nvSpPr>
        <p:spPr bwMode="auto">
          <a:xfrm>
            <a:off x="9801225" y="5716588"/>
            <a:ext cx="854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Poppins" pitchFamily="2" charset="0"/>
                <a:ea typeface="League Spartan"/>
                <a:cs typeface="Poppins" pitchFamily="2" charset="0"/>
              </a:rPr>
              <a:t>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28600" y="2349500"/>
            <a:ext cx="112077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latin typeface="Book Antiqua" panose="02040602050305030304" pitchFamily="18" charset="0"/>
              </a:rPr>
              <a:t>Key achievements under CRGE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600" smtClean="0">
                <a:latin typeface="Book Antiqua" panose="02040602050305030304" pitchFamily="18" charset="0"/>
              </a:rPr>
              <a:t>Climate investment (in ETB) by Sector (ETB 598.1 billion</a:t>
            </a:r>
            <a:r>
              <a:rPr lang="en-US" altLang="en-US" sz="3600" smtClean="0">
                <a:latin typeface="Book Antiqua" panose="02040602050305030304" pitchFamily="18" charset="0"/>
              </a:rPr>
              <a:t>)</a:t>
            </a:r>
          </a:p>
        </p:txBody>
      </p:sp>
      <p:pic>
        <p:nvPicPr>
          <p:cNvPr id="2355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6325" y="1455738"/>
            <a:ext cx="7575550" cy="5141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0200" y="228600"/>
            <a:ext cx="7075488" cy="6215063"/>
          </a:xfrm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2560638" y="6259513"/>
            <a:ext cx="3751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Number of Climate Projects by Sector 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 noChangeArrowheads="1"/>
          </p:cNvSpPr>
          <p:nvPr>
            <p:ph type="title"/>
          </p:nvPr>
        </p:nvSpPr>
        <p:spPr>
          <a:xfrm>
            <a:off x="838200" y="207963"/>
            <a:ext cx="10515600" cy="962025"/>
          </a:xfrm>
        </p:spPr>
        <p:txBody>
          <a:bodyPr/>
          <a:lstStyle/>
          <a:p>
            <a:pPr algn="ctr"/>
            <a:r>
              <a:rPr lang="en-GB" altLang="en-US" sz="3200" smtClean="0">
                <a:latin typeface="Book Antiqua" panose="02040602050305030304" pitchFamily="18" charset="0"/>
              </a:rPr>
              <a:t>Number of Projects (left) and Total Value (in ETB) of Projects by Climate Impact </a:t>
            </a:r>
            <a:endParaRPr lang="en-US" altLang="en-US" sz="3200" smtClean="0">
              <a:latin typeface="Book Antiqua" panose="02040602050305030304" pitchFamily="18" charset="0"/>
            </a:endParaRPr>
          </a:p>
        </p:txBody>
      </p:sp>
      <p:pic>
        <p:nvPicPr>
          <p:cNvPr id="25603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3375" y="1817688"/>
            <a:ext cx="4165600" cy="4351337"/>
          </a:xfrm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1944688"/>
            <a:ext cx="4213225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  <p:sp>
        <p:nvSpPr>
          <p:cNvPr id="2765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altLang="en-US" sz="480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480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800" smtClean="0">
                <a:latin typeface="Book Antiqua" panose="02040602050305030304" pitchFamily="18" charset="0"/>
              </a:rPr>
              <a:t>Ethiopia’s NDC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ChangeArrowheads="1"/>
          </p:cNvSpPr>
          <p:nvPr/>
        </p:nvSpPr>
        <p:spPr bwMode="auto">
          <a:xfrm flipH="1">
            <a:off x="1562100" y="1870075"/>
            <a:ext cx="3783013" cy="4556125"/>
          </a:xfrm>
          <a:custGeom>
            <a:avLst/>
            <a:gdLst>
              <a:gd name="T0" fmla="*/ 10135 w 11586"/>
              <a:gd name="T1" fmla="*/ 5216 h 13946"/>
              <a:gd name="T2" fmla="*/ 10135 w 11586"/>
              <a:gd name="T3" fmla="*/ 5216 h 13946"/>
              <a:gd name="T4" fmla="*/ 8344 w 11586"/>
              <a:gd name="T5" fmla="*/ 13110 h 13946"/>
              <a:gd name="T6" fmla="*/ 8344 w 11586"/>
              <a:gd name="T7" fmla="*/ 13110 h 13946"/>
              <a:gd name="T8" fmla="*/ 1450 w 11586"/>
              <a:gd name="T9" fmla="*/ 9195 h 13946"/>
              <a:gd name="T10" fmla="*/ 1450 w 11586"/>
              <a:gd name="T11" fmla="*/ 9195 h 13946"/>
              <a:gd name="T12" fmla="*/ 3093 w 11586"/>
              <a:gd name="T13" fmla="*/ 1225 h 13946"/>
              <a:gd name="T14" fmla="*/ 3093 w 11586"/>
              <a:gd name="T15" fmla="*/ 1225 h 13946"/>
              <a:gd name="T16" fmla="*/ 10135 w 11586"/>
              <a:gd name="T17" fmla="*/ 5216 h 13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86" h="13946">
                <a:moveTo>
                  <a:pt x="10135" y="5216"/>
                </a:moveTo>
                <a:lnTo>
                  <a:pt x="10135" y="5216"/>
                </a:lnTo>
                <a:cubicBezTo>
                  <a:pt x="11585" y="8497"/>
                  <a:pt x="10859" y="12221"/>
                  <a:pt x="8344" y="13110"/>
                </a:cubicBezTo>
                <a:lnTo>
                  <a:pt x="8344" y="13110"/>
                </a:lnTo>
                <a:cubicBezTo>
                  <a:pt x="5982" y="13945"/>
                  <a:pt x="2900" y="12478"/>
                  <a:pt x="1450" y="9195"/>
                </a:cubicBezTo>
                <a:lnTo>
                  <a:pt x="1450" y="9195"/>
                </a:lnTo>
                <a:cubicBezTo>
                  <a:pt x="0" y="5914"/>
                  <a:pt x="795" y="2412"/>
                  <a:pt x="3093" y="1225"/>
                </a:cubicBezTo>
                <a:lnTo>
                  <a:pt x="3093" y="1225"/>
                </a:lnTo>
                <a:cubicBezTo>
                  <a:pt x="5462" y="0"/>
                  <a:pt x="8685" y="1934"/>
                  <a:pt x="10135" y="5216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3" name="Freeform 2"/>
          <p:cNvSpPr>
            <a:spLocks noChangeArrowheads="1"/>
          </p:cNvSpPr>
          <p:nvPr/>
        </p:nvSpPr>
        <p:spPr bwMode="auto">
          <a:xfrm flipH="1">
            <a:off x="1420813" y="1843088"/>
            <a:ext cx="3832225" cy="4586287"/>
          </a:xfrm>
          <a:custGeom>
            <a:avLst/>
            <a:gdLst>
              <a:gd name="T0" fmla="*/ 10283 w 11734"/>
              <a:gd name="T1" fmla="*/ 5070 h 14043"/>
              <a:gd name="T2" fmla="*/ 10283 w 11734"/>
              <a:gd name="T3" fmla="*/ 5070 h 14043"/>
              <a:gd name="T4" fmla="*/ 8492 w 11734"/>
              <a:gd name="T5" fmla="*/ 12964 h 14043"/>
              <a:gd name="T6" fmla="*/ 8492 w 11734"/>
              <a:gd name="T7" fmla="*/ 12964 h 14043"/>
              <a:gd name="T8" fmla="*/ 1450 w 11734"/>
              <a:gd name="T9" fmla="*/ 8972 h 14043"/>
              <a:gd name="T10" fmla="*/ 1450 w 11734"/>
              <a:gd name="T11" fmla="*/ 8972 h 14043"/>
              <a:gd name="T12" fmla="*/ 3241 w 11734"/>
              <a:gd name="T13" fmla="*/ 1079 h 14043"/>
              <a:gd name="T14" fmla="*/ 3241 w 11734"/>
              <a:gd name="T15" fmla="*/ 1079 h 14043"/>
              <a:gd name="T16" fmla="*/ 10283 w 11734"/>
              <a:gd name="T17" fmla="*/ 5070 h 14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34" h="14043">
                <a:moveTo>
                  <a:pt x="10283" y="5070"/>
                </a:moveTo>
                <a:lnTo>
                  <a:pt x="10283" y="5070"/>
                </a:lnTo>
                <a:cubicBezTo>
                  <a:pt x="11733" y="8351"/>
                  <a:pt x="10931" y="11886"/>
                  <a:pt x="8492" y="12964"/>
                </a:cubicBezTo>
                <a:lnTo>
                  <a:pt x="8492" y="12964"/>
                </a:lnTo>
                <a:cubicBezTo>
                  <a:pt x="6053" y="14042"/>
                  <a:pt x="2900" y="12255"/>
                  <a:pt x="1450" y="8972"/>
                </a:cubicBezTo>
                <a:lnTo>
                  <a:pt x="1450" y="8972"/>
                </a:lnTo>
                <a:cubicBezTo>
                  <a:pt x="0" y="5691"/>
                  <a:pt x="802" y="2156"/>
                  <a:pt x="3241" y="1079"/>
                </a:cubicBezTo>
                <a:lnTo>
                  <a:pt x="3241" y="1079"/>
                </a:lnTo>
                <a:cubicBezTo>
                  <a:pt x="5681" y="0"/>
                  <a:pt x="8833" y="1788"/>
                  <a:pt x="10283" y="507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4" name="Freeform 3"/>
          <p:cNvSpPr>
            <a:spLocks noChangeArrowheads="1"/>
          </p:cNvSpPr>
          <p:nvPr/>
        </p:nvSpPr>
        <p:spPr bwMode="auto">
          <a:xfrm flipH="1">
            <a:off x="1658938" y="2092325"/>
            <a:ext cx="3357562" cy="4087813"/>
          </a:xfrm>
          <a:custGeom>
            <a:avLst/>
            <a:gdLst>
              <a:gd name="connsiteX0" fmla="*/ 1877296 w 3699961"/>
              <a:gd name="connsiteY0" fmla="*/ 1751149 h 4505637"/>
              <a:gd name="connsiteX1" fmla="*/ 2253716 w 3699961"/>
              <a:gd name="connsiteY1" fmla="*/ 2066626 h 4505637"/>
              <a:gd name="connsiteX2" fmla="*/ 2122072 w 3699961"/>
              <a:gd name="connsiteY2" fmla="*/ 2648459 h 4505637"/>
              <a:gd name="connsiteX3" fmla="*/ 1603768 w 3699961"/>
              <a:gd name="connsiteY3" fmla="*/ 2354120 h 4505637"/>
              <a:gd name="connsiteX4" fmla="*/ 1735412 w 3699961"/>
              <a:gd name="connsiteY4" fmla="*/ 1772647 h 4505637"/>
              <a:gd name="connsiteX5" fmla="*/ 1877296 w 3699961"/>
              <a:gd name="connsiteY5" fmla="*/ 1751149 h 4505637"/>
              <a:gd name="connsiteX6" fmla="*/ 1824506 w 3699961"/>
              <a:gd name="connsiteY6" fmla="*/ 1521213 h 4505637"/>
              <a:gd name="connsiteX7" fmla="*/ 1610299 w 3699961"/>
              <a:gd name="connsiteY7" fmla="*/ 1553509 h 4505637"/>
              <a:gd name="connsiteX8" fmla="*/ 1410784 w 3699961"/>
              <a:gd name="connsiteY8" fmla="*/ 2431619 h 4505637"/>
              <a:gd name="connsiteX9" fmla="*/ 2194797 w 3699961"/>
              <a:gd name="connsiteY9" fmla="*/ 2875894 h 4505637"/>
              <a:gd name="connsiteX10" fmla="*/ 2393591 w 3699961"/>
              <a:gd name="connsiteY10" fmla="*/ 1997784 h 4505637"/>
              <a:gd name="connsiteX11" fmla="*/ 1824506 w 3699961"/>
              <a:gd name="connsiteY11" fmla="*/ 1521213 h 4505637"/>
              <a:gd name="connsiteX12" fmla="*/ 1706576 w 3699961"/>
              <a:gd name="connsiteY12" fmla="*/ 1188563 h 4505637"/>
              <a:gd name="connsiteX13" fmla="*/ 2626958 w 3699961"/>
              <a:gd name="connsiteY13" fmla="*/ 1894816 h 4505637"/>
              <a:gd name="connsiteX14" fmla="*/ 2333089 w 3699961"/>
              <a:gd name="connsiteY14" fmla="*/ 3189839 h 4505637"/>
              <a:gd name="connsiteX15" fmla="*/ 1177778 w 3699961"/>
              <a:gd name="connsiteY15" fmla="*/ 2534947 h 4505637"/>
              <a:gd name="connsiteX16" fmla="*/ 1471647 w 3699961"/>
              <a:gd name="connsiteY16" fmla="*/ 1239924 h 4505637"/>
              <a:gd name="connsiteX17" fmla="*/ 1706576 w 3699961"/>
              <a:gd name="connsiteY17" fmla="*/ 1188563 h 4505637"/>
              <a:gd name="connsiteX18" fmla="*/ 1654420 w 3699961"/>
              <a:gd name="connsiteY18" fmla="*/ 920361 h 4505637"/>
              <a:gd name="connsiteX19" fmla="*/ 1358355 w 3699961"/>
              <a:gd name="connsiteY19" fmla="*/ 984808 h 4505637"/>
              <a:gd name="connsiteX20" fmla="*/ 987570 w 3699961"/>
              <a:gd name="connsiteY20" fmla="*/ 2618187 h 4505637"/>
              <a:gd name="connsiteX21" fmla="*/ 2444793 w 3699961"/>
              <a:gd name="connsiteY21" fmla="*/ 3444235 h 4505637"/>
              <a:gd name="connsiteX22" fmla="*/ 2815578 w 3699961"/>
              <a:gd name="connsiteY22" fmla="*/ 1810856 h 4505637"/>
              <a:gd name="connsiteX23" fmla="*/ 1654420 w 3699961"/>
              <a:gd name="connsiteY23" fmla="*/ 920361 h 4505637"/>
              <a:gd name="connsiteX24" fmla="*/ 1591529 w 3699961"/>
              <a:gd name="connsiteY24" fmla="*/ 590080 h 4505637"/>
              <a:gd name="connsiteX25" fmla="*/ 3048489 w 3699961"/>
              <a:gd name="connsiteY25" fmla="*/ 1707915 h 4505637"/>
              <a:gd name="connsiteX26" fmla="*/ 2583387 w 3699961"/>
              <a:gd name="connsiteY26" fmla="*/ 3757737 h 4505637"/>
              <a:gd name="connsiteX27" fmla="*/ 754659 w 3699961"/>
              <a:gd name="connsiteY27" fmla="*/ 2721128 h 4505637"/>
              <a:gd name="connsiteX28" fmla="*/ 1219761 w 3699961"/>
              <a:gd name="connsiteY28" fmla="*/ 671306 h 4505637"/>
              <a:gd name="connsiteX29" fmla="*/ 1591529 w 3699961"/>
              <a:gd name="connsiteY29" fmla="*/ 590080 h 4505637"/>
              <a:gd name="connsiteX30" fmla="*/ 1482854 w 3699961"/>
              <a:gd name="connsiteY30" fmla="*/ 330989 h 4505637"/>
              <a:gd name="connsiteX31" fmla="*/ 1043382 w 3699961"/>
              <a:gd name="connsiteY31" fmla="*/ 426986 h 4505637"/>
              <a:gd name="connsiteX32" fmla="*/ 493289 w 3699961"/>
              <a:gd name="connsiteY32" fmla="*/ 2852285 h 4505637"/>
              <a:gd name="connsiteX33" fmla="*/ 2656579 w 3699961"/>
              <a:gd name="connsiteY33" fmla="*/ 4078977 h 4505637"/>
              <a:gd name="connsiteX34" fmla="*/ 3207032 w 3699961"/>
              <a:gd name="connsiteY34" fmla="*/ 1653317 h 4505637"/>
              <a:gd name="connsiteX35" fmla="*/ 1482854 w 3699961"/>
              <a:gd name="connsiteY35" fmla="*/ 330989 h 4505637"/>
              <a:gd name="connsiteX36" fmla="*/ 1420196 w 3699961"/>
              <a:gd name="connsiteY36" fmla="*/ 274 h 4505637"/>
              <a:gd name="connsiteX37" fmla="*/ 3439957 w 3699961"/>
              <a:gd name="connsiteY37" fmla="*/ 1550343 h 4505637"/>
              <a:gd name="connsiteX38" fmla="*/ 2795182 w 3699961"/>
              <a:gd name="connsiteY38" fmla="*/ 4392581 h 4505637"/>
              <a:gd name="connsiteX39" fmla="*/ 260004 w 3699961"/>
              <a:gd name="connsiteY39" fmla="*/ 2955260 h 4505637"/>
              <a:gd name="connsiteX40" fmla="*/ 904779 w 3699961"/>
              <a:gd name="connsiteY40" fmla="*/ 113022 h 4505637"/>
              <a:gd name="connsiteX41" fmla="*/ 1420196 w 3699961"/>
              <a:gd name="connsiteY41" fmla="*/ 274 h 450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699961" h="4505637">
                <a:moveTo>
                  <a:pt x="1877296" y="1751149"/>
                </a:moveTo>
                <a:cubicBezTo>
                  <a:pt x="2023406" y="1766027"/>
                  <a:pt x="2173866" y="1885321"/>
                  <a:pt x="2253716" y="2066626"/>
                </a:cubicBezTo>
                <a:cubicBezTo>
                  <a:pt x="2360183" y="2308726"/>
                  <a:pt x="2301194" y="2568839"/>
                  <a:pt x="2122072" y="2648459"/>
                </a:cubicBezTo>
                <a:cubicBezTo>
                  <a:pt x="1942590" y="2728078"/>
                  <a:pt x="1710235" y="2596220"/>
                  <a:pt x="1603768" y="2354120"/>
                </a:cubicBezTo>
                <a:cubicBezTo>
                  <a:pt x="1496942" y="2112380"/>
                  <a:pt x="1555930" y="1852266"/>
                  <a:pt x="1735412" y="1772647"/>
                </a:cubicBezTo>
                <a:cubicBezTo>
                  <a:pt x="1780373" y="1752832"/>
                  <a:pt x="1828593" y="1746190"/>
                  <a:pt x="1877296" y="1751149"/>
                </a:cubicBezTo>
                <a:close/>
                <a:moveTo>
                  <a:pt x="1824506" y="1521213"/>
                </a:moveTo>
                <a:cubicBezTo>
                  <a:pt x="1750909" y="1513658"/>
                  <a:pt x="1678095" y="1523627"/>
                  <a:pt x="1610299" y="1553509"/>
                </a:cubicBezTo>
                <a:cubicBezTo>
                  <a:pt x="1339118" y="1673398"/>
                  <a:pt x="1249804" y="2067270"/>
                  <a:pt x="1410784" y="2431619"/>
                </a:cubicBezTo>
                <a:cubicBezTo>
                  <a:pt x="1572125" y="2796328"/>
                  <a:pt x="1923616" y="2995784"/>
                  <a:pt x="2194797" y="2875894"/>
                </a:cubicBezTo>
                <a:cubicBezTo>
                  <a:pt x="2465618" y="2756365"/>
                  <a:pt x="2554931" y="2362133"/>
                  <a:pt x="2393591" y="1997784"/>
                </a:cubicBezTo>
                <a:cubicBezTo>
                  <a:pt x="2273126" y="1724253"/>
                  <a:pt x="2045296" y="1543878"/>
                  <a:pt x="1824506" y="1521213"/>
                </a:cubicBezTo>
                <a:close/>
                <a:moveTo>
                  <a:pt x="1706576" y="1188563"/>
                </a:moveTo>
                <a:cubicBezTo>
                  <a:pt x="2056115" y="1181681"/>
                  <a:pt x="2433544" y="1457201"/>
                  <a:pt x="2626958" y="1894816"/>
                </a:cubicBezTo>
                <a:cubicBezTo>
                  <a:pt x="2865007" y="2433059"/>
                  <a:pt x="2733558" y="3012705"/>
                  <a:pt x="2333089" y="3189839"/>
                </a:cubicBezTo>
                <a:cubicBezTo>
                  <a:pt x="1932980" y="3366253"/>
                  <a:pt x="1415826" y="3073190"/>
                  <a:pt x="1177778" y="2534947"/>
                </a:cubicBezTo>
                <a:cubicBezTo>
                  <a:pt x="939729" y="1996704"/>
                  <a:pt x="1071538" y="1416698"/>
                  <a:pt x="1471647" y="1239924"/>
                </a:cubicBezTo>
                <a:cubicBezTo>
                  <a:pt x="1546736" y="1206779"/>
                  <a:pt x="1625913" y="1190151"/>
                  <a:pt x="1706576" y="1188563"/>
                </a:cubicBezTo>
                <a:close/>
                <a:moveTo>
                  <a:pt x="1654420" y="920361"/>
                </a:moveTo>
                <a:cubicBezTo>
                  <a:pt x="1552710" y="922247"/>
                  <a:pt x="1452919" y="943101"/>
                  <a:pt x="1358355" y="984808"/>
                </a:cubicBezTo>
                <a:cubicBezTo>
                  <a:pt x="854375" y="1207607"/>
                  <a:pt x="688062" y="1940432"/>
                  <a:pt x="987570" y="2618187"/>
                </a:cubicBezTo>
                <a:cubicBezTo>
                  <a:pt x="1287438" y="3296302"/>
                  <a:pt x="1941173" y="3667034"/>
                  <a:pt x="2444793" y="3444235"/>
                </a:cubicBezTo>
                <a:cubicBezTo>
                  <a:pt x="2948773" y="3221436"/>
                  <a:pt x="3115086" y="2488611"/>
                  <a:pt x="2815578" y="1810856"/>
                </a:cubicBezTo>
                <a:cubicBezTo>
                  <a:pt x="2571935" y="1260180"/>
                  <a:pt x="2095161" y="912188"/>
                  <a:pt x="1654420" y="920361"/>
                </a:cubicBezTo>
                <a:close/>
                <a:moveTo>
                  <a:pt x="1591529" y="590080"/>
                </a:moveTo>
                <a:cubicBezTo>
                  <a:pt x="2144773" y="579274"/>
                  <a:pt x="2742546" y="1015403"/>
                  <a:pt x="3048489" y="1707915"/>
                </a:cubicBezTo>
                <a:cubicBezTo>
                  <a:pt x="3425394" y="2559878"/>
                  <a:pt x="3216962" y="3477709"/>
                  <a:pt x="2583387" y="3757737"/>
                </a:cubicBezTo>
                <a:cubicBezTo>
                  <a:pt x="1950172" y="4037765"/>
                  <a:pt x="1131204" y="3573451"/>
                  <a:pt x="754659" y="2721128"/>
                </a:cubicBezTo>
                <a:cubicBezTo>
                  <a:pt x="377754" y="1869165"/>
                  <a:pt x="586186" y="951335"/>
                  <a:pt x="1219761" y="671306"/>
                </a:cubicBezTo>
                <a:cubicBezTo>
                  <a:pt x="1338556" y="618869"/>
                  <a:pt x="1463856" y="592574"/>
                  <a:pt x="1591529" y="590080"/>
                </a:cubicBezTo>
                <a:close/>
                <a:moveTo>
                  <a:pt x="1482854" y="330989"/>
                </a:moveTo>
                <a:cubicBezTo>
                  <a:pt x="1331850" y="333878"/>
                  <a:pt x="1183717" y="364945"/>
                  <a:pt x="1043382" y="426986"/>
                </a:cubicBezTo>
                <a:cubicBezTo>
                  <a:pt x="294925" y="757512"/>
                  <a:pt x="48319" y="1845945"/>
                  <a:pt x="493289" y="2852285"/>
                </a:cubicBezTo>
                <a:cubicBezTo>
                  <a:pt x="937899" y="3859346"/>
                  <a:pt x="1908482" y="4409503"/>
                  <a:pt x="2656579" y="4078977"/>
                </a:cubicBezTo>
                <a:cubicBezTo>
                  <a:pt x="3405036" y="3748091"/>
                  <a:pt x="3651642" y="2660019"/>
                  <a:pt x="3207032" y="1653317"/>
                </a:cubicBezTo>
                <a:cubicBezTo>
                  <a:pt x="2845494" y="835081"/>
                  <a:pt x="2137207" y="318472"/>
                  <a:pt x="1482854" y="330989"/>
                </a:cubicBezTo>
                <a:close/>
                <a:moveTo>
                  <a:pt x="1420196" y="274"/>
                </a:moveTo>
                <a:cubicBezTo>
                  <a:pt x="2187188" y="-14787"/>
                  <a:pt x="3015822" y="590224"/>
                  <a:pt x="3439957" y="1550343"/>
                </a:cubicBezTo>
                <a:cubicBezTo>
                  <a:pt x="3961969" y="2731669"/>
                  <a:pt x="3673242" y="4004447"/>
                  <a:pt x="2795182" y="4392581"/>
                </a:cubicBezTo>
                <a:cubicBezTo>
                  <a:pt x="1917122" y="4780715"/>
                  <a:pt x="782016" y="4137305"/>
                  <a:pt x="260004" y="2955260"/>
                </a:cubicBezTo>
                <a:cubicBezTo>
                  <a:pt x="-262008" y="1773935"/>
                  <a:pt x="26718" y="501156"/>
                  <a:pt x="904779" y="113022"/>
                </a:cubicBezTo>
                <a:cubicBezTo>
                  <a:pt x="1069482" y="40247"/>
                  <a:pt x="1243198" y="3750"/>
                  <a:pt x="1420196" y="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endParaRPr lang="en-US" sz="3266" dirty="0">
              <a:latin typeface="Lato Light" panose="020F0502020204030203" pitchFamily="34" charset="0"/>
            </a:endParaRPr>
          </a:p>
        </p:txBody>
      </p:sp>
      <p:grpSp>
        <p:nvGrpSpPr>
          <p:cNvPr id="28677" name="Group 22"/>
          <p:cNvGrpSpPr>
            <a:grpSpLocks/>
          </p:cNvGrpSpPr>
          <p:nvPr/>
        </p:nvGrpSpPr>
        <p:grpSpPr bwMode="auto">
          <a:xfrm flipH="1">
            <a:off x="750888" y="1565275"/>
            <a:ext cx="2386012" cy="2516188"/>
            <a:chOff x="6420196" y="3478339"/>
            <a:chExt cx="4772662" cy="5031889"/>
          </a:xfrm>
        </p:grpSpPr>
        <p:sp>
          <p:nvSpPr>
            <p:cNvPr id="5" name="Freeform 7"/>
            <p:cNvSpPr>
              <a:spLocks noChangeArrowheads="1"/>
            </p:cNvSpPr>
            <p:nvPr/>
          </p:nvSpPr>
          <p:spPr bwMode="auto">
            <a:xfrm>
              <a:off x="6420196" y="7830844"/>
              <a:ext cx="635085" cy="679384"/>
            </a:xfrm>
            <a:custGeom>
              <a:avLst/>
              <a:gdLst>
                <a:gd name="T0" fmla="*/ 156 w 972"/>
                <a:gd name="T1" fmla="*/ 933 h 1039"/>
                <a:gd name="T2" fmla="*/ 0 w 972"/>
                <a:gd name="T3" fmla="*/ 1038 h 1039"/>
                <a:gd name="T4" fmla="*/ 96 w 972"/>
                <a:gd name="T5" fmla="*/ 871 h 1039"/>
                <a:gd name="T6" fmla="*/ 908 w 972"/>
                <a:gd name="T7" fmla="*/ 0 h 1039"/>
                <a:gd name="T8" fmla="*/ 971 w 972"/>
                <a:gd name="T9" fmla="*/ 58 h 1039"/>
                <a:gd name="T10" fmla="*/ 156 w 972"/>
                <a:gd name="T11" fmla="*/ 933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1039">
                  <a:moveTo>
                    <a:pt x="156" y="933"/>
                  </a:moveTo>
                  <a:lnTo>
                    <a:pt x="0" y="1038"/>
                  </a:lnTo>
                  <a:lnTo>
                    <a:pt x="96" y="871"/>
                  </a:lnTo>
                  <a:lnTo>
                    <a:pt x="908" y="0"/>
                  </a:lnTo>
                  <a:lnTo>
                    <a:pt x="971" y="58"/>
                  </a:lnTo>
                  <a:lnTo>
                    <a:pt x="156" y="933"/>
                  </a:lnTo>
                </a:path>
              </a:pathLst>
            </a:custGeom>
            <a:solidFill>
              <a:srgbClr val="D9A955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" name="Freeform 8"/>
            <p:cNvSpPr>
              <a:spLocks noChangeArrowheads="1"/>
            </p:cNvSpPr>
            <p:nvPr/>
          </p:nvSpPr>
          <p:spPr bwMode="auto">
            <a:xfrm>
              <a:off x="6420196" y="7856241"/>
              <a:ext cx="635085" cy="650811"/>
            </a:xfrm>
            <a:custGeom>
              <a:avLst/>
              <a:gdLst>
                <a:gd name="T0" fmla="*/ 953 w 972"/>
                <a:gd name="T1" fmla="*/ 0 h 998"/>
                <a:gd name="T2" fmla="*/ 138 w 972"/>
                <a:gd name="T3" fmla="*/ 876 h 998"/>
                <a:gd name="T4" fmla="*/ 27 w 972"/>
                <a:gd name="T5" fmla="*/ 950 h 998"/>
                <a:gd name="T6" fmla="*/ 0 w 972"/>
                <a:gd name="T7" fmla="*/ 997 h 998"/>
                <a:gd name="T8" fmla="*/ 156 w 972"/>
                <a:gd name="T9" fmla="*/ 892 h 998"/>
                <a:gd name="T10" fmla="*/ 971 w 972"/>
                <a:gd name="T11" fmla="*/ 17 h 998"/>
                <a:gd name="T12" fmla="*/ 953 w 972"/>
                <a:gd name="T13" fmla="*/ 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2" h="998">
                  <a:moveTo>
                    <a:pt x="953" y="0"/>
                  </a:moveTo>
                  <a:lnTo>
                    <a:pt x="138" y="876"/>
                  </a:lnTo>
                  <a:lnTo>
                    <a:pt x="27" y="950"/>
                  </a:lnTo>
                  <a:lnTo>
                    <a:pt x="0" y="997"/>
                  </a:lnTo>
                  <a:lnTo>
                    <a:pt x="156" y="892"/>
                  </a:lnTo>
                  <a:lnTo>
                    <a:pt x="971" y="17"/>
                  </a:lnTo>
                  <a:lnTo>
                    <a:pt x="95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" name="Freeform 9"/>
            <p:cNvSpPr>
              <a:spLocks noChangeArrowheads="1"/>
            </p:cNvSpPr>
            <p:nvPr/>
          </p:nvSpPr>
          <p:spPr bwMode="auto">
            <a:xfrm>
              <a:off x="6820299" y="7999101"/>
              <a:ext cx="79385" cy="76193"/>
            </a:xfrm>
            <a:custGeom>
              <a:avLst/>
              <a:gdLst>
                <a:gd name="T0" fmla="*/ 56 w 120"/>
                <a:gd name="T1" fmla="*/ 0 h 121"/>
                <a:gd name="T2" fmla="*/ 0 w 120"/>
                <a:gd name="T3" fmla="*/ 60 h 121"/>
                <a:gd name="T4" fmla="*/ 0 w 120"/>
                <a:gd name="T5" fmla="*/ 60 h 121"/>
                <a:gd name="T6" fmla="*/ 62 w 120"/>
                <a:gd name="T7" fmla="*/ 120 h 121"/>
                <a:gd name="T8" fmla="*/ 119 w 120"/>
                <a:gd name="T9" fmla="*/ 59 h 121"/>
                <a:gd name="T10" fmla="*/ 56 w 120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21">
                  <a:moveTo>
                    <a:pt x="56" y="0"/>
                  </a:moveTo>
                  <a:lnTo>
                    <a:pt x="0" y="60"/>
                  </a:lnTo>
                  <a:lnTo>
                    <a:pt x="0" y="60"/>
                  </a:lnTo>
                  <a:cubicBezTo>
                    <a:pt x="6" y="82"/>
                    <a:pt x="22" y="111"/>
                    <a:pt x="62" y="120"/>
                  </a:cubicBezTo>
                  <a:lnTo>
                    <a:pt x="119" y="59"/>
                  </a:lnTo>
                  <a:lnTo>
                    <a:pt x="5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9259025" y="3881526"/>
              <a:ext cx="1933833" cy="1600045"/>
            </a:xfrm>
            <a:custGeom>
              <a:avLst/>
              <a:gdLst>
                <a:gd name="T0" fmla="*/ 1912 w 2959"/>
                <a:gd name="T1" fmla="*/ 393 h 2448"/>
                <a:gd name="T2" fmla="*/ 1912 w 2959"/>
                <a:gd name="T3" fmla="*/ 393 h 2448"/>
                <a:gd name="T4" fmla="*/ 2861 w 2959"/>
                <a:gd name="T5" fmla="*/ 568 h 2448"/>
                <a:gd name="T6" fmla="*/ 2861 w 2959"/>
                <a:gd name="T7" fmla="*/ 568 h 2448"/>
                <a:gd name="T8" fmla="*/ 2714 w 2959"/>
                <a:gd name="T9" fmla="*/ 1284 h 2448"/>
                <a:gd name="T10" fmla="*/ 2714 w 2959"/>
                <a:gd name="T11" fmla="*/ 1284 h 2448"/>
                <a:gd name="T12" fmla="*/ 2057 w 2959"/>
                <a:gd name="T13" fmla="*/ 1801 h 2448"/>
                <a:gd name="T14" fmla="*/ 2057 w 2959"/>
                <a:gd name="T15" fmla="*/ 1801 h 2448"/>
                <a:gd name="T16" fmla="*/ 0 w 2959"/>
                <a:gd name="T17" fmla="*/ 2447 h 2448"/>
                <a:gd name="T18" fmla="*/ 1912 w 2959"/>
                <a:gd name="T19" fmla="*/ 393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59" h="2448">
                  <a:moveTo>
                    <a:pt x="1912" y="393"/>
                  </a:moveTo>
                  <a:lnTo>
                    <a:pt x="1912" y="393"/>
                  </a:lnTo>
                  <a:cubicBezTo>
                    <a:pt x="2350" y="0"/>
                    <a:pt x="2767" y="313"/>
                    <a:pt x="2861" y="568"/>
                  </a:cubicBezTo>
                  <a:lnTo>
                    <a:pt x="2861" y="568"/>
                  </a:lnTo>
                  <a:cubicBezTo>
                    <a:pt x="2958" y="827"/>
                    <a:pt x="2832" y="1091"/>
                    <a:pt x="2714" y="1284"/>
                  </a:cubicBezTo>
                  <a:lnTo>
                    <a:pt x="2714" y="1284"/>
                  </a:lnTo>
                  <a:cubicBezTo>
                    <a:pt x="2566" y="1527"/>
                    <a:pt x="2297" y="1687"/>
                    <a:pt x="2057" y="1801"/>
                  </a:cubicBezTo>
                  <a:lnTo>
                    <a:pt x="2057" y="1801"/>
                  </a:lnTo>
                  <a:cubicBezTo>
                    <a:pt x="1635" y="2003"/>
                    <a:pt x="516" y="2313"/>
                    <a:pt x="0" y="2447"/>
                  </a:cubicBezTo>
                  <a:lnTo>
                    <a:pt x="1912" y="393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9259025" y="3872001"/>
              <a:ext cx="1724254" cy="1609570"/>
            </a:xfrm>
            <a:custGeom>
              <a:avLst/>
              <a:gdLst>
                <a:gd name="T0" fmla="*/ 1913 w 2639"/>
                <a:gd name="T1" fmla="*/ 407 h 2463"/>
                <a:gd name="T2" fmla="*/ 1913 w 2639"/>
                <a:gd name="T3" fmla="*/ 407 h 2463"/>
                <a:gd name="T4" fmla="*/ 2616 w 2639"/>
                <a:gd name="T5" fmla="*/ 353 h 2463"/>
                <a:gd name="T6" fmla="*/ 2616 w 2639"/>
                <a:gd name="T7" fmla="*/ 353 h 2463"/>
                <a:gd name="T8" fmla="*/ 2353 w 2639"/>
                <a:gd name="T9" fmla="*/ 963 h 2463"/>
                <a:gd name="T10" fmla="*/ 2353 w 2639"/>
                <a:gd name="T11" fmla="*/ 963 h 2463"/>
                <a:gd name="T12" fmla="*/ 1736 w 2639"/>
                <a:gd name="T13" fmla="*/ 1515 h 2463"/>
                <a:gd name="T14" fmla="*/ 1736 w 2639"/>
                <a:gd name="T15" fmla="*/ 1515 h 2463"/>
                <a:gd name="T16" fmla="*/ 0 w 2639"/>
                <a:gd name="T17" fmla="*/ 2462 h 2463"/>
                <a:gd name="T18" fmla="*/ 1913 w 2639"/>
                <a:gd name="T19" fmla="*/ 407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9" h="2463">
                  <a:moveTo>
                    <a:pt x="1913" y="407"/>
                  </a:moveTo>
                  <a:lnTo>
                    <a:pt x="1913" y="407"/>
                  </a:lnTo>
                  <a:cubicBezTo>
                    <a:pt x="2336" y="0"/>
                    <a:pt x="2595" y="167"/>
                    <a:pt x="2616" y="353"/>
                  </a:cubicBezTo>
                  <a:lnTo>
                    <a:pt x="2616" y="353"/>
                  </a:lnTo>
                  <a:cubicBezTo>
                    <a:pt x="2638" y="542"/>
                    <a:pt x="2485" y="782"/>
                    <a:pt x="2353" y="963"/>
                  </a:cubicBezTo>
                  <a:lnTo>
                    <a:pt x="2353" y="963"/>
                  </a:lnTo>
                  <a:cubicBezTo>
                    <a:pt x="2188" y="1189"/>
                    <a:pt x="1946" y="1373"/>
                    <a:pt x="1736" y="1515"/>
                  </a:cubicBezTo>
                  <a:lnTo>
                    <a:pt x="1736" y="1515"/>
                  </a:lnTo>
                  <a:cubicBezTo>
                    <a:pt x="1365" y="1766"/>
                    <a:pt x="430" y="2247"/>
                    <a:pt x="0" y="2462"/>
                  </a:cubicBezTo>
                  <a:lnTo>
                    <a:pt x="1913" y="407"/>
                  </a:ln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0" name="Freeform 13"/>
            <p:cNvSpPr>
              <a:spLocks noChangeArrowheads="1"/>
            </p:cNvSpPr>
            <p:nvPr/>
          </p:nvSpPr>
          <p:spPr bwMode="auto">
            <a:xfrm>
              <a:off x="9259025" y="3633900"/>
              <a:ext cx="1543256" cy="1847671"/>
            </a:xfrm>
            <a:custGeom>
              <a:avLst/>
              <a:gdLst>
                <a:gd name="T0" fmla="*/ 1970 w 2361"/>
                <a:gd name="T1" fmla="*/ 712 h 2829"/>
                <a:gd name="T2" fmla="*/ 1970 w 2361"/>
                <a:gd name="T3" fmla="*/ 712 h 2829"/>
                <a:gd name="T4" fmla="*/ 1994 w 2361"/>
                <a:gd name="T5" fmla="*/ 3 h 2829"/>
                <a:gd name="T6" fmla="*/ 1994 w 2361"/>
                <a:gd name="T7" fmla="*/ 3 h 2829"/>
                <a:gd name="T8" fmla="*/ 1395 w 2361"/>
                <a:gd name="T9" fmla="*/ 326 h 2829"/>
                <a:gd name="T10" fmla="*/ 1395 w 2361"/>
                <a:gd name="T11" fmla="*/ 326 h 2829"/>
                <a:gd name="T12" fmla="*/ 870 w 2361"/>
                <a:gd name="T13" fmla="*/ 999 h 2829"/>
                <a:gd name="T14" fmla="*/ 870 w 2361"/>
                <a:gd name="T15" fmla="*/ 999 h 2829"/>
                <a:gd name="T16" fmla="*/ 0 w 2361"/>
                <a:gd name="T17" fmla="*/ 2828 h 2829"/>
                <a:gd name="T18" fmla="*/ 1970 w 2361"/>
                <a:gd name="T19" fmla="*/ 712 h 2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1" h="2829">
                  <a:moveTo>
                    <a:pt x="1970" y="712"/>
                  </a:moveTo>
                  <a:lnTo>
                    <a:pt x="1970" y="712"/>
                  </a:lnTo>
                  <a:cubicBezTo>
                    <a:pt x="2360" y="249"/>
                    <a:pt x="2181" y="6"/>
                    <a:pt x="1994" y="3"/>
                  </a:cubicBezTo>
                  <a:lnTo>
                    <a:pt x="1994" y="3"/>
                  </a:lnTo>
                  <a:cubicBezTo>
                    <a:pt x="1803" y="0"/>
                    <a:pt x="1570" y="177"/>
                    <a:pt x="1395" y="326"/>
                  </a:cubicBezTo>
                  <a:lnTo>
                    <a:pt x="1395" y="326"/>
                  </a:lnTo>
                  <a:cubicBezTo>
                    <a:pt x="1176" y="514"/>
                    <a:pt x="1002" y="774"/>
                    <a:pt x="870" y="999"/>
                  </a:cubicBezTo>
                  <a:lnTo>
                    <a:pt x="870" y="999"/>
                  </a:lnTo>
                  <a:cubicBezTo>
                    <a:pt x="636" y="1394"/>
                    <a:pt x="196" y="2377"/>
                    <a:pt x="0" y="2828"/>
                  </a:cubicBezTo>
                  <a:lnTo>
                    <a:pt x="1970" y="712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1" name="Freeform 14"/>
            <p:cNvSpPr>
              <a:spLocks noChangeArrowheads="1"/>
            </p:cNvSpPr>
            <p:nvPr/>
          </p:nvSpPr>
          <p:spPr bwMode="auto">
            <a:xfrm>
              <a:off x="9259025" y="3478339"/>
              <a:ext cx="1486099" cy="2003232"/>
            </a:xfrm>
            <a:custGeom>
              <a:avLst/>
              <a:gdLst>
                <a:gd name="T0" fmla="*/ 1912 w 2274"/>
                <a:gd name="T1" fmla="*/ 1012 h 3067"/>
                <a:gd name="T2" fmla="*/ 1912 w 2274"/>
                <a:gd name="T3" fmla="*/ 1012 h 3067"/>
                <a:gd name="T4" fmla="*/ 1670 w 2274"/>
                <a:gd name="T5" fmla="*/ 78 h 3067"/>
                <a:gd name="T6" fmla="*/ 1670 w 2274"/>
                <a:gd name="T7" fmla="*/ 78 h 3067"/>
                <a:gd name="T8" fmla="*/ 966 w 2274"/>
                <a:gd name="T9" fmla="*/ 276 h 3067"/>
                <a:gd name="T10" fmla="*/ 966 w 2274"/>
                <a:gd name="T11" fmla="*/ 276 h 3067"/>
                <a:gd name="T12" fmla="*/ 497 w 2274"/>
                <a:gd name="T13" fmla="*/ 968 h 3067"/>
                <a:gd name="T14" fmla="*/ 497 w 2274"/>
                <a:gd name="T15" fmla="*/ 968 h 3067"/>
                <a:gd name="T16" fmla="*/ 0 w 2274"/>
                <a:gd name="T17" fmla="*/ 3066 h 3067"/>
                <a:gd name="T18" fmla="*/ 1912 w 2274"/>
                <a:gd name="T19" fmla="*/ 1012 h 3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4" h="3067">
                  <a:moveTo>
                    <a:pt x="1912" y="1012"/>
                  </a:moveTo>
                  <a:lnTo>
                    <a:pt x="1912" y="1012"/>
                  </a:lnTo>
                  <a:cubicBezTo>
                    <a:pt x="2273" y="547"/>
                    <a:pt x="1930" y="154"/>
                    <a:pt x="1670" y="78"/>
                  </a:cubicBezTo>
                  <a:lnTo>
                    <a:pt x="1670" y="78"/>
                  </a:lnTo>
                  <a:cubicBezTo>
                    <a:pt x="1405" y="0"/>
                    <a:pt x="1150" y="144"/>
                    <a:pt x="966" y="276"/>
                  </a:cubicBezTo>
                  <a:lnTo>
                    <a:pt x="966" y="276"/>
                  </a:lnTo>
                  <a:cubicBezTo>
                    <a:pt x="735" y="441"/>
                    <a:pt x="595" y="720"/>
                    <a:pt x="497" y="968"/>
                  </a:cubicBezTo>
                  <a:lnTo>
                    <a:pt x="497" y="968"/>
                  </a:lnTo>
                  <a:cubicBezTo>
                    <a:pt x="326" y="1404"/>
                    <a:pt x="97" y="2542"/>
                    <a:pt x="0" y="3066"/>
                  </a:cubicBezTo>
                  <a:lnTo>
                    <a:pt x="1912" y="1012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2" name="Freeform 15"/>
            <p:cNvSpPr>
              <a:spLocks noChangeArrowheads="1"/>
            </p:cNvSpPr>
            <p:nvPr/>
          </p:nvSpPr>
          <p:spPr bwMode="auto">
            <a:xfrm>
              <a:off x="6899684" y="4116453"/>
              <a:ext cx="3632686" cy="3857251"/>
            </a:xfrm>
            <a:custGeom>
              <a:avLst/>
              <a:gdLst>
                <a:gd name="T0" fmla="*/ 412 w 5564"/>
                <a:gd name="T1" fmla="*/ 5910 h 5911"/>
                <a:gd name="T2" fmla="*/ 0 w 5564"/>
                <a:gd name="T3" fmla="*/ 5527 h 5911"/>
                <a:gd name="T4" fmla="*/ 5563 w 5564"/>
                <a:gd name="T5" fmla="*/ 0 h 5911"/>
                <a:gd name="T6" fmla="*/ 412 w 5564"/>
                <a:gd name="T7" fmla="*/ 5910 h 5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64" h="5911">
                  <a:moveTo>
                    <a:pt x="412" y="5910"/>
                  </a:moveTo>
                  <a:lnTo>
                    <a:pt x="0" y="5527"/>
                  </a:lnTo>
                  <a:lnTo>
                    <a:pt x="5563" y="0"/>
                  </a:lnTo>
                  <a:lnTo>
                    <a:pt x="412" y="591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3" name="Freeform 18"/>
            <p:cNvSpPr>
              <a:spLocks noChangeArrowheads="1"/>
            </p:cNvSpPr>
            <p:nvPr/>
          </p:nvSpPr>
          <p:spPr bwMode="auto">
            <a:xfrm>
              <a:off x="6839352" y="4167248"/>
              <a:ext cx="3642211" cy="3787407"/>
            </a:xfrm>
            <a:custGeom>
              <a:avLst/>
              <a:gdLst>
                <a:gd name="T0" fmla="*/ 5576 w 5577"/>
                <a:gd name="T1" fmla="*/ 0 h 5797"/>
                <a:gd name="T2" fmla="*/ 91 w 5577"/>
                <a:gd name="T3" fmla="*/ 5536 h 5797"/>
                <a:gd name="T4" fmla="*/ 91 w 5577"/>
                <a:gd name="T5" fmla="*/ 5536 h 5797"/>
                <a:gd name="T6" fmla="*/ 41 w 5577"/>
                <a:gd name="T7" fmla="*/ 5796 h 5797"/>
                <a:gd name="T8" fmla="*/ 5576 w 5577"/>
                <a:gd name="T9" fmla="*/ 0 h 5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77" h="5797">
                  <a:moveTo>
                    <a:pt x="5576" y="0"/>
                  </a:moveTo>
                  <a:lnTo>
                    <a:pt x="91" y="5536"/>
                  </a:lnTo>
                  <a:lnTo>
                    <a:pt x="91" y="5536"/>
                  </a:lnTo>
                  <a:cubicBezTo>
                    <a:pt x="91" y="5536"/>
                    <a:pt x="0" y="5650"/>
                    <a:pt x="41" y="5796"/>
                  </a:cubicBezTo>
                  <a:lnTo>
                    <a:pt x="557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4" name="Freeform 17"/>
            <p:cNvSpPr>
              <a:spLocks noChangeArrowheads="1"/>
            </p:cNvSpPr>
            <p:nvPr/>
          </p:nvSpPr>
          <p:spPr bwMode="auto">
            <a:xfrm>
              <a:off x="6791720" y="6887959"/>
              <a:ext cx="1165382" cy="1209559"/>
            </a:xfrm>
            <a:custGeom>
              <a:avLst/>
              <a:gdLst>
                <a:gd name="T0" fmla="*/ 1529 w 1787"/>
                <a:gd name="T1" fmla="*/ 223 h 1851"/>
                <a:gd name="T2" fmla="*/ 1529 w 1787"/>
                <a:gd name="T3" fmla="*/ 223 h 1851"/>
                <a:gd name="T4" fmla="*/ 1440 w 1787"/>
                <a:gd name="T5" fmla="*/ 0 h 1851"/>
                <a:gd name="T6" fmla="*/ 190 w 1787"/>
                <a:gd name="T7" fmla="*/ 1249 h 1851"/>
                <a:gd name="T8" fmla="*/ 190 w 1787"/>
                <a:gd name="T9" fmla="*/ 1249 h 1851"/>
                <a:gd name="T10" fmla="*/ 159 w 1787"/>
                <a:gd name="T11" fmla="*/ 1280 h 1851"/>
                <a:gd name="T12" fmla="*/ 159 w 1787"/>
                <a:gd name="T13" fmla="*/ 1280 h 1851"/>
                <a:gd name="T14" fmla="*/ 153 w 1787"/>
                <a:gd name="T15" fmla="*/ 1287 h 1851"/>
                <a:gd name="T16" fmla="*/ 143 w 1787"/>
                <a:gd name="T17" fmla="*/ 1297 h 1851"/>
                <a:gd name="T18" fmla="*/ 144 w 1787"/>
                <a:gd name="T19" fmla="*/ 1297 h 1851"/>
                <a:gd name="T20" fmla="*/ 144 w 1787"/>
                <a:gd name="T21" fmla="*/ 1297 h 1851"/>
                <a:gd name="T22" fmla="*/ 109 w 1787"/>
                <a:gd name="T23" fmla="*/ 1748 h 1851"/>
                <a:gd name="T24" fmla="*/ 109 w 1787"/>
                <a:gd name="T25" fmla="*/ 1748 h 1851"/>
                <a:gd name="T26" fmla="*/ 546 w 1787"/>
                <a:gd name="T27" fmla="*/ 1695 h 1851"/>
                <a:gd name="T28" fmla="*/ 558 w 1787"/>
                <a:gd name="T29" fmla="*/ 1683 h 1851"/>
                <a:gd name="T30" fmla="*/ 1786 w 1787"/>
                <a:gd name="T31" fmla="*/ 287 h 1851"/>
                <a:gd name="T32" fmla="*/ 1786 w 1787"/>
                <a:gd name="T33" fmla="*/ 287 h 1851"/>
                <a:gd name="T34" fmla="*/ 1529 w 1787"/>
                <a:gd name="T35" fmla="*/ 223 h 1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7" h="1851">
                  <a:moveTo>
                    <a:pt x="1529" y="223"/>
                  </a:moveTo>
                  <a:lnTo>
                    <a:pt x="1529" y="223"/>
                  </a:lnTo>
                  <a:cubicBezTo>
                    <a:pt x="1469" y="167"/>
                    <a:pt x="1431" y="91"/>
                    <a:pt x="1440" y="0"/>
                  </a:cubicBezTo>
                  <a:lnTo>
                    <a:pt x="190" y="1249"/>
                  </a:lnTo>
                  <a:lnTo>
                    <a:pt x="190" y="1249"/>
                  </a:lnTo>
                  <a:cubicBezTo>
                    <a:pt x="180" y="1259"/>
                    <a:pt x="169" y="1269"/>
                    <a:pt x="159" y="1280"/>
                  </a:cubicBezTo>
                  <a:lnTo>
                    <a:pt x="159" y="1280"/>
                  </a:lnTo>
                  <a:cubicBezTo>
                    <a:pt x="157" y="1282"/>
                    <a:pt x="155" y="1285"/>
                    <a:pt x="153" y="1287"/>
                  </a:cubicBezTo>
                  <a:lnTo>
                    <a:pt x="143" y="1297"/>
                  </a:lnTo>
                  <a:lnTo>
                    <a:pt x="144" y="1297"/>
                  </a:lnTo>
                  <a:lnTo>
                    <a:pt x="144" y="1297"/>
                  </a:lnTo>
                  <a:cubicBezTo>
                    <a:pt x="17" y="1448"/>
                    <a:pt x="0" y="1646"/>
                    <a:pt x="109" y="1748"/>
                  </a:cubicBezTo>
                  <a:lnTo>
                    <a:pt x="109" y="1748"/>
                  </a:lnTo>
                  <a:cubicBezTo>
                    <a:pt x="219" y="1850"/>
                    <a:pt x="405" y="1833"/>
                    <a:pt x="546" y="1695"/>
                  </a:cubicBezTo>
                  <a:lnTo>
                    <a:pt x="558" y="1683"/>
                  </a:lnTo>
                  <a:lnTo>
                    <a:pt x="1786" y="287"/>
                  </a:lnTo>
                  <a:lnTo>
                    <a:pt x="1786" y="287"/>
                  </a:lnTo>
                  <a:cubicBezTo>
                    <a:pt x="1686" y="317"/>
                    <a:pt x="1597" y="285"/>
                    <a:pt x="1529" y="223"/>
                  </a:cubicBezTo>
                </a:path>
              </a:pathLst>
            </a:custGeom>
            <a:solidFill>
              <a:srgbClr val="E7B45B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5" name="Freeform 14"/>
            <p:cNvSpPr>
              <a:spLocks noChangeAspect="1" noChangeArrowheads="1"/>
            </p:cNvSpPr>
            <p:nvPr/>
          </p:nvSpPr>
          <p:spPr bwMode="auto">
            <a:xfrm>
              <a:off x="6988596" y="7484801"/>
              <a:ext cx="415982" cy="393662"/>
            </a:xfrm>
            <a:custGeom>
              <a:avLst/>
              <a:gdLst>
                <a:gd name="connsiteX0" fmla="*/ 8473 w 258057"/>
                <a:gd name="connsiteY0" fmla="*/ 84308 h 245747"/>
                <a:gd name="connsiteX1" fmla="*/ 11626 w 258057"/>
                <a:gd name="connsiteY1" fmla="*/ 89249 h 245747"/>
                <a:gd name="connsiteX2" fmla="*/ 174114 w 258057"/>
                <a:gd name="connsiteY2" fmla="*/ 229744 h 245747"/>
                <a:gd name="connsiteX3" fmla="*/ 176275 w 258057"/>
                <a:gd name="connsiteY3" fmla="*/ 237290 h 245747"/>
                <a:gd name="connsiteX4" fmla="*/ 3699 w 258057"/>
                <a:gd name="connsiteY4" fmla="*/ 87452 h 245747"/>
                <a:gd name="connsiteX5" fmla="*/ 8473 w 258057"/>
                <a:gd name="connsiteY5" fmla="*/ 84308 h 245747"/>
                <a:gd name="connsiteX6" fmla="*/ 35011 w 258057"/>
                <a:gd name="connsiteY6" fmla="*/ 55866 h 245747"/>
                <a:gd name="connsiteX7" fmla="*/ 37893 w 258057"/>
                <a:gd name="connsiteY7" fmla="*/ 60668 h 245747"/>
                <a:gd name="connsiteX8" fmla="*/ 200741 w 258057"/>
                <a:gd name="connsiteY8" fmla="*/ 200335 h 245747"/>
                <a:gd name="connsiteX9" fmla="*/ 203263 w 258057"/>
                <a:gd name="connsiteY9" fmla="*/ 208234 h 245747"/>
                <a:gd name="connsiteX10" fmla="*/ 29967 w 258057"/>
                <a:gd name="connsiteY10" fmla="*/ 58873 h 245747"/>
                <a:gd name="connsiteX11" fmla="*/ 35011 w 258057"/>
                <a:gd name="connsiteY11" fmla="*/ 55866 h 245747"/>
                <a:gd name="connsiteX12" fmla="*/ 60845 w 258057"/>
                <a:gd name="connsiteY12" fmla="*/ 28660 h 245747"/>
                <a:gd name="connsiteX13" fmla="*/ 63720 w 258057"/>
                <a:gd name="connsiteY13" fmla="*/ 33341 h 245747"/>
                <a:gd name="connsiteX14" fmla="*/ 226160 w 258057"/>
                <a:gd name="connsiteY14" fmla="*/ 173786 h 245747"/>
                <a:gd name="connsiteX15" fmla="*/ 228676 w 258057"/>
                <a:gd name="connsiteY15" fmla="*/ 181348 h 245747"/>
                <a:gd name="connsiteX16" fmla="*/ 55813 w 258057"/>
                <a:gd name="connsiteY16" fmla="*/ 31540 h 245747"/>
                <a:gd name="connsiteX17" fmla="*/ 60845 w 258057"/>
                <a:gd name="connsiteY17" fmla="*/ 28660 h 245747"/>
                <a:gd name="connsiteX18" fmla="*/ 86853 w 258057"/>
                <a:gd name="connsiteY18" fmla="*/ 138 h 245747"/>
                <a:gd name="connsiteX19" fmla="*/ 89739 w 258057"/>
                <a:gd name="connsiteY19" fmla="*/ 5153 h 245747"/>
                <a:gd name="connsiteX20" fmla="*/ 253120 w 258057"/>
                <a:gd name="connsiteY20" fmla="*/ 145769 h 245747"/>
                <a:gd name="connsiteX21" fmla="*/ 255284 w 258057"/>
                <a:gd name="connsiteY21" fmla="*/ 153722 h 245747"/>
                <a:gd name="connsiteX22" fmla="*/ 81804 w 258057"/>
                <a:gd name="connsiteY22" fmla="*/ 2985 h 245747"/>
                <a:gd name="connsiteX23" fmla="*/ 86853 w 258057"/>
                <a:gd name="connsiteY23" fmla="*/ 138 h 24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8057" h="245747">
                  <a:moveTo>
                    <a:pt x="8473" y="84308"/>
                  </a:moveTo>
                  <a:cubicBezTo>
                    <a:pt x="10455" y="84757"/>
                    <a:pt x="12166" y="86554"/>
                    <a:pt x="11626" y="89249"/>
                  </a:cubicBezTo>
                  <a:cubicBezTo>
                    <a:pt x="-12514" y="174049"/>
                    <a:pt x="93770" y="264957"/>
                    <a:pt x="174114" y="229744"/>
                  </a:cubicBezTo>
                  <a:cubicBezTo>
                    <a:pt x="178797" y="227588"/>
                    <a:pt x="180959" y="235493"/>
                    <a:pt x="176275" y="237290"/>
                  </a:cubicBezTo>
                  <a:cubicBezTo>
                    <a:pt x="90528" y="275378"/>
                    <a:pt x="-21881" y="177642"/>
                    <a:pt x="3699" y="87452"/>
                  </a:cubicBezTo>
                  <a:cubicBezTo>
                    <a:pt x="4239" y="84757"/>
                    <a:pt x="6492" y="83859"/>
                    <a:pt x="8473" y="84308"/>
                  </a:cubicBezTo>
                  <a:close/>
                  <a:moveTo>
                    <a:pt x="35011" y="55866"/>
                  </a:moveTo>
                  <a:cubicBezTo>
                    <a:pt x="36992" y="56359"/>
                    <a:pt x="38614" y="58155"/>
                    <a:pt x="37893" y="60668"/>
                  </a:cubicBezTo>
                  <a:cubicBezTo>
                    <a:pt x="14835" y="144325"/>
                    <a:pt x="122560" y="234803"/>
                    <a:pt x="200741" y="200335"/>
                  </a:cubicBezTo>
                  <a:cubicBezTo>
                    <a:pt x="205785" y="198181"/>
                    <a:pt x="207947" y="206080"/>
                    <a:pt x="203263" y="208234"/>
                  </a:cubicBezTo>
                  <a:cubicBezTo>
                    <a:pt x="119317" y="245215"/>
                    <a:pt x="5107" y="147915"/>
                    <a:pt x="29967" y="58873"/>
                  </a:cubicBezTo>
                  <a:cubicBezTo>
                    <a:pt x="30687" y="56180"/>
                    <a:pt x="33029" y="55372"/>
                    <a:pt x="35011" y="55866"/>
                  </a:cubicBezTo>
                  <a:close/>
                  <a:moveTo>
                    <a:pt x="60845" y="28660"/>
                  </a:moveTo>
                  <a:cubicBezTo>
                    <a:pt x="62821" y="29110"/>
                    <a:pt x="64439" y="30820"/>
                    <a:pt x="63720" y="33341"/>
                  </a:cubicBezTo>
                  <a:cubicBezTo>
                    <a:pt x="41798" y="112566"/>
                    <a:pt x="150690" y="206556"/>
                    <a:pt x="226160" y="173786"/>
                  </a:cubicBezTo>
                  <a:cubicBezTo>
                    <a:pt x="231192" y="171625"/>
                    <a:pt x="233348" y="179187"/>
                    <a:pt x="228676" y="181348"/>
                  </a:cubicBezTo>
                  <a:cubicBezTo>
                    <a:pt x="147456" y="216639"/>
                    <a:pt x="32094" y="116527"/>
                    <a:pt x="55813" y="31540"/>
                  </a:cubicBezTo>
                  <a:cubicBezTo>
                    <a:pt x="56532" y="29020"/>
                    <a:pt x="58868" y="28209"/>
                    <a:pt x="60845" y="28660"/>
                  </a:cubicBezTo>
                  <a:close/>
                  <a:moveTo>
                    <a:pt x="86853" y="138"/>
                  </a:moveTo>
                  <a:cubicBezTo>
                    <a:pt x="88837" y="635"/>
                    <a:pt x="90460" y="2442"/>
                    <a:pt x="89739" y="5153"/>
                  </a:cubicBezTo>
                  <a:cubicBezTo>
                    <a:pt x="68820" y="82872"/>
                    <a:pt x="180266" y="177580"/>
                    <a:pt x="253120" y="145769"/>
                  </a:cubicBezTo>
                  <a:cubicBezTo>
                    <a:pt x="257809" y="143601"/>
                    <a:pt x="260334" y="151553"/>
                    <a:pt x="255284" y="153722"/>
                  </a:cubicBezTo>
                  <a:cubicBezTo>
                    <a:pt x="176659" y="188063"/>
                    <a:pt x="59082" y="86487"/>
                    <a:pt x="81804" y="2985"/>
                  </a:cubicBezTo>
                  <a:cubicBezTo>
                    <a:pt x="82526" y="454"/>
                    <a:pt x="84870" y="-359"/>
                    <a:pt x="86853" y="138"/>
                  </a:cubicBezTo>
                  <a:close/>
                </a:path>
              </a:pathLst>
            </a:custGeom>
            <a:solidFill>
              <a:srgbClr val="9E793E"/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6" name="Freeform 15"/>
            <p:cNvSpPr>
              <a:spLocks noChangeAspect="1" noChangeArrowheads="1"/>
            </p:cNvSpPr>
            <p:nvPr/>
          </p:nvSpPr>
          <p:spPr bwMode="auto">
            <a:xfrm>
              <a:off x="7506191" y="7008597"/>
              <a:ext cx="349297" cy="314296"/>
            </a:xfrm>
            <a:custGeom>
              <a:avLst/>
              <a:gdLst>
                <a:gd name="connsiteX0" fmla="*/ 5060 w 200415"/>
                <a:gd name="connsiteY0" fmla="*/ 55737 h 181372"/>
                <a:gd name="connsiteX1" fmla="*/ 8480 w 200415"/>
                <a:gd name="connsiteY1" fmla="*/ 60389 h 181372"/>
                <a:gd name="connsiteX2" fmla="*/ 143112 w 200415"/>
                <a:gd name="connsiteY2" fmla="*/ 168424 h 181372"/>
                <a:gd name="connsiteX3" fmla="*/ 145272 w 200415"/>
                <a:gd name="connsiteY3" fmla="*/ 176373 h 181372"/>
                <a:gd name="connsiteX4" fmla="*/ 560 w 200415"/>
                <a:gd name="connsiteY4" fmla="*/ 58944 h 181372"/>
                <a:gd name="connsiteX5" fmla="*/ 5060 w 200415"/>
                <a:gd name="connsiteY5" fmla="*/ 55737 h 181372"/>
                <a:gd name="connsiteX6" fmla="*/ 32834 w 200415"/>
                <a:gd name="connsiteY6" fmla="*/ 25743 h 181372"/>
                <a:gd name="connsiteX7" fmla="*/ 35973 w 200415"/>
                <a:gd name="connsiteY7" fmla="*/ 30553 h 181372"/>
                <a:gd name="connsiteX8" fmla="*/ 170126 w 200415"/>
                <a:gd name="connsiteY8" fmla="*/ 138067 h 181372"/>
                <a:gd name="connsiteX9" fmla="*/ 172637 w 200415"/>
                <a:gd name="connsiteY9" fmla="*/ 145977 h 181372"/>
                <a:gd name="connsiteX10" fmla="*/ 28082 w 200415"/>
                <a:gd name="connsiteY10" fmla="*/ 28755 h 181372"/>
                <a:gd name="connsiteX11" fmla="*/ 32834 w 200415"/>
                <a:gd name="connsiteY11" fmla="*/ 25743 h 181372"/>
                <a:gd name="connsiteX12" fmla="*/ 56991 w 200415"/>
                <a:gd name="connsiteY12" fmla="*/ 119 h 181372"/>
                <a:gd name="connsiteX13" fmla="*/ 60290 w 200415"/>
                <a:gd name="connsiteY13" fmla="*/ 4793 h 181372"/>
                <a:gd name="connsiteX14" fmla="*/ 195468 w 200415"/>
                <a:gd name="connsiteY14" fmla="*/ 112667 h 181372"/>
                <a:gd name="connsiteX15" fmla="*/ 197637 w 200415"/>
                <a:gd name="connsiteY15" fmla="*/ 120577 h 181372"/>
                <a:gd name="connsiteX16" fmla="*/ 52338 w 200415"/>
                <a:gd name="connsiteY16" fmla="*/ 2995 h 181372"/>
                <a:gd name="connsiteX17" fmla="*/ 56991 w 200415"/>
                <a:gd name="connsiteY17" fmla="*/ 119 h 18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415" h="181372">
                  <a:moveTo>
                    <a:pt x="5060" y="55737"/>
                  </a:moveTo>
                  <a:cubicBezTo>
                    <a:pt x="7040" y="56144"/>
                    <a:pt x="8840" y="57860"/>
                    <a:pt x="8480" y="60389"/>
                  </a:cubicBezTo>
                  <a:cubicBezTo>
                    <a:pt x="920" y="117839"/>
                    <a:pt x="89115" y="191548"/>
                    <a:pt x="143112" y="168424"/>
                  </a:cubicBezTo>
                  <a:cubicBezTo>
                    <a:pt x="147791" y="166256"/>
                    <a:pt x="150311" y="174566"/>
                    <a:pt x="145272" y="176373"/>
                  </a:cubicBezTo>
                  <a:cubicBezTo>
                    <a:pt x="85155" y="202388"/>
                    <a:pt x="-8079" y="121452"/>
                    <a:pt x="560" y="58944"/>
                  </a:cubicBezTo>
                  <a:cubicBezTo>
                    <a:pt x="920" y="56234"/>
                    <a:pt x="3080" y="55331"/>
                    <a:pt x="5060" y="55737"/>
                  </a:cubicBezTo>
                  <a:close/>
                  <a:moveTo>
                    <a:pt x="32834" y="25743"/>
                  </a:moveTo>
                  <a:cubicBezTo>
                    <a:pt x="34807" y="26238"/>
                    <a:pt x="36511" y="28036"/>
                    <a:pt x="35973" y="30553"/>
                  </a:cubicBezTo>
                  <a:cubicBezTo>
                    <a:pt x="26288" y="89164"/>
                    <a:pt x="115245" y="161799"/>
                    <a:pt x="170126" y="138067"/>
                  </a:cubicBezTo>
                  <a:cubicBezTo>
                    <a:pt x="175147" y="135909"/>
                    <a:pt x="177300" y="143820"/>
                    <a:pt x="172637" y="145977"/>
                  </a:cubicBezTo>
                  <a:cubicBezTo>
                    <a:pt x="111300" y="172227"/>
                    <a:pt x="17321" y="93479"/>
                    <a:pt x="28082" y="28755"/>
                  </a:cubicBezTo>
                  <a:cubicBezTo>
                    <a:pt x="28620" y="26058"/>
                    <a:pt x="30862" y="25249"/>
                    <a:pt x="32834" y="25743"/>
                  </a:cubicBezTo>
                  <a:close/>
                  <a:moveTo>
                    <a:pt x="56991" y="119"/>
                  </a:moveTo>
                  <a:cubicBezTo>
                    <a:pt x="59025" y="568"/>
                    <a:pt x="60832" y="2276"/>
                    <a:pt x="60290" y="4793"/>
                  </a:cubicBezTo>
                  <a:cubicBezTo>
                    <a:pt x="50169" y="63764"/>
                    <a:pt x="139806" y="136399"/>
                    <a:pt x="195468" y="112667"/>
                  </a:cubicBezTo>
                  <a:cubicBezTo>
                    <a:pt x="200167" y="110509"/>
                    <a:pt x="202697" y="118420"/>
                    <a:pt x="197637" y="120577"/>
                  </a:cubicBezTo>
                  <a:cubicBezTo>
                    <a:pt x="136192" y="146827"/>
                    <a:pt x="41133" y="67719"/>
                    <a:pt x="52338" y="2995"/>
                  </a:cubicBezTo>
                  <a:cubicBezTo>
                    <a:pt x="52699" y="478"/>
                    <a:pt x="54958" y="-331"/>
                    <a:pt x="56991" y="119"/>
                  </a:cubicBezTo>
                  <a:close/>
                </a:path>
              </a:pathLst>
            </a:custGeom>
            <a:solidFill>
              <a:srgbClr val="9E793E"/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sz="3266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28678" name="TextBox 16"/>
          <p:cNvSpPr txBox="1">
            <a:spLocks noChangeArrowheads="1"/>
          </p:cNvSpPr>
          <p:nvPr/>
        </p:nvSpPr>
        <p:spPr bwMode="auto">
          <a:xfrm>
            <a:off x="4148138" y="306388"/>
            <a:ext cx="3895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Book Antiqua" panose="02040602050305030304" pitchFamily="18" charset="0"/>
              </a:rPr>
              <a:t>Ethiopia’s first NDC</a:t>
            </a:r>
            <a:endParaRPr lang="en-US" altLang="en-US" sz="3000" b="1">
              <a:solidFill>
                <a:schemeClr val="tx2"/>
              </a:solidFill>
              <a:latin typeface="Poppins" pitchFamily="2" charset="0"/>
              <a:ea typeface="Poppins" pitchFamily="2" charset="0"/>
              <a:cs typeface="Poppins" pitchFamily="2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5154613" y="1465263"/>
            <a:ext cx="6342062" cy="1463675"/>
          </a:xfrm>
          <a:custGeom>
            <a:avLst/>
            <a:gdLst>
              <a:gd name="connsiteX0" fmla="*/ 1883526 w 12551527"/>
              <a:gd name="connsiteY0" fmla="*/ 1002344 h 3210797"/>
              <a:gd name="connsiteX1" fmla="*/ 1883526 w 12551527"/>
              <a:gd name="connsiteY1" fmla="*/ 1002345 h 3210797"/>
              <a:gd name="connsiteX2" fmla="*/ 1883526 w 12551527"/>
              <a:gd name="connsiteY2" fmla="*/ 1002345 h 3210797"/>
              <a:gd name="connsiteX3" fmla="*/ 2885871 w 12551527"/>
              <a:gd name="connsiteY3" fmla="*/ 0 h 3210797"/>
              <a:gd name="connsiteX4" fmla="*/ 11549181 w 12551527"/>
              <a:gd name="connsiteY4" fmla="*/ 0 h 3210797"/>
              <a:gd name="connsiteX5" fmla="*/ 12551527 w 12551527"/>
              <a:gd name="connsiteY5" fmla="*/ 1002345 h 3210797"/>
              <a:gd name="connsiteX6" fmla="*/ 12551525 w 12551527"/>
              <a:gd name="connsiteY6" fmla="*/ 1002345 h 3210797"/>
              <a:gd name="connsiteX7" fmla="*/ 11549181 w 12551527"/>
              <a:gd name="connsiteY7" fmla="*/ 2004690 h 3210797"/>
              <a:gd name="connsiteX8" fmla="*/ 2885871 w 12551527"/>
              <a:gd name="connsiteY8" fmla="*/ 2004689 h 3210797"/>
              <a:gd name="connsiteX9" fmla="*/ 2325450 w 12551527"/>
              <a:gd name="connsiteY9" fmla="*/ 1833504 h 3210797"/>
              <a:gd name="connsiteX10" fmla="*/ 2232768 w 12551527"/>
              <a:gd name="connsiteY10" fmla="*/ 1757034 h 3210797"/>
              <a:gd name="connsiteX11" fmla="*/ 0 w 12551527"/>
              <a:gd name="connsiteY11" fmla="*/ 3210797 h 3210797"/>
              <a:gd name="connsiteX12" fmla="*/ 2014864 w 12551527"/>
              <a:gd name="connsiteY12" fmla="*/ 1489352 h 3210797"/>
              <a:gd name="connsiteX13" fmla="*/ 1962295 w 12551527"/>
              <a:gd name="connsiteY13" fmla="*/ 1392502 h 3210797"/>
              <a:gd name="connsiteX14" fmla="*/ 1903890 w 12551527"/>
              <a:gd name="connsiteY14" fmla="*/ 1204352 h 3210797"/>
              <a:gd name="connsiteX15" fmla="*/ 1883526 w 12551527"/>
              <a:gd name="connsiteY15" fmla="*/ 1002345 h 3210797"/>
              <a:gd name="connsiteX16" fmla="*/ 1903890 w 12551527"/>
              <a:gd name="connsiteY16" fmla="*/ 800338 h 3210797"/>
              <a:gd name="connsiteX17" fmla="*/ 2885871 w 12551527"/>
              <a:gd name="connsiteY17" fmla="*/ 0 h 321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51527" h="3210797">
                <a:moveTo>
                  <a:pt x="1883526" y="1002344"/>
                </a:moveTo>
                <a:lnTo>
                  <a:pt x="1883526" y="1002345"/>
                </a:lnTo>
                <a:lnTo>
                  <a:pt x="1883526" y="1002345"/>
                </a:lnTo>
                <a:close/>
                <a:moveTo>
                  <a:pt x="2885871" y="0"/>
                </a:moveTo>
                <a:lnTo>
                  <a:pt x="11549181" y="0"/>
                </a:lnTo>
                <a:cubicBezTo>
                  <a:pt x="12102761" y="0"/>
                  <a:pt x="12551527" y="448765"/>
                  <a:pt x="12551527" y="1002345"/>
                </a:cubicBezTo>
                <a:lnTo>
                  <a:pt x="12551525" y="1002345"/>
                </a:lnTo>
                <a:cubicBezTo>
                  <a:pt x="12551525" y="1555925"/>
                  <a:pt x="12102761" y="2004690"/>
                  <a:pt x="11549181" y="2004690"/>
                </a:cubicBezTo>
                <a:lnTo>
                  <a:pt x="2885871" y="2004689"/>
                </a:lnTo>
                <a:cubicBezTo>
                  <a:pt x="2678279" y="2004689"/>
                  <a:pt x="2485426" y="1941582"/>
                  <a:pt x="2325450" y="1833504"/>
                </a:cubicBezTo>
                <a:lnTo>
                  <a:pt x="2232768" y="1757034"/>
                </a:lnTo>
                <a:lnTo>
                  <a:pt x="0" y="3210797"/>
                </a:lnTo>
                <a:lnTo>
                  <a:pt x="2014864" y="1489352"/>
                </a:lnTo>
                <a:lnTo>
                  <a:pt x="1962295" y="1392502"/>
                </a:lnTo>
                <a:cubicBezTo>
                  <a:pt x="1936935" y="1332543"/>
                  <a:pt x="1917242" y="1269602"/>
                  <a:pt x="1903890" y="1204352"/>
                </a:cubicBezTo>
                <a:lnTo>
                  <a:pt x="1883526" y="1002345"/>
                </a:lnTo>
                <a:lnTo>
                  <a:pt x="1903890" y="800338"/>
                </a:lnTo>
                <a:cubicBezTo>
                  <a:pt x="1997355" y="343586"/>
                  <a:pt x="2401489" y="0"/>
                  <a:pt x="288587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5232400" y="2706688"/>
            <a:ext cx="6197600" cy="1003300"/>
          </a:xfrm>
          <a:custGeom>
            <a:avLst/>
            <a:gdLst>
              <a:gd name="connsiteX0" fmla="*/ 2728657 w 12394313"/>
              <a:gd name="connsiteY0" fmla="*/ 0 h 2004690"/>
              <a:gd name="connsiteX1" fmla="*/ 11391967 w 12394313"/>
              <a:gd name="connsiteY1" fmla="*/ 0 h 2004690"/>
              <a:gd name="connsiteX2" fmla="*/ 12394313 w 12394313"/>
              <a:gd name="connsiteY2" fmla="*/ 1002345 h 2004690"/>
              <a:gd name="connsiteX3" fmla="*/ 12394311 w 12394313"/>
              <a:gd name="connsiteY3" fmla="*/ 1002345 h 2004690"/>
              <a:gd name="connsiteX4" fmla="*/ 11391967 w 12394313"/>
              <a:gd name="connsiteY4" fmla="*/ 2004690 h 2004690"/>
              <a:gd name="connsiteX5" fmla="*/ 2728657 w 12394313"/>
              <a:gd name="connsiteY5" fmla="*/ 2004689 h 2004690"/>
              <a:gd name="connsiteX6" fmla="*/ 1805081 w 12394313"/>
              <a:gd name="connsiteY6" fmla="*/ 1392502 h 2004690"/>
              <a:gd name="connsiteX7" fmla="*/ 1766790 w 12394313"/>
              <a:gd name="connsiteY7" fmla="*/ 1269148 h 2004690"/>
              <a:gd name="connsiteX8" fmla="*/ 0 w 12394313"/>
              <a:gd name="connsiteY8" fmla="*/ 1558689 h 2004690"/>
              <a:gd name="connsiteX9" fmla="*/ 1733889 w 12394313"/>
              <a:gd name="connsiteY9" fmla="*/ 927183 h 2004690"/>
              <a:gd name="connsiteX10" fmla="*/ 1746676 w 12394313"/>
              <a:gd name="connsiteY10" fmla="*/ 800338 h 2004690"/>
              <a:gd name="connsiteX11" fmla="*/ 2728657 w 12394313"/>
              <a:gd name="connsiteY11" fmla="*/ 0 h 200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94313" h="2004690">
                <a:moveTo>
                  <a:pt x="2728657" y="0"/>
                </a:moveTo>
                <a:lnTo>
                  <a:pt x="11391967" y="0"/>
                </a:lnTo>
                <a:cubicBezTo>
                  <a:pt x="11945547" y="0"/>
                  <a:pt x="12394313" y="448765"/>
                  <a:pt x="12394313" y="1002345"/>
                </a:cubicBezTo>
                <a:lnTo>
                  <a:pt x="12394311" y="1002345"/>
                </a:lnTo>
                <a:cubicBezTo>
                  <a:pt x="12394311" y="1555925"/>
                  <a:pt x="11945547" y="2004690"/>
                  <a:pt x="11391967" y="2004690"/>
                </a:cubicBezTo>
                <a:lnTo>
                  <a:pt x="2728657" y="2004689"/>
                </a:lnTo>
                <a:cubicBezTo>
                  <a:pt x="2313472" y="2004689"/>
                  <a:pt x="1957246" y="1752259"/>
                  <a:pt x="1805081" y="1392502"/>
                </a:cubicBezTo>
                <a:lnTo>
                  <a:pt x="1766790" y="1269148"/>
                </a:lnTo>
                <a:lnTo>
                  <a:pt x="0" y="1558689"/>
                </a:lnTo>
                <a:lnTo>
                  <a:pt x="1733889" y="927183"/>
                </a:lnTo>
                <a:lnTo>
                  <a:pt x="1746676" y="800338"/>
                </a:lnTo>
                <a:cubicBezTo>
                  <a:pt x="1840141" y="343586"/>
                  <a:pt x="2244275" y="0"/>
                  <a:pt x="2728657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5227638" y="4090988"/>
            <a:ext cx="6202362" cy="1001712"/>
          </a:xfrm>
          <a:custGeom>
            <a:avLst/>
            <a:gdLst>
              <a:gd name="connsiteX0" fmla="*/ 2740008 w 12405664"/>
              <a:gd name="connsiteY0" fmla="*/ 0 h 2004690"/>
              <a:gd name="connsiteX1" fmla="*/ 11403318 w 12405664"/>
              <a:gd name="connsiteY1" fmla="*/ 0 h 2004690"/>
              <a:gd name="connsiteX2" fmla="*/ 12405664 w 12405664"/>
              <a:gd name="connsiteY2" fmla="*/ 1002345 h 2004690"/>
              <a:gd name="connsiteX3" fmla="*/ 12405662 w 12405664"/>
              <a:gd name="connsiteY3" fmla="*/ 1002345 h 2004690"/>
              <a:gd name="connsiteX4" fmla="*/ 11403318 w 12405664"/>
              <a:gd name="connsiteY4" fmla="*/ 2004690 h 2004690"/>
              <a:gd name="connsiteX5" fmla="*/ 2740008 w 12405664"/>
              <a:gd name="connsiteY5" fmla="*/ 2004689 h 2004690"/>
              <a:gd name="connsiteX6" fmla="*/ 1816432 w 12405664"/>
              <a:gd name="connsiteY6" fmla="*/ 1392502 h 2004690"/>
              <a:gd name="connsiteX7" fmla="*/ 1763210 w 12405664"/>
              <a:gd name="connsiteY7" fmla="*/ 1221048 h 2004690"/>
              <a:gd name="connsiteX8" fmla="*/ 0 w 12405664"/>
              <a:gd name="connsiteY8" fmla="*/ 683828 h 2004690"/>
              <a:gd name="connsiteX9" fmla="*/ 1750479 w 12405664"/>
              <a:gd name="connsiteY9" fmla="*/ 875217 h 2004690"/>
              <a:gd name="connsiteX10" fmla="*/ 1758027 w 12405664"/>
              <a:gd name="connsiteY10" fmla="*/ 800338 h 2004690"/>
              <a:gd name="connsiteX11" fmla="*/ 2740008 w 12405664"/>
              <a:gd name="connsiteY11" fmla="*/ 0 h 200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05664" h="2004690">
                <a:moveTo>
                  <a:pt x="2740008" y="0"/>
                </a:moveTo>
                <a:lnTo>
                  <a:pt x="11403318" y="0"/>
                </a:lnTo>
                <a:cubicBezTo>
                  <a:pt x="11956898" y="0"/>
                  <a:pt x="12405664" y="448765"/>
                  <a:pt x="12405664" y="1002345"/>
                </a:cubicBezTo>
                <a:lnTo>
                  <a:pt x="12405662" y="1002345"/>
                </a:lnTo>
                <a:cubicBezTo>
                  <a:pt x="12405662" y="1555925"/>
                  <a:pt x="11956898" y="2004690"/>
                  <a:pt x="11403318" y="2004690"/>
                </a:cubicBezTo>
                <a:lnTo>
                  <a:pt x="2740008" y="2004689"/>
                </a:lnTo>
                <a:cubicBezTo>
                  <a:pt x="2324823" y="2004689"/>
                  <a:pt x="1968597" y="1752259"/>
                  <a:pt x="1816432" y="1392502"/>
                </a:cubicBezTo>
                <a:lnTo>
                  <a:pt x="1763210" y="1221048"/>
                </a:lnTo>
                <a:lnTo>
                  <a:pt x="0" y="683828"/>
                </a:lnTo>
                <a:lnTo>
                  <a:pt x="1750479" y="875217"/>
                </a:lnTo>
                <a:lnTo>
                  <a:pt x="1758027" y="800338"/>
                </a:lnTo>
                <a:cubicBezTo>
                  <a:pt x="1851492" y="343586"/>
                  <a:pt x="2255626" y="0"/>
                  <a:pt x="274000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21413" y="1527175"/>
            <a:ext cx="796925" cy="7969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199188" y="2811463"/>
            <a:ext cx="796925" cy="7969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199188" y="4194175"/>
            <a:ext cx="796925" cy="7969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8685" name="TextBox 28"/>
          <p:cNvSpPr txBox="1">
            <a:spLocks noChangeArrowheads="1"/>
          </p:cNvSpPr>
          <p:nvPr/>
        </p:nvSpPr>
        <p:spPr bwMode="auto">
          <a:xfrm>
            <a:off x="7210425" y="1633538"/>
            <a:ext cx="3051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Book Antiqua" panose="02040602050305030304" pitchFamily="18" charset="0"/>
              </a:rPr>
              <a:t>Anchored on the CRGE Strategy (2011)</a:t>
            </a:r>
            <a:endParaRPr lang="en-US" altLang="en-US" sz="1600" b="1">
              <a:solidFill>
                <a:schemeClr val="bg1"/>
              </a:solidFill>
              <a:latin typeface="Poppins" pitchFamily="2" charset="0"/>
              <a:ea typeface="League Spartan"/>
              <a:cs typeface="Poppins" pitchFamily="2" charset="0"/>
            </a:endParaRPr>
          </a:p>
        </p:txBody>
      </p:sp>
      <p:sp>
        <p:nvSpPr>
          <p:cNvPr id="28686" name="Subtitle 2"/>
          <p:cNvSpPr txBox="1">
            <a:spLocks noChangeArrowheads="1"/>
          </p:cNvSpPr>
          <p:nvPr/>
        </p:nvSpPr>
        <p:spPr bwMode="auto">
          <a:xfrm>
            <a:off x="7210425" y="2811463"/>
            <a:ext cx="395763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745" tIns="54373" rIns="108745" bIns="54373">
            <a:spAutoFit/>
          </a:bodyPr>
          <a:lstStyle>
            <a:lvl1pPr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87438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174875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262313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349750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8069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2641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7213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61785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600" b="1">
                <a:solidFill>
                  <a:schemeClr val="bg1"/>
                </a:solidFill>
                <a:latin typeface="Book Antiqua" panose="02040602050305030304" pitchFamily="18" charset="0"/>
                <a:ea typeface="Open Sans Light" pitchFamily="34" charset="0"/>
                <a:cs typeface="Open Sans Light" pitchFamily="34" charset="0"/>
              </a:rPr>
              <a:t>It was one of the most ambition NDCs (64%)</a:t>
            </a:r>
            <a:r>
              <a:rPr lang="en-US" altLang="en-US" sz="1600">
                <a:solidFill>
                  <a:schemeClr val="bg1"/>
                </a:solidFill>
                <a:latin typeface="Book Antiqua" panose="02040602050305030304" pitchFamily="18" charset="0"/>
                <a:ea typeface="Open Sans Light" pitchFamily="34" charset="0"/>
                <a:cs typeface="Open Sans Light" pitchFamily="34" charset="0"/>
              </a:rPr>
              <a:t> with target year of 2030 </a:t>
            </a:r>
          </a:p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1600" b="1">
              <a:solidFill>
                <a:schemeClr val="bg1"/>
              </a:solidFill>
              <a:latin typeface="Book Antiqua" panose="02040602050305030304" pitchFamily="18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8687" name="Subtitle 2"/>
          <p:cNvSpPr txBox="1">
            <a:spLocks noChangeArrowheads="1"/>
          </p:cNvSpPr>
          <p:nvPr/>
        </p:nvSpPr>
        <p:spPr bwMode="auto">
          <a:xfrm>
            <a:off x="7154863" y="4257675"/>
            <a:ext cx="40132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745" tIns="54373" rIns="108745" bIns="54373">
            <a:spAutoFit/>
          </a:bodyPr>
          <a:lstStyle>
            <a:lvl1pPr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87438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174875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262313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349750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8069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2641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7213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61785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>
                <a:solidFill>
                  <a:schemeClr val="bg1"/>
                </a:solidFill>
                <a:latin typeface="Book Antiqua" panose="02040602050305030304" pitchFamily="18" charset="0"/>
                <a:ea typeface="Open Sans Light" pitchFamily="34" charset="0"/>
                <a:cs typeface="Open Sans Light" pitchFamily="34" charset="0"/>
              </a:rPr>
              <a:t>Gases covered CO2, CH4 and N2O, which are considered priority gases</a:t>
            </a:r>
          </a:p>
        </p:txBody>
      </p:sp>
      <p:sp>
        <p:nvSpPr>
          <p:cNvPr id="28688" name="TextBox 34"/>
          <p:cNvSpPr txBox="1">
            <a:spLocks noChangeArrowheads="1"/>
          </p:cNvSpPr>
          <p:nvPr/>
        </p:nvSpPr>
        <p:spPr bwMode="auto">
          <a:xfrm>
            <a:off x="7210425" y="5554663"/>
            <a:ext cx="1317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Poppins" pitchFamily="2" charset="0"/>
                <a:ea typeface="League Spartan"/>
                <a:cs typeface="Poppins" pitchFamily="2" charset="0"/>
              </a:rPr>
              <a:t>YOUR TITLE</a:t>
            </a:r>
          </a:p>
        </p:txBody>
      </p:sp>
      <p:sp>
        <p:nvSpPr>
          <p:cNvPr id="28689" name="Subtitle 2"/>
          <p:cNvSpPr txBox="1">
            <a:spLocks noChangeArrowheads="1"/>
          </p:cNvSpPr>
          <p:nvPr/>
        </p:nvSpPr>
        <p:spPr bwMode="auto">
          <a:xfrm>
            <a:off x="7154863" y="5854700"/>
            <a:ext cx="4013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745" tIns="54373" rIns="108745" bIns="54373">
            <a:spAutoFit/>
          </a:bodyPr>
          <a:lstStyle>
            <a:lvl1pPr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87438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174875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262313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349750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8069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2641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7213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61785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75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200">
                <a:solidFill>
                  <a:schemeClr val="bg1"/>
                </a:solidFill>
                <a:latin typeface="Lato Light" pitchFamily="34" charset="0"/>
                <a:ea typeface="Lato Light" pitchFamily="34" charset="0"/>
                <a:cs typeface="Mukta ExtraLight"/>
              </a:rPr>
              <a:t>Green marketing is a practice whereby companies seek to go above and beyond traditional.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1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800" y="1803400"/>
            <a:ext cx="10579100" cy="439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 sz="4400" smtClean="0">
              <a:latin typeface="Book Antiqua" panose="02040602050305030304" pitchFamily="18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 sz="4400" smtClean="0">
              <a:latin typeface="Book Antiqua" panose="02040602050305030304" pitchFamily="18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smtClean="0">
                <a:latin typeface="Book Antiqua" panose="02040602050305030304" pitchFamily="18" charset="0"/>
              </a:rPr>
              <a:t>Ethiopia’s Updated NDC</a:t>
            </a:r>
            <a:br>
              <a:rPr lang="en-US" altLang="en-US" sz="4400" smtClean="0">
                <a:latin typeface="Book Antiqua" panose="02040602050305030304" pitchFamily="18" charset="0"/>
              </a:rPr>
            </a:br>
            <a:r>
              <a:rPr lang="en-US" altLang="en-US" sz="4400" smtClean="0">
                <a:latin typeface="Book Antiqua" panose="02040602050305030304" pitchFamily="18" charset="0"/>
              </a:rPr>
              <a:t>(2020-2030) </a:t>
            </a:r>
            <a:endParaRPr lang="en-US" altLang="en-US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latin typeface="Book Antiqua" panose="02040602050305030304" pitchFamily="18" charset="0"/>
              </a:rPr>
              <a:t>Outline </a:t>
            </a:r>
          </a:p>
        </p:txBody>
      </p:sp>
      <p:pic>
        <p:nvPicPr>
          <p:cNvPr id="5123" name="Content Placeholder 4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816100"/>
            <a:ext cx="10528300" cy="436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 noChangeArrowheads="1"/>
          </p:cNvSpPr>
          <p:nvPr>
            <p:ph type="title"/>
          </p:nvPr>
        </p:nvSpPr>
        <p:spPr>
          <a:xfrm>
            <a:off x="671513" y="98425"/>
            <a:ext cx="11172825" cy="942975"/>
          </a:xfrm>
        </p:spPr>
        <p:txBody>
          <a:bodyPr/>
          <a:lstStyle/>
          <a:p>
            <a:pPr algn="ctr" eaLnBrk="1" hangingPunct="1"/>
            <a:r>
              <a:rPr lang="en-US" altLang="en-US" sz="3600" smtClean="0">
                <a:latin typeface="Book Antiqua" panose="02040602050305030304" pitchFamily="18" charset="0"/>
              </a:rPr>
              <a:t>Key considerations for Ethiopia’s NDC Update</a:t>
            </a:r>
          </a:p>
        </p:txBody>
      </p:sp>
      <p:pic>
        <p:nvPicPr>
          <p:cNvPr id="32771" name="Content Placeholder 6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52500"/>
            <a:ext cx="12204700" cy="5905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 noChangeArrowheads="1"/>
          </p:cNvSpPr>
          <p:nvPr>
            <p:ph type="title"/>
          </p:nvPr>
        </p:nvSpPr>
        <p:spPr>
          <a:xfrm>
            <a:off x="546100" y="2473325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sz="6600" smtClean="0">
                <a:latin typeface="Book Antiqua" panose="02040602050305030304" pitchFamily="18" charset="0"/>
              </a:rPr>
              <a:t>Mitigation contribution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19125" y="846138"/>
            <a:ext cx="10734675" cy="53308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273175"/>
            <a:ext cx="1039495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 noChangeArrowheads="1"/>
          </p:cNvSpPr>
          <p:nvPr>
            <p:ph type="title"/>
          </p:nvPr>
        </p:nvSpPr>
        <p:spPr>
          <a:xfrm>
            <a:off x="136525" y="136525"/>
            <a:ext cx="11823700" cy="1554163"/>
          </a:xfrm>
        </p:spPr>
        <p:txBody>
          <a:bodyPr/>
          <a:lstStyle/>
          <a:p>
            <a:pPr algn="ctr" eaLnBrk="1" hangingPunct="1"/>
            <a:r>
              <a:rPr lang="en-ZA" altLang="en-US" sz="3600" smtClean="0">
                <a:latin typeface="Book Antiqua" panose="02040602050305030304" pitchFamily="18" charset="0"/>
              </a:rPr>
              <a:t>GHG emission projections in BAU, unconditional and conditional pathways</a:t>
            </a:r>
            <a:r>
              <a:rPr lang="en-US" altLang="en-US" sz="3600" smtClean="0"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35843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900" y="1409700"/>
            <a:ext cx="11264900" cy="5372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239713"/>
            <a:ext cx="11160125" cy="67468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Mitigation potentials by sector and conditionality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36868" name="Table 3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231900"/>
            <a:ext cx="107188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2950"/>
          </a:xfr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Policy interventions-LUCF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096963"/>
            <a:ext cx="10515600" cy="53959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38916" name="Diagram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079500"/>
            <a:ext cx="93472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 descr="Agriculture Icon 11873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897188"/>
            <a:ext cx="152717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0113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Times New Roman" panose="02020603050405020304" pitchFamily="18" charset="0"/>
              </a:rPr>
              <a:t>Policy Interventions-Livestock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096963"/>
            <a:ext cx="10515600" cy="53959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:</a:t>
            </a:r>
          </a:p>
        </p:txBody>
      </p:sp>
      <p:pic>
        <p:nvPicPr>
          <p:cNvPr id="40964" name="Diagram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092200"/>
            <a:ext cx="91694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2" descr="Cow Icon 1882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3024188"/>
            <a:ext cx="101917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3575"/>
          </a:xfr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Policy Interventions-Energy</a:t>
            </a:r>
          </a:p>
        </p:txBody>
      </p:sp>
      <p:sp>
        <p:nvSpPr>
          <p:cNvPr id="41987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838200" y="1322388"/>
            <a:ext cx="10515600" cy="517048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:</a:t>
            </a:r>
          </a:p>
        </p:txBody>
      </p:sp>
      <p:pic>
        <p:nvPicPr>
          <p:cNvPr id="41988" name="Diagram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22300"/>
            <a:ext cx="12217400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2997200"/>
            <a:ext cx="13223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6850"/>
            <a:ext cx="12192000" cy="900113"/>
          </a:xfrm>
          <a:solidFill>
            <a:schemeClr val="accent5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Policy Interventions-Waste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813" y="996950"/>
            <a:ext cx="12168187" cy="57467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43012" name="Diagram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092200"/>
            <a:ext cx="93472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7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Policy Interventions</a:t>
            </a:r>
          </a:p>
        </p:txBody>
      </p:sp>
      <p:sp>
        <p:nvSpPr>
          <p:cNvPr id="44035" name="Content Placeholder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:</a:t>
            </a:r>
          </a:p>
        </p:txBody>
      </p:sp>
      <p:pic>
        <p:nvPicPr>
          <p:cNvPr id="44036" name="Diagram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816100"/>
            <a:ext cx="50165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Content Placeholder 6"/>
          <p:cNvPicPr>
            <a:picLocks noGrp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816100"/>
            <a:ext cx="5194300" cy="4368800"/>
          </a:xfrm>
        </p:spPr>
      </p:pic>
      <p:sp>
        <p:nvSpPr>
          <p:cNvPr id="3" name="Arrow: Left-Right 2"/>
          <p:cNvSpPr/>
          <p:nvPr/>
        </p:nvSpPr>
        <p:spPr>
          <a:xfrm>
            <a:off x="8399463" y="4741863"/>
            <a:ext cx="760412" cy="4857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408113" y="119063"/>
            <a:ext cx="9375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Book Antiqua" panose="02040602050305030304" pitchFamily="18" charset="0"/>
              </a:rPr>
              <a:t>INTERNATIONAL CLIMATE CHANGE REGIME </a:t>
            </a:r>
            <a:r>
              <a:rPr lang="en-US" altLang="en-US" b="1">
                <a:solidFill>
                  <a:schemeClr val="tx2"/>
                </a:solidFill>
                <a:latin typeface="Poppins" pitchFamily="2" charset="0"/>
                <a:ea typeface="Poppins" pitchFamily="2" charset="0"/>
                <a:cs typeface="Poppins" pitchFamily="2" charset="0"/>
              </a:rPr>
              <a:t> </a:t>
            </a:r>
          </a:p>
        </p:txBody>
      </p:sp>
      <p:sp>
        <p:nvSpPr>
          <p:cNvPr id="4" name="Freeform 91"/>
          <p:cNvSpPr>
            <a:spLocks noChangeArrowheads="1"/>
          </p:cNvSpPr>
          <p:nvPr/>
        </p:nvSpPr>
        <p:spPr bwMode="auto">
          <a:xfrm>
            <a:off x="1365250" y="3036888"/>
            <a:ext cx="3840163" cy="1962150"/>
          </a:xfrm>
          <a:custGeom>
            <a:avLst/>
            <a:gdLst>
              <a:gd name="T0" fmla="*/ 2752 w 5383"/>
              <a:gd name="T1" fmla="*/ 1377 h 2753"/>
              <a:gd name="T2" fmla="*/ 2752 w 5383"/>
              <a:gd name="T3" fmla="*/ 1377 h 2753"/>
              <a:gd name="T4" fmla="*/ 2349 w 5383"/>
              <a:gd name="T5" fmla="*/ 404 h 2753"/>
              <a:gd name="T6" fmla="*/ 2349 w 5383"/>
              <a:gd name="T7" fmla="*/ 404 h 2753"/>
              <a:gd name="T8" fmla="*/ 1376 w 5383"/>
              <a:gd name="T9" fmla="*/ 0 h 2753"/>
              <a:gd name="T10" fmla="*/ 1376 w 5383"/>
              <a:gd name="T11" fmla="*/ 0 h 2753"/>
              <a:gd name="T12" fmla="*/ 403 w 5383"/>
              <a:gd name="T13" fmla="*/ 404 h 2753"/>
              <a:gd name="T14" fmla="*/ 403 w 5383"/>
              <a:gd name="T15" fmla="*/ 404 h 2753"/>
              <a:gd name="T16" fmla="*/ 1 w 5383"/>
              <a:gd name="T17" fmla="*/ 1314 h 2753"/>
              <a:gd name="T18" fmla="*/ 1 w 5383"/>
              <a:gd name="T19" fmla="*/ 1314 h 2753"/>
              <a:gd name="T20" fmla="*/ 62 w 5383"/>
              <a:gd name="T21" fmla="*/ 1377 h 2753"/>
              <a:gd name="T22" fmla="*/ 62 w 5383"/>
              <a:gd name="T23" fmla="*/ 1377 h 2753"/>
              <a:gd name="T24" fmla="*/ 126 w 5383"/>
              <a:gd name="T25" fmla="*/ 1314 h 2753"/>
              <a:gd name="T26" fmla="*/ 126 w 5383"/>
              <a:gd name="T27" fmla="*/ 1314 h 2753"/>
              <a:gd name="T28" fmla="*/ 491 w 5383"/>
              <a:gd name="T29" fmla="*/ 491 h 2753"/>
              <a:gd name="T30" fmla="*/ 491 w 5383"/>
              <a:gd name="T31" fmla="*/ 491 h 2753"/>
              <a:gd name="T32" fmla="*/ 1376 w 5383"/>
              <a:gd name="T33" fmla="*/ 125 h 2753"/>
              <a:gd name="T34" fmla="*/ 1376 w 5383"/>
              <a:gd name="T35" fmla="*/ 125 h 2753"/>
              <a:gd name="T36" fmla="*/ 2261 w 5383"/>
              <a:gd name="T37" fmla="*/ 491 h 2753"/>
              <a:gd name="T38" fmla="*/ 2261 w 5383"/>
              <a:gd name="T39" fmla="*/ 491 h 2753"/>
              <a:gd name="T40" fmla="*/ 2628 w 5383"/>
              <a:gd name="T41" fmla="*/ 1377 h 2753"/>
              <a:gd name="T42" fmla="*/ 2630 w 5383"/>
              <a:gd name="T43" fmla="*/ 1377 h 2753"/>
              <a:gd name="T44" fmla="*/ 2630 w 5383"/>
              <a:gd name="T45" fmla="*/ 1377 h 2753"/>
              <a:gd name="T46" fmla="*/ 3033 w 5383"/>
              <a:gd name="T47" fmla="*/ 2349 h 2753"/>
              <a:gd name="T48" fmla="*/ 3033 w 5383"/>
              <a:gd name="T49" fmla="*/ 2349 h 2753"/>
              <a:gd name="T50" fmla="*/ 4006 w 5383"/>
              <a:gd name="T51" fmla="*/ 2752 h 2753"/>
              <a:gd name="T52" fmla="*/ 4006 w 5383"/>
              <a:gd name="T53" fmla="*/ 2752 h 2753"/>
              <a:gd name="T54" fmla="*/ 4979 w 5383"/>
              <a:gd name="T55" fmla="*/ 2349 h 2753"/>
              <a:gd name="T56" fmla="*/ 4979 w 5383"/>
              <a:gd name="T57" fmla="*/ 2349 h 2753"/>
              <a:gd name="T58" fmla="*/ 5382 w 5383"/>
              <a:gd name="T59" fmla="*/ 1377 h 2753"/>
              <a:gd name="T60" fmla="*/ 5258 w 5383"/>
              <a:gd name="T61" fmla="*/ 1377 h 2753"/>
              <a:gd name="T62" fmla="*/ 5258 w 5383"/>
              <a:gd name="T63" fmla="*/ 1377 h 2753"/>
              <a:gd name="T64" fmla="*/ 4891 w 5383"/>
              <a:gd name="T65" fmla="*/ 2261 h 2753"/>
              <a:gd name="T66" fmla="*/ 4891 w 5383"/>
              <a:gd name="T67" fmla="*/ 2261 h 2753"/>
              <a:gd name="T68" fmla="*/ 4006 w 5383"/>
              <a:gd name="T69" fmla="*/ 2628 h 2753"/>
              <a:gd name="T70" fmla="*/ 4006 w 5383"/>
              <a:gd name="T71" fmla="*/ 2628 h 2753"/>
              <a:gd name="T72" fmla="*/ 3121 w 5383"/>
              <a:gd name="T73" fmla="*/ 2261 h 2753"/>
              <a:gd name="T74" fmla="*/ 3121 w 5383"/>
              <a:gd name="T75" fmla="*/ 2261 h 2753"/>
              <a:gd name="T76" fmla="*/ 2754 w 5383"/>
              <a:gd name="T77" fmla="*/ 1377 h 2753"/>
              <a:gd name="T78" fmla="*/ 2752 w 5383"/>
              <a:gd name="T79" fmla="*/ 1377 h 2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383" h="2753">
                <a:moveTo>
                  <a:pt x="2752" y="1377"/>
                </a:moveTo>
                <a:lnTo>
                  <a:pt x="2752" y="1377"/>
                </a:lnTo>
                <a:cubicBezTo>
                  <a:pt x="2752" y="1011"/>
                  <a:pt x="2607" y="662"/>
                  <a:pt x="2349" y="404"/>
                </a:cubicBezTo>
                <a:lnTo>
                  <a:pt x="2349" y="404"/>
                </a:lnTo>
                <a:cubicBezTo>
                  <a:pt x="2091" y="146"/>
                  <a:pt x="1741" y="0"/>
                  <a:pt x="1376" y="0"/>
                </a:cubicBezTo>
                <a:lnTo>
                  <a:pt x="1376" y="0"/>
                </a:lnTo>
                <a:cubicBezTo>
                  <a:pt x="1011" y="0"/>
                  <a:pt x="661" y="146"/>
                  <a:pt x="403" y="404"/>
                </a:cubicBezTo>
                <a:lnTo>
                  <a:pt x="403" y="404"/>
                </a:lnTo>
                <a:cubicBezTo>
                  <a:pt x="160" y="647"/>
                  <a:pt x="17" y="972"/>
                  <a:pt x="1" y="1314"/>
                </a:cubicBezTo>
                <a:lnTo>
                  <a:pt x="1" y="1314"/>
                </a:lnTo>
                <a:cubicBezTo>
                  <a:pt x="0" y="1348"/>
                  <a:pt x="28" y="1377"/>
                  <a:pt x="62" y="1377"/>
                </a:cubicBezTo>
                <a:lnTo>
                  <a:pt x="62" y="1377"/>
                </a:lnTo>
                <a:cubicBezTo>
                  <a:pt x="97" y="1377"/>
                  <a:pt x="124" y="1348"/>
                  <a:pt x="126" y="1314"/>
                </a:cubicBezTo>
                <a:lnTo>
                  <a:pt x="126" y="1314"/>
                </a:lnTo>
                <a:cubicBezTo>
                  <a:pt x="141" y="1005"/>
                  <a:pt x="271" y="711"/>
                  <a:pt x="491" y="491"/>
                </a:cubicBezTo>
                <a:lnTo>
                  <a:pt x="491" y="491"/>
                </a:lnTo>
                <a:cubicBezTo>
                  <a:pt x="726" y="257"/>
                  <a:pt x="1044" y="125"/>
                  <a:pt x="1376" y="125"/>
                </a:cubicBezTo>
                <a:lnTo>
                  <a:pt x="1376" y="125"/>
                </a:lnTo>
                <a:cubicBezTo>
                  <a:pt x="1708" y="125"/>
                  <a:pt x="2026" y="257"/>
                  <a:pt x="2261" y="491"/>
                </a:cubicBezTo>
                <a:lnTo>
                  <a:pt x="2261" y="491"/>
                </a:lnTo>
                <a:cubicBezTo>
                  <a:pt x="2496" y="726"/>
                  <a:pt x="2628" y="1044"/>
                  <a:pt x="2628" y="1377"/>
                </a:cubicBezTo>
                <a:lnTo>
                  <a:pt x="2630" y="1377"/>
                </a:lnTo>
                <a:lnTo>
                  <a:pt x="2630" y="1377"/>
                </a:lnTo>
                <a:cubicBezTo>
                  <a:pt x="2630" y="1741"/>
                  <a:pt x="2775" y="2091"/>
                  <a:pt x="3033" y="2349"/>
                </a:cubicBezTo>
                <a:lnTo>
                  <a:pt x="3033" y="2349"/>
                </a:lnTo>
                <a:cubicBezTo>
                  <a:pt x="3291" y="2607"/>
                  <a:pt x="3641" y="2752"/>
                  <a:pt x="4006" y="2752"/>
                </a:cubicBezTo>
                <a:lnTo>
                  <a:pt x="4006" y="2752"/>
                </a:lnTo>
                <a:cubicBezTo>
                  <a:pt x="4371" y="2752"/>
                  <a:pt x="4721" y="2607"/>
                  <a:pt x="4979" y="2349"/>
                </a:cubicBezTo>
                <a:lnTo>
                  <a:pt x="4979" y="2349"/>
                </a:lnTo>
                <a:cubicBezTo>
                  <a:pt x="5237" y="2091"/>
                  <a:pt x="5382" y="1741"/>
                  <a:pt x="5382" y="1377"/>
                </a:cubicBezTo>
                <a:lnTo>
                  <a:pt x="5258" y="1377"/>
                </a:lnTo>
                <a:lnTo>
                  <a:pt x="5258" y="1377"/>
                </a:lnTo>
                <a:cubicBezTo>
                  <a:pt x="5258" y="1708"/>
                  <a:pt x="5126" y="2027"/>
                  <a:pt x="4891" y="2261"/>
                </a:cubicBezTo>
                <a:lnTo>
                  <a:pt x="4891" y="2261"/>
                </a:lnTo>
                <a:cubicBezTo>
                  <a:pt x="4656" y="2496"/>
                  <a:pt x="4338" y="2628"/>
                  <a:pt x="4006" y="2628"/>
                </a:cubicBezTo>
                <a:lnTo>
                  <a:pt x="4006" y="2628"/>
                </a:lnTo>
                <a:cubicBezTo>
                  <a:pt x="3674" y="2628"/>
                  <a:pt x="3356" y="2496"/>
                  <a:pt x="3121" y="2261"/>
                </a:cubicBezTo>
                <a:lnTo>
                  <a:pt x="3121" y="2261"/>
                </a:lnTo>
                <a:cubicBezTo>
                  <a:pt x="2886" y="2027"/>
                  <a:pt x="2754" y="1708"/>
                  <a:pt x="2754" y="1377"/>
                </a:cubicBezTo>
                <a:lnTo>
                  <a:pt x="2752" y="1377"/>
                </a:lnTo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92"/>
          <p:cNvSpPr>
            <a:spLocks noChangeArrowheads="1"/>
          </p:cNvSpPr>
          <p:nvPr/>
        </p:nvSpPr>
        <p:spPr bwMode="auto">
          <a:xfrm>
            <a:off x="5116513" y="3036888"/>
            <a:ext cx="3835400" cy="1962150"/>
          </a:xfrm>
          <a:custGeom>
            <a:avLst/>
            <a:gdLst>
              <a:gd name="T0" fmla="*/ 2750 w 5381"/>
              <a:gd name="T1" fmla="*/ 1377 h 2753"/>
              <a:gd name="T2" fmla="*/ 2750 w 5381"/>
              <a:gd name="T3" fmla="*/ 1377 h 2753"/>
              <a:gd name="T4" fmla="*/ 2347 w 5381"/>
              <a:gd name="T5" fmla="*/ 404 h 2753"/>
              <a:gd name="T6" fmla="*/ 2347 w 5381"/>
              <a:gd name="T7" fmla="*/ 404 h 2753"/>
              <a:gd name="T8" fmla="*/ 1376 w 5381"/>
              <a:gd name="T9" fmla="*/ 0 h 2753"/>
              <a:gd name="T10" fmla="*/ 1376 w 5381"/>
              <a:gd name="T11" fmla="*/ 0 h 2753"/>
              <a:gd name="T12" fmla="*/ 402 w 5381"/>
              <a:gd name="T13" fmla="*/ 404 h 2753"/>
              <a:gd name="T14" fmla="*/ 402 w 5381"/>
              <a:gd name="T15" fmla="*/ 404 h 2753"/>
              <a:gd name="T16" fmla="*/ 0 w 5381"/>
              <a:gd name="T17" fmla="*/ 1377 h 2753"/>
              <a:gd name="T18" fmla="*/ 124 w 5381"/>
              <a:gd name="T19" fmla="*/ 1377 h 2753"/>
              <a:gd name="T20" fmla="*/ 124 w 5381"/>
              <a:gd name="T21" fmla="*/ 1377 h 2753"/>
              <a:gd name="T22" fmla="*/ 491 w 5381"/>
              <a:gd name="T23" fmla="*/ 491 h 2753"/>
              <a:gd name="T24" fmla="*/ 491 w 5381"/>
              <a:gd name="T25" fmla="*/ 491 h 2753"/>
              <a:gd name="T26" fmla="*/ 1376 w 5381"/>
              <a:gd name="T27" fmla="*/ 125 h 2753"/>
              <a:gd name="T28" fmla="*/ 1376 w 5381"/>
              <a:gd name="T29" fmla="*/ 125 h 2753"/>
              <a:gd name="T30" fmla="*/ 2260 w 5381"/>
              <a:gd name="T31" fmla="*/ 491 h 2753"/>
              <a:gd name="T32" fmla="*/ 2260 w 5381"/>
              <a:gd name="T33" fmla="*/ 491 h 2753"/>
              <a:gd name="T34" fmla="*/ 2627 w 5381"/>
              <a:gd name="T35" fmla="*/ 1377 h 2753"/>
              <a:gd name="T36" fmla="*/ 2628 w 5381"/>
              <a:gd name="T37" fmla="*/ 1377 h 2753"/>
              <a:gd name="T38" fmla="*/ 2628 w 5381"/>
              <a:gd name="T39" fmla="*/ 1377 h 2753"/>
              <a:gd name="T40" fmla="*/ 3031 w 5381"/>
              <a:gd name="T41" fmla="*/ 2349 h 2753"/>
              <a:gd name="T42" fmla="*/ 3031 w 5381"/>
              <a:gd name="T43" fmla="*/ 2349 h 2753"/>
              <a:gd name="T44" fmla="*/ 4004 w 5381"/>
              <a:gd name="T45" fmla="*/ 2752 h 2753"/>
              <a:gd name="T46" fmla="*/ 4004 w 5381"/>
              <a:gd name="T47" fmla="*/ 2752 h 2753"/>
              <a:gd name="T48" fmla="*/ 4977 w 5381"/>
              <a:gd name="T49" fmla="*/ 2349 h 2753"/>
              <a:gd name="T50" fmla="*/ 4977 w 5381"/>
              <a:gd name="T51" fmla="*/ 2349 h 2753"/>
              <a:gd name="T52" fmla="*/ 5380 w 5381"/>
              <a:gd name="T53" fmla="*/ 1377 h 2753"/>
              <a:gd name="T54" fmla="*/ 5256 w 5381"/>
              <a:gd name="T55" fmla="*/ 1377 h 2753"/>
              <a:gd name="T56" fmla="*/ 5256 w 5381"/>
              <a:gd name="T57" fmla="*/ 1377 h 2753"/>
              <a:gd name="T58" fmla="*/ 4889 w 5381"/>
              <a:gd name="T59" fmla="*/ 2261 h 2753"/>
              <a:gd name="T60" fmla="*/ 4889 w 5381"/>
              <a:gd name="T61" fmla="*/ 2261 h 2753"/>
              <a:gd name="T62" fmla="*/ 4004 w 5381"/>
              <a:gd name="T63" fmla="*/ 2628 h 2753"/>
              <a:gd name="T64" fmla="*/ 4004 w 5381"/>
              <a:gd name="T65" fmla="*/ 2628 h 2753"/>
              <a:gd name="T66" fmla="*/ 3119 w 5381"/>
              <a:gd name="T67" fmla="*/ 2261 h 2753"/>
              <a:gd name="T68" fmla="*/ 3119 w 5381"/>
              <a:gd name="T69" fmla="*/ 2261 h 2753"/>
              <a:gd name="T70" fmla="*/ 2752 w 5381"/>
              <a:gd name="T71" fmla="*/ 1377 h 2753"/>
              <a:gd name="T72" fmla="*/ 2750 w 5381"/>
              <a:gd name="T73" fmla="*/ 1377 h 2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381" h="2753">
                <a:moveTo>
                  <a:pt x="2750" y="1377"/>
                </a:moveTo>
                <a:lnTo>
                  <a:pt x="2750" y="1377"/>
                </a:lnTo>
                <a:cubicBezTo>
                  <a:pt x="2750" y="1011"/>
                  <a:pt x="2606" y="662"/>
                  <a:pt x="2347" y="404"/>
                </a:cubicBezTo>
                <a:lnTo>
                  <a:pt x="2347" y="404"/>
                </a:lnTo>
                <a:cubicBezTo>
                  <a:pt x="2089" y="146"/>
                  <a:pt x="1740" y="0"/>
                  <a:pt x="1376" y="0"/>
                </a:cubicBezTo>
                <a:lnTo>
                  <a:pt x="1376" y="0"/>
                </a:lnTo>
                <a:cubicBezTo>
                  <a:pt x="1010" y="0"/>
                  <a:pt x="661" y="146"/>
                  <a:pt x="402" y="404"/>
                </a:cubicBezTo>
                <a:lnTo>
                  <a:pt x="402" y="404"/>
                </a:lnTo>
                <a:cubicBezTo>
                  <a:pt x="144" y="662"/>
                  <a:pt x="0" y="1011"/>
                  <a:pt x="0" y="1377"/>
                </a:cubicBezTo>
                <a:lnTo>
                  <a:pt x="124" y="1377"/>
                </a:lnTo>
                <a:lnTo>
                  <a:pt x="124" y="1377"/>
                </a:lnTo>
                <a:cubicBezTo>
                  <a:pt x="124" y="1044"/>
                  <a:pt x="256" y="726"/>
                  <a:pt x="491" y="491"/>
                </a:cubicBezTo>
                <a:lnTo>
                  <a:pt x="491" y="491"/>
                </a:lnTo>
                <a:cubicBezTo>
                  <a:pt x="725" y="257"/>
                  <a:pt x="1044" y="125"/>
                  <a:pt x="1376" y="125"/>
                </a:cubicBezTo>
                <a:lnTo>
                  <a:pt x="1376" y="125"/>
                </a:lnTo>
                <a:cubicBezTo>
                  <a:pt x="1707" y="125"/>
                  <a:pt x="2025" y="257"/>
                  <a:pt x="2260" y="491"/>
                </a:cubicBezTo>
                <a:lnTo>
                  <a:pt x="2260" y="491"/>
                </a:lnTo>
                <a:cubicBezTo>
                  <a:pt x="2494" y="726"/>
                  <a:pt x="2627" y="1044"/>
                  <a:pt x="2627" y="1377"/>
                </a:cubicBezTo>
                <a:lnTo>
                  <a:pt x="2628" y="1377"/>
                </a:lnTo>
                <a:lnTo>
                  <a:pt x="2628" y="1377"/>
                </a:lnTo>
                <a:cubicBezTo>
                  <a:pt x="2628" y="1741"/>
                  <a:pt x="2773" y="2091"/>
                  <a:pt x="3031" y="2349"/>
                </a:cubicBezTo>
                <a:lnTo>
                  <a:pt x="3031" y="2349"/>
                </a:lnTo>
                <a:cubicBezTo>
                  <a:pt x="3289" y="2607"/>
                  <a:pt x="3639" y="2752"/>
                  <a:pt x="4004" y="2752"/>
                </a:cubicBezTo>
                <a:lnTo>
                  <a:pt x="4004" y="2752"/>
                </a:lnTo>
                <a:cubicBezTo>
                  <a:pt x="4369" y="2752"/>
                  <a:pt x="4719" y="2607"/>
                  <a:pt x="4977" y="2349"/>
                </a:cubicBezTo>
                <a:lnTo>
                  <a:pt x="4977" y="2349"/>
                </a:lnTo>
                <a:cubicBezTo>
                  <a:pt x="5235" y="2091"/>
                  <a:pt x="5380" y="1741"/>
                  <a:pt x="5380" y="1377"/>
                </a:cubicBezTo>
                <a:lnTo>
                  <a:pt x="5256" y="1377"/>
                </a:lnTo>
                <a:lnTo>
                  <a:pt x="5256" y="1377"/>
                </a:lnTo>
                <a:cubicBezTo>
                  <a:pt x="5256" y="1708"/>
                  <a:pt x="5124" y="2027"/>
                  <a:pt x="4889" y="2261"/>
                </a:cubicBezTo>
                <a:lnTo>
                  <a:pt x="4889" y="2261"/>
                </a:lnTo>
                <a:cubicBezTo>
                  <a:pt x="4654" y="2496"/>
                  <a:pt x="4336" y="2628"/>
                  <a:pt x="4004" y="2628"/>
                </a:cubicBezTo>
                <a:lnTo>
                  <a:pt x="4004" y="2628"/>
                </a:lnTo>
                <a:cubicBezTo>
                  <a:pt x="3672" y="2628"/>
                  <a:pt x="3354" y="2496"/>
                  <a:pt x="3119" y="2261"/>
                </a:cubicBezTo>
                <a:lnTo>
                  <a:pt x="3119" y="2261"/>
                </a:lnTo>
                <a:cubicBezTo>
                  <a:pt x="2885" y="2027"/>
                  <a:pt x="2752" y="1708"/>
                  <a:pt x="2752" y="1377"/>
                </a:cubicBezTo>
                <a:lnTo>
                  <a:pt x="2750" y="1377"/>
                </a:lnTo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6" name="Freeform 93"/>
          <p:cNvSpPr>
            <a:spLocks noChangeArrowheads="1"/>
          </p:cNvSpPr>
          <p:nvPr/>
        </p:nvSpPr>
        <p:spPr bwMode="auto">
          <a:xfrm>
            <a:off x="8864600" y="3036888"/>
            <a:ext cx="1962150" cy="981075"/>
          </a:xfrm>
          <a:custGeom>
            <a:avLst/>
            <a:gdLst>
              <a:gd name="T0" fmla="*/ 2690 w 2753"/>
              <a:gd name="T1" fmla="*/ 1377 h 1378"/>
              <a:gd name="T2" fmla="*/ 2690 w 2753"/>
              <a:gd name="T3" fmla="*/ 1377 h 1378"/>
              <a:gd name="T4" fmla="*/ 2751 w 2753"/>
              <a:gd name="T5" fmla="*/ 1314 h 1378"/>
              <a:gd name="T6" fmla="*/ 2751 w 2753"/>
              <a:gd name="T7" fmla="*/ 1314 h 1378"/>
              <a:gd name="T8" fmla="*/ 2349 w 2753"/>
              <a:gd name="T9" fmla="*/ 404 h 1378"/>
              <a:gd name="T10" fmla="*/ 2349 w 2753"/>
              <a:gd name="T11" fmla="*/ 404 h 1378"/>
              <a:gd name="T12" fmla="*/ 1376 w 2753"/>
              <a:gd name="T13" fmla="*/ 0 h 1378"/>
              <a:gd name="T14" fmla="*/ 1376 w 2753"/>
              <a:gd name="T15" fmla="*/ 0 h 1378"/>
              <a:gd name="T16" fmla="*/ 403 w 2753"/>
              <a:gd name="T17" fmla="*/ 404 h 1378"/>
              <a:gd name="T18" fmla="*/ 403 w 2753"/>
              <a:gd name="T19" fmla="*/ 404 h 1378"/>
              <a:gd name="T20" fmla="*/ 0 w 2753"/>
              <a:gd name="T21" fmla="*/ 1377 h 1378"/>
              <a:gd name="T22" fmla="*/ 124 w 2753"/>
              <a:gd name="T23" fmla="*/ 1377 h 1378"/>
              <a:gd name="T24" fmla="*/ 124 w 2753"/>
              <a:gd name="T25" fmla="*/ 1377 h 1378"/>
              <a:gd name="T26" fmla="*/ 491 w 2753"/>
              <a:gd name="T27" fmla="*/ 491 h 1378"/>
              <a:gd name="T28" fmla="*/ 491 w 2753"/>
              <a:gd name="T29" fmla="*/ 491 h 1378"/>
              <a:gd name="T30" fmla="*/ 1376 w 2753"/>
              <a:gd name="T31" fmla="*/ 125 h 1378"/>
              <a:gd name="T32" fmla="*/ 1376 w 2753"/>
              <a:gd name="T33" fmla="*/ 125 h 1378"/>
              <a:gd name="T34" fmla="*/ 2261 w 2753"/>
              <a:gd name="T35" fmla="*/ 491 h 1378"/>
              <a:gd name="T36" fmla="*/ 2261 w 2753"/>
              <a:gd name="T37" fmla="*/ 491 h 1378"/>
              <a:gd name="T38" fmla="*/ 2626 w 2753"/>
              <a:gd name="T39" fmla="*/ 1314 h 1378"/>
              <a:gd name="T40" fmla="*/ 2626 w 2753"/>
              <a:gd name="T41" fmla="*/ 1314 h 1378"/>
              <a:gd name="T42" fmla="*/ 2690 w 2753"/>
              <a:gd name="T43" fmla="*/ 1377 h 1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53" h="1378">
                <a:moveTo>
                  <a:pt x="2690" y="1377"/>
                </a:moveTo>
                <a:lnTo>
                  <a:pt x="2690" y="1377"/>
                </a:lnTo>
                <a:cubicBezTo>
                  <a:pt x="2724" y="1377"/>
                  <a:pt x="2752" y="1348"/>
                  <a:pt x="2751" y="1314"/>
                </a:cubicBezTo>
                <a:lnTo>
                  <a:pt x="2751" y="1314"/>
                </a:lnTo>
                <a:cubicBezTo>
                  <a:pt x="2735" y="972"/>
                  <a:pt x="2593" y="647"/>
                  <a:pt x="2349" y="404"/>
                </a:cubicBezTo>
                <a:lnTo>
                  <a:pt x="2349" y="404"/>
                </a:lnTo>
                <a:cubicBezTo>
                  <a:pt x="2091" y="146"/>
                  <a:pt x="1741" y="0"/>
                  <a:pt x="1376" y="0"/>
                </a:cubicBezTo>
                <a:lnTo>
                  <a:pt x="1376" y="0"/>
                </a:lnTo>
                <a:cubicBezTo>
                  <a:pt x="1011" y="0"/>
                  <a:pt x="661" y="146"/>
                  <a:pt x="403" y="404"/>
                </a:cubicBezTo>
                <a:lnTo>
                  <a:pt x="403" y="404"/>
                </a:lnTo>
                <a:cubicBezTo>
                  <a:pt x="145" y="662"/>
                  <a:pt x="0" y="1011"/>
                  <a:pt x="0" y="1377"/>
                </a:cubicBezTo>
                <a:lnTo>
                  <a:pt x="124" y="1377"/>
                </a:lnTo>
                <a:lnTo>
                  <a:pt x="124" y="1377"/>
                </a:lnTo>
                <a:cubicBezTo>
                  <a:pt x="124" y="1044"/>
                  <a:pt x="256" y="726"/>
                  <a:pt x="491" y="491"/>
                </a:cubicBezTo>
                <a:lnTo>
                  <a:pt x="491" y="491"/>
                </a:lnTo>
                <a:cubicBezTo>
                  <a:pt x="726" y="257"/>
                  <a:pt x="1044" y="125"/>
                  <a:pt x="1376" y="125"/>
                </a:cubicBezTo>
                <a:lnTo>
                  <a:pt x="1376" y="125"/>
                </a:lnTo>
                <a:cubicBezTo>
                  <a:pt x="1708" y="125"/>
                  <a:pt x="2026" y="257"/>
                  <a:pt x="2261" y="491"/>
                </a:cubicBezTo>
                <a:lnTo>
                  <a:pt x="2261" y="491"/>
                </a:lnTo>
                <a:cubicBezTo>
                  <a:pt x="2481" y="711"/>
                  <a:pt x="2611" y="1005"/>
                  <a:pt x="2626" y="1314"/>
                </a:cubicBezTo>
                <a:lnTo>
                  <a:pt x="2626" y="1314"/>
                </a:lnTo>
                <a:cubicBezTo>
                  <a:pt x="2628" y="1348"/>
                  <a:pt x="2656" y="1377"/>
                  <a:pt x="2690" y="1377"/>
                </a:cubicBezTo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7" name="Freeform 424"/>
          <p:cNvSpPr>
            <a:spLocks noChangeArrowheads="1"/>
          </p:cNvSpPr>
          <p:nvPr/>
        </p:nvSpPr>
        <p:spPr bwMode="auto">
          <a:xfrm>
            <a:off x="1673225" y="3317875"/>
            <a:ext cx="1416050" cy="1414463"/>
          </a:xfrm>
          <a:custGeom>
            <a:avLst/>
            <a:gdLst>
              <a:gd name="T0" fmla="*/ 1232 w 1313"/>
              <a:gd name="T1" fmla="*/ 800 h 1313"/>
              <a:gd name="T2" fmla="*/ 800 w 1313"/>
              <a:gd name="T3" fmla="*/ 1233 h 1313"/>
              <a:gd name="T4" fmla="*/ 800 w 1313"/>
              <a:gd name="T5" fmla="*/ 1233 h 1313"/>
              <a:gd name="T6" fmla="*/ 512 w 1313"/>
              <a:gd name="T7" fmla="*/ 1233 h 1313"/>
              <a:gd name="T8" fmla="*/ 80 w 1313"/>
              <a:gd name="T9" fmla="*/ 800 h 1313"/>
              <a:gd name="T10" fmla="*/ 80 w 1313"/>
              <a:gd name="T11" fmla="*/ 800 h 1313"/>
              <a:gd name="T12" fmla="*/ 80 w 1313"/>
              <a:gd name="T13" fmla="*/ 511 h 1313"/>
              <a:gd name="T14" fmla="*/ 512 w 1313"/>
              <a:gd name="T15" fmla="*/ 79 h 1313"/>
              <a:gd name="T16" fmla="*/ 512 w 1313"/>
              <a:gd name="T17" fmla="*/ 79 h 1313"/>
              <a:gd name="T18" fmla="*/ 800 w 1313"/>
              <a:gd name="T19" fmla="*/ 79 h 1313"/>
              <a:gd name="T20" fmla="*/ 1232 w 1313"/>
              <a:gd name="T21" fmla="*/ 511 h 1313"/>
              <a:gd name="T22" fmla="*/ 1232 w 1313"/>
              <a:gd name="T23" fmla="*/ 511 h 1313"/>
              <a:gd name="T24" fmla="*/ 1232 w 1313"/>
              <a:gd name="T25" fmla="*/ 800 h 1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13" h="1313">
                <a:moveTo>
                  <a:pt x="1232" y="800"/>
                </a:moveTo>
                <a:lnTo>
                  <a:pt x="800" y="1233"/>
                </a:lnTo>
                <a:lnTo>
                  <a:pt x="800" y="1233"/>
                </a:lnTo>
                <a:cubicBezTo>
                  <a:pt x="721" y="1312"/>
                  <a:pt x="592" y="1312"/>
                  <a:pt x="512" y="1233"/>
                </a:cubicBezTo>
                <a:lnTo>
                  <a:pt x="80" y="800"/>
                </a:lnTo>
                <a:lnTo>
                  <a:pt x="80" y="800"/>
                </a:lnTo>
                <a:cubicBezTo>
                  <a:pt x="0" y="720"/>
                  <a:pt x="0" y="591"/>
                  <a:pt x="80" y="511"/>
                </a:cubicBezTo>
                <a:lnTo>
                  <a:pt x="512" y="79"/>
                </a:lnTo>
                <a:lnTo>
                  <a:pt x="512" y="79"/>
                </a:lnTo>
                <a:cubicBezTo>
                  <a:pt x="592" y="0"/>
                  <a:pt x="721" y="0"/>
                  <a:pt x="800" y="79"/>
                </a:cubicBezTo>
                <a:lnTo>
                  <a:pt x="1232" y="511"/>
                </a:lnTo>
                <a:lnTo>
                  <a:pt x="1232" y="511"/>
                </a:lnTo>
                <a:cubicBezTo>
                  <a:pt x="1312" y="591"/>
                  <a:pt x="1312" y="720"/>
                  <a:pt x="1232" y="800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426"/>
          <p:cNvSpPr>
            <a:spLocks noChangeArrowheads="1"/>
          </p:cNvSpPr>
          <p:nvPr/>
        </p:nvSpPr>
        <p:spPr bwMode="auto">
          <a:xfrm>
            <a:off x="3541713" y="3317875"/>
            <a:ext cx="1414462" cy="1414463"/>
          </a:xfrm>
          <a:custGeom>
            <a:avLst/>
            <a:gdLst>
              <a:gd name="T0" fmla="*/ 511 w 1313"/>
              <a:gd name="T1" fmla="*/ 1232 h 1313"/>
              <a:gd name="T2" fmla="*/ 79 w 1313"/>
              <a:gd name="T3" fmla="*/ 799 h 1313"/>
              <a:gd name="T4" fmla="*/ 79 w 1313"/>
              <a:gd name="T5" fmla="*/ 799 h 1313"/>
              <a:gd name="T6" fmla="*/ 79 w 1313"/>
              <a:gd name="T7" fmla="*/ 512 h 1313"/>
              <a:gd name="T8" fmla="*/ 511 w 1313"/>
              <a:gd name="T9" fmla="*/ 80 h 1313"/>
              <a:gd name="T10" fmla="*/ 511 w 1313"/>
              <a:gd name="T11" fmla="*/ 80 h 1313"/>
              <a:gd name="T12" fmla="*/ 800 w 1313"/>
              <a:gd name="T13" fmla="*/ 80 h 1313"/>
              <a:gd name="T14" fmla="*/ 1232 w 1313"/>
              <a:gd name="T15" fmla="*/ 512 h 1313"/>
              <a:gd name="T16" fmla="*/ 1232 w 1313"/>
              <a:gd name="T17" fmla="*/ 512 h 1313"/>
              <a:gd name="T18" fmla="*/ 1232 w 1313"/>
              <a:gd name="T19" fmla="*/ 799 h 1313"/>
              <a:gd name="T20" fmla="*/ 800 w 1313"/>
              <a:gd name="T21" fmla="*/ 1232 h 1313"/>
              <a:gd name="T22" fmla="*/ 800 w 1313"/>
              <a:gd name="T23" fmla="*/ 1232 h 1313"/>
              <a:gd name="T24" fmla="*/ 511 w 1313"/>
              <a:gd name="T25" fmla="*/ 1232 h 1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13" h="1313">
                <a:moveTo>
                  <a:pt x="511" y="1232"/>
                </a:moveTo>
                <a:lnTo>
                  <a:pt x="79" y="799"/>
                </a:lnTo>
                <a:lnTo>
                  <a:pt x="79" y="799"/>
                </a:lnTo>
                <a:cubicBezTo>
                  <a:pt x="0" y="720"/>
                  <a:pt x="0" y="591"/>
                  <a:pt x="79" y="512"/>
                </a:cubicBezTo>
                <a:lnTo>
                  <a:pt x="511" y="80"/>
                </a:lnTo>
                <a:lnTo>
                  <a:pt x="511" y="80"/>
                </a:lnTo>
                <a:cubicBezTo>
                  <a:pt x="591" y="0"/>
                  <a:pt x="720" y="0"/>
                  <a:pt x="800" y="80"/>
                </a:cubicBezTo>
                <a:lnTo>
                  <a:pt x="1232" y="512"/>
                </a:lnTo>
                <a:lnTo>
                  <a:pt x="1232" y="512"/>
                </a:lnTo>
                <a:cubicBezTo>
                  <a:pt x="1312" y="591"/>
                  <a:pt x="1312" y="720"/>
                  <a:pt x="1232" y="799"/>
                </a:cubicBezTo>
                <a:lnTo>
                  <a:pt x="800" y="1232"/>
                </a:lnTo>
                <a:lnTo>
                  <a:pt x="800" y="1232"/>
                </a:lnTo>
                <a:cubicBezTo>
                  <a:pt x="720" y="1312"/>
                  <a:pt x="591" y="1312"/>
                  <a:pt x="511" y="123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1" name="Freeform 428"/>
          <p:cNvSpPr>
            <a:spLocks noChangeArrowheads="1"/>
          </p:cNvSpPr>
          <p:nvPr/>
        </p:nvSpPr>
        <p:spPr bwMode="auto">
          <a:xfrm>
            <a:off x="5408613" y="3317875"/>
            <a:ext cx="1416050" cy="1414463"/>
          </a:xfrm>
          <a:custGeom>
            <a:avLst/>
            <a:gdLst>
              <a:gd name="T0" fmla="*/ 1232 w 1312"/>
              <a:gd name="T1" fmla="*/ 800 h 1313"/>
              <a:gd name="T2" fmla="*/ 799 w 1312"/>
              <a:gd name="T3" fmla="*/ 1233 h 1313"/>
              <a:gd name="T4" fmla="*/ 799 w 1312"/>
              <a:gd name="T5" fmla="*/ 1233 h 1313"/>
              <a:gd name="T6" fmla="*/ 512 w 1312"/>
              <a:gd name="T7" fmla="*/ 1233 h 1313"/>
              <a:gd name="T8" fmla="*/ 79 w 1312"/>
              <a:gd name="T9" fmla="*/ 800 h 1313"/>
              <a:gd name="T10" fmla="*/ 79 w 1312"/>
              <a:gd name="T11" fmla="*/ 800 h 1313"/>
              <a:gd name="T12" fmla="*/ 79 w 1312"/>
              <a:gd name="T13" fmla="*/ 511 h 1313"/>
              <a:gd name="T14" fmla="*/ 512 w 1312"/>
              <a:gd name="T15" fmla="*/ 79 h 1313"/>
              <a:gd name="T16" fmla="*/ 512 w 1312"/>
              <a:gd name="T17" fmla="*/ 79 h 1313"/>
              <a:gd name="T18" fmla="*/ 799 w 1312"/>
              <a:gd name="T19" fmla="*/ 79 h 1313"/>
              <a:gd name="T20" fmla="*/ 1232 w 1312"/>
              <a:gd name="T21" fmla="*/ 511 h 1313"/>
              <a:gd name="T22" fmla="*/ 1232 w 1312"/>
              <a:gd name="T23" fmla="*/ 511 h 1313"/>
              <a:gd name="T24" fmla="*/ 1232 w 1312"/>
              <a:gd name="T25" fmla="*/ 800 h 1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12" h="1313">
                <a:moveTo>
                  <a:pt x="1232" y="800"/>
                </a:moveTo>
                <a:lnTo>
                  <a:pt x="799" y="1233"/>
                </a:lnTo>
                <a:lnTo>
                  <a:pt x="799" y="1233"/>
                </a:lnTo>
                <a:cubicBezTo>
                  <a:pt x="720" y="1312"/>
                  <a:pt x="592" y="1312"/>
                  <a:pt x="512" y="1233"/>
                </a:cubicBezTo>
                <a:lnTo>
                  <a:pt x="79" y="800"/>
                </a:lnTo>
                <a:lnTo>
                  <a:pt x="79" y="800"/>
                </a:lnTo>
                <a:cubicBezTo>
                  <a:pt x="0" y="720"/>
                  <a:pt x="0" y="591"/>
                  <a:pt x="79" y="511"/>
                </a:cubicBezTo>
                <a:lnTo>
                  <a:pt x="512" y="79"/>
                </a:lnTo>
                <a:lnTo>
                  <a:pt x="512" y="79"/>
                </a:lnTo>
                <a:cubicBezTo>
                  <a:pt x="592" y="0"/>
                  <a:pt x="720" y="0"/>
                  <a:pt x="799" y="79"/>
                </a:cubicBezTo>
                <a:lnTo>
                  <a:pt x="1232" y="511"/>
                </a:lnTo>
                <a:lnTo>
                  <a:pt x="1232" y="511"/>
                </a:lnTo>
                <a:cubicBezTo>
                  <a:pt x="1311" y="591"/>
                  <a:pt x="1311" y="720"/>
                  <a:pt x="1232" y="800"/>
                </a:cubicBezTo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3" name="Freeform 430"/>
          <p:cNvSpPr>
            <a:spLocks noChangeArrowheads="1"/>
          </p:cNvSpPr>
          <p:nvPr/>
        </p:nvSpPr>
        <p:spPr bwMode="auto">
          <a:xfrm>
            <a:off x="7277100" y="3317875"/>
            <a:ext cx="1414463" cy="1414463"/>
          </a:xfrm>
          <a:custGeom>
            <a:avLst/>
            <a:gdLst>
              <a:gd name="T0" fmla="*/ 512 w 1313"/>
              <a:gd name="T1" fmla="*/ 1232 h 1313"/>
              <a:gd name="T2" fmla="*/ 79 w 1313"/>
              <a:gd name="T3" fmla="*/ 799 h 1313"/>
              <a:gd name="T4" fmla="*/ 79 w 1313"/>
              <a:gd name="T5" fmla="*/ 799 h 1313"/>
              <a:gd name="T6" fmla="*/ 79 w 1313"/>
              <a:gd name="T7" fmla="*/ 512 h 1313"/>
              <a:gd name="T8" fmla="*/ 512 w 1313"/>
              <a:gd name="T9" fmla="*/ 80 h 1313"/>
              <a:gd name="T10" fmla="*/ 512 w 1313"/>
              <a:gd name="T11" fmla="*/ 80 h 1313"/>
              <a:gd name="T12" fmla="*/ 800 w 1313"/>
              <a:gd name="T13" fmla="*/ 80 h 1313"/>
              <a:gd name="T14" fmla="*/ 1232 w 1313"/>
              <a:gd name="T15" fmla="*/ 512 h 1313"/>
              <a:gd name="T16" fmla="*/ 1232 w 1313"/>
              <a:gd name="T17" fmla="*/ 512 h 1313"/>
              <a:gd name="T18" fmla="*/ 1232 w 1313"/>
              <a:gd name="T19" fmla="*/ 799 h 1313"/>
              <a:gd name="T20" fmla="*/ 800 w 1313"/>
              <a:gd name="T21" fmla="*/ 1232 h 1313"/>
              <a:gd name="T22" fmla="*/ 800 w 1313"/>
              <a:gd name="T23" fmla="*/ 1232 h 1313"/>
              <a:gd name="T24" fmla="*/ 512 w 1313"/>
              <a:gd name="T25" fmla="*/ 1232 h 1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13" h="1313">
                <a:moveTo>
                  <a:pt x="512" y="1232"/>
                </a:moveTo>
                <a:lnTo>
                  <a:pt x="79" y="799"/>
                </a:lnTo>
                <a:lnTo>
                  <a:pt x="79" y="799"/>
                </a:lnTo>
                <a:cubicBezTo>
                  <a:pt x="0" y="720"/>
                  <a:pt x="0" y="591"/>
                  <a:pt x="79" y="512"/>
                </a:cubicBezTo>
                <a:lnTo>
                  <a:pt x="512" y="80"/>
                </a:lnTo>
                <a:lnTo>
                  <a:pt x="512" y="80"/>
                </a:lnTo>
                <a:cubicBezTo>
                  <a:pt x="591" y="0"/>
                  <a:pt x="720" y="0"/>
                  <a:pt x="800" y="80"/>
                </a:cubicBezTo>
                <a:lnTo>
                  <a:pt x="1232" y="512"/>
                </a:lnTo>
                <a:lnTo>
                  <a:pt x="1232" y="512"/>
                </a:lnTo>
                <a:cubicBezTo>
                  <a:pt x="1312" y="591"/>
                  <a:pt x="1312" y="720"/>
                  <a:pt x="1232" y="799"/>
                </a:cubicBezTo>
                <a:lnTo>
                  <a:pt x="800" y="1232"/>
                </a:lnTo>
                <a:lnTo>
                  <a:pt x="800" y="1232"/>
                </a:lnTo>
                <a:cubicBezTo>
                  <a:pt x="720" y="1312"/>
                  <a:pt x="591" y="1312"/>
                  <a:pt x="512" y="1232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432"/>
          <p:cNvSpPr>
            <a:spLocks noChangeArrowheads="1"/>
          </p:cNvSpPr>
          <p:nvPr/>
        </p:nvSpPr>
        <p:spPr bwMode="auto">
          <a:xfrm>
            <a:off x="9144000" y="3317875"/>
            <a:ext cx="1414463" cy="1414463"/>
          </a:xfrm>
          <a:custGeom>
            <a:avLst/>
            <a:gdLst>
              <a:gd name="T0" fmla="*/ 1233 w 1313"/>
              <a:gd name="T1" fmla="*/ 800 h 1313"/>
              <a:gd name="T2" fmla="*/ 801 w 1313"/>
              <a:gd name="T3" fmla="*/ 1233 h 1313"/>
              <a:gd name="T4" fmla="*/ 801 w 1313"/>
              <a:gd name="T5" fmla="*/ 1233 h 1313"/>
              <a:gd name="T6" fmla="*/ 512 w 1313"/>
              <a:gd name="T7" fmla="*/ 1233 h 1313"/>
              <a:gd name="T8" fmla="*/ 80 w 1313"/>
              <a:gd name="T9" fmla="*/ 800 h 1313"/>
              <a:gd name="T10" fmla="*/ 80 w 1313"/>
              <a:gd name="T11" fmla="*/ 800 h 1313"/>
              <a:gd name="T12" fmla="*/ 80 w 1313"/>
              <a:gd name="T13" fmla="*/ 511 h 1313"/>
              <a:gd name="T14" fmla="*/ 512 w 1313"/>
              <a:gd name="T15" fmla="*/ 79 h 1313"/>
              <a:gd name="T16" fmla="*/ 512 w 1313"/>
              <a:gd name="T17" fmla="*/ 79 h 1313"/>
              <a:gd name="T18" fmla="*/ 801 w 1313"/>
              <a:gd name="T19" fmla="*/ 79 h 1313"/>
              <a:gd name="T20" fmla="*/ 1233 w 1313"/>
              <a:gd name="T21" fmla="*/ 511 h 1313"/>
              <a:gd name="T22" fmla="*/ 1233 w 1313"/>
              <a:gd name="T23" fmla="*/ 511 h 1313"/>
              <a:gd name="T24" fmla="*/ 1233 w 1313"/>
              <a:gd name="T25" fmla="*/ 800 h 1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13" h="1313">
                <a:moveTo>
                  <a:pt x="1233" y="800"/>
                </a:moveTo>
                <a:lnTo>
                  <a:pt x="801" y="1233"/>
                </a:lnTo>
                <a:lnTo>
                  <a:pt x="801" y="1233"/>
                </a:lnTo>
                <a:cubicBezTo>
                  <a:pt x="720" y="1312"/>
                  <a:pt x="592" y="1312"/>
                  <a:pt x="512" y="1233"/>
                </a:cubicBezTo>
                <a:lnTo>
                  <a:pt x="80" y="800"/>
                </a:lnTo>
                <a:lnTo>
                  <a:pt x="80" y="800"/>
                </a:lnTo>
                <a:cubicBezTo>
                  <a:pt x="0" y="720"/>
                  <a:pt x="0" y="591"/>
                  <a:pt x="80" y="511"/>
                </a:cubicBezTo>
                <a:lnTo>
                  <a:pt x="512" y="79"/>
                </a:lnTo>
                <a:lnTo>
                  <a:pt x="512" y="79"/>
                </a:lnTo>
                <a:cubicBezTo>
                  <a:pt x="592" y="0"/>
                  <a:pt x="720" y="0"/>
                  <a:pt x="801" y="79"/>
                </a:cubicBezTo>
                <a:lnTo>
                  <a:pt x="1233" y="511"/>
                </a:lnTo>
                <a:lnTo>
                  <a:pt x="1233" y="511"/>
                </a:lnTo>
                <a:cubicBezTo>
                  <a:pt x="1312" y="591"/>
                  <a:pt x="1312" y="720"/>
                  <a:pt x="1233" y="800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6155" name="TextBox 23"/>
          <p:cNvSpPr txBox="1">
            <a:spLocks noChangeArrowheads="1"/>
          </p:cNvSpPr>
          <p:nvPr/>
        </p:nvSpPr>
        <p:spPr bwMode="auto">
          <a:xfrm>
            <a:off x="2006600" y="3787775"/>
            <a:ext cx="93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Book Antiqua" panose="02040602050305030304" pitchFamily="18" charset="0"/>
              </a:rPr>
              <a:t>1970s</a:t>
            </a:r>
            <a:endParaRPr lang="en-US" altLang="en-US" sz="2400"/>
          </a:p>
        </p:txBody>
      </p:sp>
      <p:sp>
        <p:nvSpPr>
          <p:cNvPr id="6156" name="TextBox 24"/>
          <p:cNvSpPr txBox="1">
            <a:spLocks noChangeArrowheads="1"/>
          </p:cNvSpPr>
          <p:nvPr/>
        </p:nvSpPr>
        <p:spPr bwMode="auto">
          <a:xfrm>
            <a:off x="3803650" y="3743325"/>
            <a:ext cx="800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Book Antiqua" panose="02040602050305030304" pitchFamily="18" charset="0"/>
              </a:rPr>
              <a:t>1988</a:t>
            </a:r>
            <a:endParaRPr lang="en-US" altLang="en-US" sz="2400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chemeClr val="bg1"/>
              </a:solidFill>
              <a:latin typeface="Poppins" pitchFamily="2" charset="0"/>
              <a:ea typeface="Poppins" pitchFamily="2" charset="0"/>
              <a:cs typeface="Poppins" pitchFamily="2" charset="0"/>
            </a:endParaRPr>
          </a:p>
        </p:txBody>
      </p:sp>
      <p:sp>
        <p:nvSpPr>
          <p:cNvPr id="6157" name="TextBox 25"/>
          <p:cNvSpPr txBox="1">
            <a:spLocks noChangeArrowheads="1"/>
          </p:cNvSpPr>
          <p:nvPr/>
        </p:nvSpPr>
        <p:spPr bwMode="auto">
          <a:xfrm>
            <a:off x="5676900" y="3787775"/>
            <a:ext cx="879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Poppins" pitchFamily="2" charset="0"/>
                <a:ea typeface="Poppins" pitchFamily="2" charset="0"/>
                <a:cs typeface="Poppins" pitchFamily="2" charset="0"/>
              </a:rPr>
              <a:t>1990</a:t>
            </a:r>
          </a:p>
        </p:txBody>
      </p:sp>
      <p:sp>
        <p:nvSpPr>
          <p:cNvPr id="6158" name="TextBox 26"/>
          <p:cNvSpPr txBox="1">
            <a:spLocks noChangeArrowheads="1"/>
          </p:cNvSpPr>
          <p:nvPr/>
        </p:nvSpPr>
        <p:spPr bwMode="auto">
          <a:xfrm>
            <a:off x="7556500" y="3787775"/>
            <a:ext cx="85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Poppins" pitchFamily="2" charset="0"/>
                <a:ea typeface="Poppins" pitchFamily="2" charset="0"/>
                <a:cs typeface="Poppins" pitchFamily="2" charset="0"/>
              </a:rPr>
              <a:t>1992</a:t>
            </a:r>
          </a:p>
        </p:txBody>
      </p:sp>
      <p:sp>
        <p:nvSpPr>
          <p:cNvPr id="6159" name="TextBox 27"/>
          <p:cNvSpPr txBox="1">
            <a:spLocks noChangeArrowheads="1"/>
          </p:cNvSpPr>
          <p:nvPr/>
        </p:nvSpPr>
        <p:spPr bwMode="auto">
          <a:xfrm>
            <a:off x="9451975" y="3787775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Book Antiqua" panose="02040602050305030304" pitchFamily="18" charset="0"/>
              </a:rPr>
              <a:t>1994</a:t>
            </a:r>
            <a:endParaRPr lang="en-US" altLang="en-US" sz="2400" b="1">
              <a:solidFill>
                <a:schemeClr val="bg1"/>
              </a:solidFill>
              <a:latin typeface="Poppins" pitchFamily="2" charset="0"/>
              <a:ea typeface="Poppins" pitchFamily="2" charset="0"/>
              <a:cs typeface="Poppins" pitchFamily="2" charset="0"/>
            </a:endParaRPr>
          </a:p>
        </p:txBody>
      </p:sp>
      <p:sp>
        <p:nvSpPr>
          <p:cNvPr id="6160" name="Subtitle 2"/>
          <p:cNvSpPr txBox="1">
            <a:spLocks noChangeArrowheads="1"/>
          </p:cNvSpPr>
          <p:nvPr/>
        </p:nvSpPr>
        <p:spPr bwMode="auto">
          <a:xfrm>
            <a:off x="1233488" y="5476875"/>
            <a:ext cx="2295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87438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174875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262313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349750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8069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2641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7213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61785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75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600" b="1">
                <a:solidFill>
                  <a:schemeClr val="tx2"/>
                </a:solidFill>
                <a:latin typeface="Book Antiqua" panose="02040602050305030304" pitchFamily="18" charset="0"/>
                <a:ea typeface="Open Sans Light" pitchFamily="34" charset="0"/>
                <a:cs typeface="Open Sans Light" pitchFamily="34" charset="0"/>
              </a:rPr>
              <a:t>Climate change emerged as a scientific concern</a:t>
            </a:r>
            <a:endParaRPr lang="en-US" altLang="en-US" sz="1600" b="1">
              <a:latin typeface="Lato Light" pitchFamily="34" charset="0"/>
              <a:ea typeface="Lato Light" pitchFamily="34" charset="0"/>
              <a:cs typeface="Mukta ExtraLight"/>
            </a:endParaRPr>
          </a:p>
        </p:txBody>
      </p:sp>
      <p:sp>
        <p:nvSpPr>
          <p:cNvPr id="6161" name="Subtitle 2"/>
          <p:cNvSpPr txBox="1">
            <a:spLocks noChangeArrowheads="1"/>
          </p:cNvSpPr>
          <p:nvPr/>
        </p:nvSpPr>
        <p:spPr bwMode="auto">
          <a:xfrm>
            <a:off x="3170238" y="2103438"/>
            <a:ext cx="229711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87438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174875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262313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349750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8069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2641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7213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61785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75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600" b="1">
                <a:latin typeface="Book Antiqua" panose="02040602050305030304" pitchFamily="18" charset="0"/>
                <a:ea typeface="Lato Light" pitchFamily="34" charset="0"/>
                <a:cs typeface="Mukta ExtraLight"/>
              </a:rPr>
              <a:t>IPCC</a:t>
            </a:r>
          </a:p>
          <a:p>
            <a:pPr algn="ctr" eaLnBrk="1" hangingPunct="1">
              <a:lnSpc>
                <a:spcPts val="175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600" b="1">
                <a:solidFill>
                  <a:schemeClr val="tx2"/>
                </a:solidFill>
                <a:latin typeface="Book Antiqua" panose="02040602050305030304" pitchFamily="18" charset="0"/>
                <a:ea typeface="Lato Light" pitchFamily="34" charset="0"/>
                <a:cs typeface="Open Sans Light" pitchFamily="34" charset="0"/>
              </a:rPr>
              <a:t>UNGA “common concern of mankind”</a:t>
            </a:r>
            <a:endParaRPr lang="en-US" altLang="en-US" sz="1600" b="1">
              <a:latin typeface="Book Antiqua" panose="02040602050305030304" pitchFamily="18" charset="0"/>
              <a:ea typeface="Lato Light" pitchFamily="34" charset="0"/>
              <a:cs typeface="Mukta ExtraLight"/>
            </a:endParaRPr>
          </a:p>
        </p:txBody>
      </p:sp>
      <p:sp>
        <p:nvSpPr>
          <p:cNvPr id="6162" name="Subtitle 2"/>
          <p:cNvSpPr txBox="1">
            <a:spLocks noChangeArrowheads="1"/>
          </p:cNvSpPr>
          <p:nvPr/>
        </p:nvSpPr>
        <p:spPr bwMode="auto">
          <a:xfrm>
            <a:off x="6794500" y="1973263"/>
            <a:ext cx="2362200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87438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174875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262313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349750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8069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2641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7213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61785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600" b="1">
                <a:solidFill>
                  <a:schemeClr val="tx2"/>
                </a:solidFill>
                <a:latin typeface="Book Antiqua" panose="02040602050305030304" pitchFamily="18" charset="0"/>
                <a:ea typeface="Open Sans Light" pitchFamily="34" charset="0"/>
                <a:cs typeface="Open Sans Light" pitchFamily="34" charset="0"/>
              </a:rPr>
              <a:t>UN Conference on Environment and Development in June 1992</a:t>
            </a:r>
            <a:endParaRPr lang="en-US" altLang="en-US" sz="1600" b="1">
              <a:solidFill>
                <a:schemeClr val="tx2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6163" name="Subtitle 2"/>
          <p:cNvSpPr txBox="1">
            <a:spLocks noChangeArrowheads="1"/>
          </p:cNvSpPr>
          <p:nvPr/>
        </p:nvSpPr>
        <p:spPr bwMode="auto">
          <a:xfrm>
            <a:off x="8864600" y="5130800"/>
            <a:ext cx="22955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87438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174875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262313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349750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8069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2641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7213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61785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600" b="1">
                <a:solidFill>
                  <a:schemeClr val="tx2"/>
                </a:solidFill>
                <a:latin typeface="Book Antiqua" panose="02040602050305030304" pitchFamily="18" charset="0"/>
                <a:ea typeface="Open Sans Light" pitchFamily="34" charset="0"/>
                <a:cs typeface="Open Sans Light" pitchFamily="34" charset="0"/>
              </a:rPr>
              <a:t>UN Framework Convention on Climate Change</a:t>
            </a:r>
            <a:endParaRPr lang="en-US" altLang="en-US" sz="1600" b="1">
              <a:solidFill>
                <a:schemeClr val="tx2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6164" name="TextBox 30"/>
          <p:cNvSpPr txBox="1">
            <a:spLocks noChangeArrowheads="1"/>
          </p:cNvSpPr>
          <p:nvPr/>
        </p:nvSpPr>
        <p:spPr bwMode="auto">
          <a:xfrm>
            <a:off x="5205413" y="4732338"/>
            <a:ext cx="217328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400" b="1">
                <a:latin typeface="Book Antiqua" panose="02040602050305030304" pitchFamily="18" charset="0"/>
              </a:rPr>
              <a:t>IPCC’s First Assessment Report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400" b="1">
                <a:latin typeface="Book Antiqua" panose="02040602050305030304" pitchFamily="18" charset="0"/>
              </a:rPr>
              <a:t>UNGA resolution 45/212 established an INC</a:t>
            </a:r>
            <a:endParaRPr lang="en-US" alt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Adaptation Contribution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 noChangeArrowheads="1"/>
          </p:cNvSpPr>
          <p:nvPr>
            <p:ph type="title"/>
          </p:nvPr>
        </p:nvSpPr>
        <p:spPr>
          <a:xfrm>
            <a:off x="838200" y="47625"/>
            <a:ext cx="10515600" cy="873125"/>
          </a:xfrm>
        </p:spPr>
        <p:txBody>
          <a:bodyPr/>
          <a:lstStyle/>
          <a:p>
            <a:pPr algn="ctr"/>
            <a:r>
              <a:rPr lang="en-US" altLang="en-US" smtClean="0">
                <a:latin typeface="Book Antiqua" panose="02040602050305030304" pitchFamily="18" charset="0"/>
              </a:rPr>
              <a:t>Adaptation contribution </a:t>
            </a:r>
          </a:p>
        </p:txBody>
      </p:sp>
      <p:pic>
        <p:nvPicPr>
          <p:cNvPr id="47107" name="Content Placeholder 3" descr="Chart, pie chart&#10;&#10;Description automatically generate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227138"/>
            <a:ext cx="8975725" cy="5583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 sz="5400" smtClean="0">
              <a:latin typeface="Book Antiqua" panose="02040602050305030304" pitchFamily="18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 sz="5400" smtClean="0">
              <a:latin typeface="Book Antiqua" panose="02040602050305030304" pitchFamily="18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5400" smtClean="0">
                <a:latin typeface="Book Antiqua" panose="02040602050305030304" pitchFamily="18" charset="0"/>
              </a:rPr>
              <a:t>Means of implementation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12049125" cy="871538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latin typeface="Book Antiqua" panose="02040602050305030304" pitchFamily="18" charset="0"/>
              </a:rPr>
              <a:t>Climate Finance </a:t>
            </a:r>
          </a:p>
        </p:txBody>
      </p:sp>
      <p:sp>
        <p:nvSpPr>
          <p:cNvPr id="5017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42875" y="871538"/>
            <a:ext cx="12049125" cy="5986462"/>
          </a:xfrm>
        </p:spPr>
        <p:txBody>
          <a:bodyPr/>
          <a:lstStyle/>
          <a:p>
            <a:pPr algn="just" eaLnBrk="1" hangingPunct="1"/>
            <a:r>
              <a:rPr lang="en-US" altLang="en-US" sz="3200" smtClean="0">
                <a:latin typeface="Book Antiqua" panose="02040602050305030304" pitchFamily="18" charset="0"/>
              </a:rPr>
              <a:t>USD 316 billion, mitigation (USD 275.5 billion) and adaptation (USD 40.5 billion)</a:t>
            </a:r>
          </a:p>
          <a:p>
            <a:pPr eaLnBrk="1" hangingPunct="1"/>
            <a:endParaRPr lang="en-US" altLang="en-US" sz="3200" smtClean="0">
              <a:latin typeface="Book Antiqua" panose="02040602050305030304" pitchFamily="18" charset="0"/>
            </a:endParaRP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2071688"/>
            <a:ext cx="11637962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>
                <a:latin typeface="Book Antiqua" panose="02040602050305030304" pitchFamily="18" charset="0"/>
              </a:rPr>
              <a:t>Other enablers </a:t>
            </a:r>
          </a:p>
        </p:txBody>
      </p:sp>
      <p:pic>
        <p:nvPicPr>
          <p:cNvPr id="52227" name="Content Placeholder 1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" y="1816100"/>
            <a:ext cx="10642600" cy="436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809625"/>
          </a:xfrm>
        </p:spPr>
        <p:txBody>
          <a:bodyPr/>
          <a:lstStyle/>
          <a:p>
            <a:pPr algn="ctr" eaLnBrk="1" hangingPunct="1"/>
            <a:r>
              <a:rPr lang="en-US" altLang="en-US" sz="4000" smtClean="0">
                <a:latin typeface="Book Antiqua" panose="02040602050305030304" pitchFamily="18" charset="0"/>
              </a:rPr>
              <a:t>Salient features </a:t>
            </a:r>
            <a:endParaRPr lang="en-US" altLang="en-US" sz="4000" smtClean="0"/>
          </a:p>
        </p:txBody>
      </p:sp>
      <p:pic>
        <p:nvPicPr>
          <p:cNvPr id="53251" name="Content Placeholder 3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100" y="939800"/>
            <a:ext cx="11658600" cy="5854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990600"/>
          </a:xfrm>
        </p:spPr>
        <p:txBody>
          <a:bodyPr/>
          <a:lstStyle/>
          <a:p>
            <a:pPr algn="ctr"/>
            <a:r>
              <a:rPr lang="en-US" altLang="en-US" smtClean="0">
                <a:latin typeface="Book Antiqua" panose="02040602050305030304" pitchFamily="18" charset="0"/>
              </a:rPr>
              <a:t>Ongoing works </a:t>
            </a:r>
          </a:p>
        </p:txBody>
      </p:sp>
      <p:pic>
        <p:nvPicPr>
          <p:cNvPr id="54275" name="Content Placeholder 4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1816100"/>
            <a:ext cx="10541000" cy="436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Content Placeholder 4" descr="Comment thank you - Anne Jenn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57163"/>
            <a:ext cx="10561638" cy="6019800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098550" y="1754188"/>
            <a:ext cx="99949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latin typeface="Book Antiqua" panose="02040602050305030304" pitchFamily="18" charset="0"/>
              </a:rPr>
              <a:t>Ethiopia’s vulnerability and response to climate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Diagram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19634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6"/>
          <p:cNvGrpSpPr>
            <a:grpSpLocks/>
          </p:cNvGrpSpPr>
          <p:nvPr/>
        </p:nvGrpSpPr>
        <p:grpSpPr bwMode="auto">
          <a:xfrm>
            <a:off x="168275" y="1195388"/>
            <a:ext cx="11747500" cy="5373687"/>
            <a:chOff x="633045" y="1420836"/>
            <a:chExt cx="11282289" cy="5148775"/>
          </a:xfrm>
        </p:grpSpPr>
        <p:sp>
          <p:nvSpPr>
            <p:cNvPr id="12292" name="Rectangle 7"/>
            <p:cNvSpPr>
              <a:spLocks noChangeArrowheads="1"/>
            </p:cNvSpPr>
            <p:nvPr/>
          </p:nvSpPr>
          <p:spPr bwMode="auto">
            <a:xfrm>
              <a:off x="633045" y="1420836"/>
              <a:ext cx="11282289" cy="514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" name="Diamond 8"/>
            <p:cNvSpPr/>
            <p:nvPr/>
          </p:nvSpPr>
          <p:spPr>
            <a:xfrm>
              <a:off x="3292006" y="1743300"/>
              <a:ext cx="6068042" cy="4658995"/>
            </a:xfrm>
            <a:prstGeom prst="diamond">
              <a:avLst/>
            </a:prstGeom>
            <a:solidFill>
              <a:srgbClr val="92D050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188491" y="1910616"/>
              <a:ext cx="2007943" cy="2007794"/>
            </a:xfrm>
            <a:custGeom>
              <a:avLst/>
              <a:gdLst>
                <a:gd name="connsiteX0" fmla="*/ 0 w 2008022"/>
                <a:gd name="connsiteY0" fmla="*/ 334677 h 2008022"/>
                <a:gd name="connsiteX1" fmla="*/ 334677 w 2008022"/>
                <a:gd name="connsiteY1" fmla="*/ 0 h 2008022"/>
                <a:gd name="connsiteX2" fmla="*/ 1673345 w 2008022"/>
                <a:gd name="connsiteY2" fmla="*/ 0 h 2008022"/>
                <a:gd name="connsiteX3" fmla="*/ 2008022 w 2008022"/>
                <a:gd name="connsiteY3" fmla="*/ 334677 h 2008022"/>
                <a:gd name="connsiteX4" fmla="*/ 2008022 w 2008022"/>
                <a:gd name="connsiteY4" fmla="*/ 1673345 h 2008022"/>
                <a:gd name="connsiteX5" fmla="*/ 1673345 w 2008022"/>
                <a:gd name="connsiteY5" fmla="*/ 2008022 h 2008022"/>
                <a:gd name="connsiteX6" fmla="*/ 334677 w 2008022"/>
                <a:gd name="connsiteY6" fmla="*/ 2008022 h 2008022"/>
                <a:gd name="connsiteX7" fmla="*/ 0 w 2008022"/>
                <a:gd name="connsiteY7" fmla="*/ 1673345 h 2008022"/>
                <a:gd name="connsiteX8" fmla="*/ 0 w 2008022"/>
                <a:gd name="connsiteY8" fmla="*/ 334677 h 200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022" h="2008022">
                  <a:moveTo>
                    <a:pt x="0" y="334677"/>
                  </a:moveTo>
                  <a:cubicBezTo>
                    <a:pt x="0" y="149840"/>
                    <a:pt x="149840" y="0"/>
                    <a:pt x="334677" y="0"/>
                  </a:cubicBezTo>
                  <a:lnTo>
                    <a:pt x="1673345" y="0"/>
                  </a:lnTo>
                  <a:cubicBezTo>
                    <a:pt x="1858182" y="0"/>
                    <a:pt x="2008022" y="149840"/>
                    <a:pt x="2008022" y="334677"/>
                  </a:cubicBezTo>
                  <a:lnTo>
                    <a:pt x="2008022" y="1673345"/>
                  </a:lnTo>
                  <a:cubicBezTo>
                    <a:pt x="2008022" y="1858182"/>
                    <a:pt x="1858182" y="2008022"/>
                    <a:pt x="1673345" y="2008022"/>
                  </a:cubicBezTo>
                  <a:lnTo>
                    <a:pt x="334677" y="2008022"/>
                  </a:lnTo>
                  <a:cubicBezTo>
                    <a:pt x="149840" y="2008022"/>
                    <a:pt x="0" y="1858182"/>
                    <a:pt x="0" y="1673345"/>
                  </a:cubicBezTo>
                  <a:lnTo>
                    <a:pt x="0" y="334677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4704" tIns="204704" rIns="204704" bIns="20470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Frequent and extended droughts 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351946" y="1910616"/>
              <a:ext cx="2007942" cy="2007794"/>
            </a:xfrm>
            <a:custGeom>
              <a:avLst/>
              <a:gdLst>
                <a:gd name="connsiteX0" fmla="*/ 0 w 2008022"/>
                <a:gd name="connsiteY0" fmla="*/ 334677 h 2008022"/>
                <a:gd name="connsiteX1" fmla="*/ 334677 w 2008022"/>
                <a:gd name="connsiteY1" fmla="*/ 0 h 2008022"/>
                <a:gd name="connsiteX2" fmla="*/ 1673345 w 2008022"/>
                <a:gd name="connsiteY2" fmla="*/ 0 h 2008022"/>
                <a:gd name="connsiteX3" fmla="*/ 2008022 w 2008022"/>
                <a:gd name="connsiteY3" fmla="*/ 334677 h 2008022"/>
                <a:gd name="connsiteX4" fmla="*/ 2008022 w 2008022"/>
                <a:gd name="connsiteY4" fmla="*/ 1673345 h 2008022"/>
                <a:gd name="connsiteX5" fmla="*/ 1673345 w 2008022"/>
                <a:gd name="connsiteY5" fmla="*/ 2008022 h 2008022"/>
                <a:gd name="connsiteX6" fmla="*/ 334677 w 2008022"/>
                <a:gd name="connsiteY6" fmla="*/ 2008022 h 2008022"/>
                <a:gd name="connsiteX7" fmla="*/ 0 w 2008022"/>
                <a:gd name="connsiteY7" fmla="*/ 1673345 h 2008022"/>
                <a:gd name="connsiteX8" fmla="*/ 0 w 2008022"/>
                <a:gd name="connsiteY8" fmla="*/ 334677 h 200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022" h="2008022">
                  <a:moveTo>
                    <a:pt x="0" y="334677"/>
                  </a:moveTo>
                  <a:cubicBezTo>
                    <a:pt x="0" y="149840"/>
                    <a:pt x="149840" y="0"/>
                    <a:pt x="334677" y="0"/>
                  </a:cubicBezTo>
                  <a:lnTo>
                    <a:pt x="1673345" y="0"/>
                  </a:lnTo>
                  <a:cubicBezTo>
                    <a:pt x="1858182" y="0"/>
                    <a:pt x="2008022" y="149840"/>
                    <a:pt x="2008022" y="334677"/>
                  </a:cubicBezTo>
                  <a:lnTo>
                    <a:pt x="2008022" y="1673345"/>
                  </a:lnTo>
                  <a:cubicBezTo>
                    <a:pt x="2008022" y="1858182"/>
                    <a:pt x="1858182" y="2008022"/>
                    <a:pt x="1673345" y="2008022"/>
                  </a:cubicBezTo>
                  <a:lnTo>
                    <a:pt x="334677" y="2008022"/>
                  </a:lnTo>
                  <a:cubicBezTo>
                    <a:pt x="149840" y="2008022"/>
                    <a:pt x="0" y="1858182"/>
                    <a:pt x="0" y="1673345"/>
                  </a:cubicBezTo>
                  <a:lnTo>
                    <a:pt x="0" y="334677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4704" tIns="204704" rIns="204704" bIns="20470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Flash flooding 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188491" y="4072037"/>
              <a:ext cx="2007943" cy="2007794"/>
            </a:xfrm>
            <a:custGeom>
              <a:avLst/>
              <a:gdLst>
                <a:gd name="connsiteX0" fmla="*/ 0 w 2008022"/>
                <a:gd name="connsiteY0" fmla="*/ 334677 h 2008022"/>
                <a:gd name="connsiteX1" fmla="*/ 334677 w 2008022"/>
                <a:gd name="connsiteY1" fmla="*/ 0 h 2008022"/>
                <a:gd name="connsiteX2" fmla="*/ 1673345 w 2008022"/>
                <a:gd name="connsiteY2" fmla="*/ 0 h 2008022"/>
                <a:gd name="connsiteX3" fmla="*/ 2008022 w 2008022"/>
                <a:gd name="connsiteY3" fmla="*/ 334677 h 2008022"/>
                <a:gd name="connsiteX4" fmla="*/ 2008022 w 2008022"/>
                <a:gd name="connsiteY4" fmla="*/ 1673345 h 2008022"/>
                <a:gd name="connsiteX5" fmla="*/ 1673345 w 2008022"/>
                <a:gd name="connsiteY5" fmla="*/ 2008022 h 2008022"/>
                <a:gd name="connsiteX6" fmla="*/ 334677 w 2008022"/>
                <a:gd name="connsiteY6" fmla="*/ 2008022 h 2008022"/>
                <a:gd name="connsiteX7" fmla="*/ 0 w 2008022"/>
                <a:gd name="connsiteY7" fmla="*/ 1673345 h 2008022"/>
                <a:gd name="connsiteX8" fmla="*/ 0 w 2008022"/>
                <a:gd name="connsiteY8" fmla="*/ 334677 h 200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022" h="2008022">
                  <a:moveTo>
                    <a:pt x="0" y="334677"/>
                  </a:moveTo>
                  <a:cubicBezTo>
                    <a:pt x="0" y="149840"/>
                    <a:pt x="149840" y="0"/>
                    <a:pt x="334677" y="0"/>
                  </a:cubicBezTo>
                  <a:lnTo>
                    <a:pt x="1673345" y="0"/>
                  </a:lnTo>
                  <a:cubicBezTo>
                    <a:pt x="1858182" y="0"/>
                    <a:pt x="2008022" y="149840"/>
                    <a:pt x="2008022" y="334677"/>
                  </a:cubicBezTo>
                  <a:lnTo>
                    <a:pt x="2008022" y="1673345"/>
                  </a:lnTo>
                  <a:cubicBezTo>
                    <a:pt x="2008022" y="1858182"/>
                    <a:pt x="1858182" y="2008022"/>
                    <a:pt x="1673345" y="2008022"/>
                  </a:cubicBezTo>
                  <a:lnTo>
                    <a:pt x="334677" y="2008022"/>
                  </a:lnTo>
                  <a:cubicBezTo>
                    <a:pt x="149840" y="2008022"/>
                    <a:pt x="0" y="1858182"/>
                    <a:pt x="0" y="1673345"/>
                  </a:cubicBezTo>
                  <a:lnTo>
                    <a:pt x="0" y="334677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4704" tIns="204704" rIns="204704" bIns="20470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/>
                <a:t>desert locust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351946" y="4072037"/>
              <a:ext cx="2007942" cy="2007794"/>
            </a:xfrm>
            <a:custGeom>
              <a:avLst/>
              <a:gdLst>
                <a:gd name="connsiteX0" fmla="*/ 0 w 2008022"/>
                <a:gd name="connsiteY0" fmla="*/ 334677 h 2008022"/>
                <a:gd name="connsiteX1" fmla="*/ 334677 w 2008022"/>
                <a:gd name="connsiteY1" fmla="*/ 0 h 2008022"/>
                <a:gd name="connsiteX2" fmla="*/ 1673345 w 2008022"/>
                <a:gd name="connsiteY2" fmla="*/ 0 h 2008022"/>
                <a:gd name="connsiteX3" fmla="*/ 2008022 w 2008022"/>
                <a:gd name="connsiteY3" fmla="*/ 334677 h 2008022"/>
                <a:gd name="connsiteX4" fmla="*/ 2008022 w 2008022"/>
                <a:gd name="connsiteY4" fmla="*/ 1673345 h 2008022"/>
                <a:gd name="connsiteX5" fmla="*/ 1673345 w 2008022"/>
                <a:gd name="connsiteY5" fmla="*/ 2008022 h 2008022"/>
                <a:gd name="connsiteX6" fmla="*/ 334677 w 2008022"/>
                <a:gd name="connsiteY6" fmla="*/ 2008022 h 2008022"/>
                <a:gd name="connsiteX7" fmla="*/ 0 w 2008022"/>
                <a:gd name="connsiteY7" fmla="*/ 1673345 h 2008022"/>
                <a:gd name="connsiteX8" fmla="*/ 0 w 2008022"/>
                <a:gd name="connsiteY8" fmla="*/ 334677 h 200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022" h="2008022">
                  <a:moveTo>
                    <a:pt x="0" y="334677"/>
                  </a:moveTo>
                  <a:cubicBezTo>
                    <a:pt x="0" y="149840"/>
                    <a:pt x="149840" y="0"/>
                    <a:pt x="334677" y="0"/>
                  </a:cubicBezTo>
                  <a:lnTo>
                    <a:pt x="1673345" y="0"/>
                  </a:lnTo>
                  <a:cubicBezTo>
                    <a:pt x="1858182" y="0"/>
                    <a:pt x="2008022" y="149840"/>
                    <a:pt x="2008022" y="334677"/>
                  </a:cubicBezTo>
                  <a:lnTo>
                    <a:pt x="2008022" y="1673345"/>
                  </a:lnTo>
                  <a:cubicBezTo>
                    <a:pt x="2008022" y="1858182"/>
                    <a:pt x="1858182" y="2008022"/>
                    <a:pt x="1673345" y="2008022"/>
                  </a:cubicBezTo>
                  <a:lnTo>
                    <a:pt x="334677" y="2008022"/>
                  </a:lnTo>
                  <a:cubicBezTo>
                    <a:pt x="149840" y="2008022"/>
                    <a:pt x="0" y="1858182"/>
                    <a:pt x="0" y="1673345"/>
                  </a:cubicBezTo>
                  <a:lnTo>
                    <a:pt x="0" y="334677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4704" tIns="204704" rIns="204704" bIns="20470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Other extreme weather events </a:t>
              </a:r>
            </a:p>
          </p:txBody>
        </p:sp>
      </p:grp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2803525" y="188913"/>
            <a:ext cx="76342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70C0"/>
                </a:solidFill>
                <a:latin typeface="Book Antiqua" panose="02040602050305030304" pitchFamily="18" charset="0"/>
              </a:rPr>
              <a:t>Climate Induced disasters</a:t>
            </a: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39198" r="3259" b="1978"/>
          <a:stretch>
            <a:fillRect/>
          </a:stretch>
        </p:blipFill>
        <p:spPr>
          <a:xfrm>
            <a:off x="468313" y="1308100"/>
            <a:ext cx="11761787" cy="4768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b="1" dirty="0">
              <a:solidFill>
                <a:schemeClr val="tx2"/>
              </a:solidFill>
              <a:latin typeface="Book Antiqua" panose="02040602050305030304" pitchFamily="18" charset="0"/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b="1" dirty="0">
              <a:solidFill>
                <a:schemeClr val="tx2"/>
              </a:solidFill>
              <a:latin typeface="Book Antiqua" panose="02040602050305030304" pitchFamily="18" charset="0"/>
              <a:cs typeface="Poppins" pitchFamily="2" charset="77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n-US" b="1" dirty="0">
              <a:solidFill>
                <a:schemeClr val="tx2"/>
              </a:solidFill>
              <a:latin typeface="Book Antiqua" panose="02040602050305030304" pitchFamily="18" charset="0"/>
              <a:cs typeface="Poppins" pitchFamily="2" charset="77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000" b="1" dirty="0">
                <a:solidFill>
                  <a:schemeClr val="tx2"/>
                </a:solidFill>
                <a:latin typeface="Book Antiqua" panose="02040602050305030304" pitchFamily="18" charset="0"/>
                <a:cs typeface="Poppins" pitchFamily="2" charset="77"/>
              </a:rPr>
              <a:t>Ethiopia’s climate change policy landscape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162175" y="168275"/>
            <a:ext cx="9069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latin typeface="Book Antiqua" panose="02040602050305030304" pitchFamily="18" charset="0"/>
              </a:rPr>
              <a:t>CRGE strategy as a turning point</a:t>
            </a:r>
            <a:endParaRPr lang="en-US" altLang="en-US" sz="3200" b="1">
              <a:solidFill>
                <a:srgbClr val="002060"/>
              </a:solidFill>
            </a:endParaRPr>
          </a:p>
        </p:txBody>
      </p:sp>
      <p:pic>
        <p:nvPicPr>
          <p:cNvPr id="17411" name="Diagram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7900" y="1003300"/>
            <a:ext cx="16027400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7803</TotalTime>
  <Words>357</Words>
  <Application>Microsoft Office PowerPoint</Application>
  <PresentationFormat>Widescreen</PresentationFormat>
  <Paragraphs>112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Calibri</vt:lpstr>
      <vt:lpstr>Arial</vt:lpstr>
      <vt:lpstr>Calibri Light</vt:lpstr>
      <vt:lpstr>Book Antiqua</vt:lpstr>
      <vt:lpstr>Poppins</vt:lpstr>
      <vt:lpstr>Open Sans Light</vt:lpstr>
      <vt:lpstr>Lato Light</vt:lpstr>
      <vt:lpstr>Mukta ExtraLight</vt:lpstr>
      <vt:lpstr>League Spartan</vt:lpstr>
      <vt:lpstr>Times New Roman</vt:lpstr>
      <vt:lpstr>Office Theme</vt:lpstr>
      <vt:lpstr>Ethiopia’s climate compatible development journey: updated NDC</vt:lpstr>
      <vt:lpstr>Outline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Climate investment (in ETB) by Sector (ETB 598.1 billion)</vt:lpstr>
      <vt:lpstr>PowerPoint Presentation</vt:lpstr>
      <vt:lpstr>Number of Projects (left) and Total Value (in ETB) of Projects by Climate Impact </vt:lpstr>
      <vt:lpstr> </vt:lpstr>
      <vt:lpstr>PowerPoint Presentation</vt:lpstr>
      <vt:lpstr>PowerPoint Presentation</vt:lpstr>
      <vt:lpstr>PowerPoint Presentation</vt:lpstr>
      <vt:lpstr>Key considerations for Ethiopia’s NDC Update</vt:lpstr>
      <vt:lpstr>Mitigation contribution </vt:lpstr>
      <vt:lpstr>PowerPoint Presentation</vt:lpstr>
      <vt:lpstr>GHG emission projections in BAU, unconditional and conditional pathways </vt:lpstr>
      <vt:lpstr>Mitigation potentials by sector and conditionality</vt:lpstr>
      <vt:lpstr>Policy interventions-LUCF </vt:lpstr>
      <vt:lpstr>Policy Interventions-Livestock</vt:lpstr>
      <vt:lpstr>Policy Interventions-Energy</vt:lpstr>
      <vt:lpstr>Policy Interventions-Waste</vt:lpstr>
      <vt:lpstr>Policy Interventions</vt:lpstr>
      <vt:lpstr>PowerPoint Presentation</vt:lpstr>
      <vt:lpstr>Adaptation contribution </vt:lpstr>
      <vt:lpstr>PowerPoint Presentation</vt:lpstr>
      <vt:lpstr>Climate Finance </vt:lpstr>
      <vt:lpstr>Other enablers </vt:lpstr>
      <vt:lpstr>Salient features </vt:lpstr>
      <vt:lpstr>Ongoing works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Ethiopia’s updated NDC</dc:title>
  <dc:creator>MGH</dc:creator>
  <cp:lastModifiedBy>Microsoft account</cp:lastModifiedBy>
  <cp:revision>58</cp:revision>
  <dcterms:created xsi:type="dcterms:W3CDTF">2022-01-11T18:21:58Z</dcterms:created>
  <dcterms:modified xsi:type="dcterms:W3CDTF">2022-04-14T05:24:49Z</dcterms:modified>
</cp:coreProperties>
</file>