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58" r:id="rId4"/>
    <p:sldId id="310" r:id="rId5"/>
    <p:sldId id="283" r:id="rId6"/>
    <p:sldId id="284" r:id="rId7"/>
    <p:sldId id="321" r:id="rId8"/>
    <p:sldId id="322" r:id="rId9"/>
    <p:sldId id="326" r:id="rId10"/>
    <p:sldId id="323" r:id="rId11"/>
    <p:sldId id="325" r:id="rId12"/>
    <p:sldId id="328" r:id="rId13"/>
    <p:sldId id="327" r:id="rId14"/>
    <p:sldId id="314" r:id="rId15"/>
    <p:sldId id="285" r:id="rId16"/>
    <p:sldId id="313" r:id="rId17"/>
    <p:sldId id="319" r:id="rId18"/>
    <p:sldId id="320" r:id="rId19"/>
    <p:sldId id="259" r:id="rId20"/>
    <p:sldId id="260" r:id="rId21"/>
    <p:sldId id="266" r:id="rId22"/>
    <p:sldId id="273" r:id="rId23"/>
    <p:sldId id="274" r:id="rId24"/>
    <p:sldId id="275" r:id="rId25"/>
    <p:sldId id="276" r:id="rId26"/>
    <p:sldId id="279" r:id="rId27"/>
    <p:sldId id="277" r:id="rId28"/>
    <p:sldId id="272" r:id="rId29"/>
    <p:sldId id="286" r:id="rId30"/>
    <p:sldId id="287" r:id="rId31"/>
    <p:sldId id="278" r:id="rId32"/>
    <p:sldId id="288" r:id="rId33"/>
    <p:sldId id="289" r:id="rId34"/>
    <p:sldId id="290" r:id="rId35"/>
    <p:sldId id="293" r:id="rId36"/>
    <p:sldId id="317" r:id="rId37"/>
    <p:sldId id="292" r:id="rId38"/>
    <p:sldId id="294" r:id="rId39"/>
    <p:sldId id="263" r:id="rId40"/>
    <p:sldId id="295" r:id="rId41"/>
    <p:sldId id="296" r:id="rId42"/>
    <p:sldId id="264" r:id="rId43"/>
    <p:sldId id="297" r:id="rId44"/>
    <p:sldId id="300" r:id="rId45"/>
    <p:sldId id="299" r:id="rId46"/>
    <p:sldId id="318" r:id="rId47"/>
    <p:sldId id="302" r:id="rId48"/>
    <p:sldId id="265" r:id="rId49"/>
    <p:sldId id="301" r:id="rId50"/>
    <p:sldId id="304" r:id="rId51"/>
    <p:sldId id="303" r:id="rId52"/>
    <p:sldId id="305" r:id="rId53"/>
    <p:sldId id="306" r:id="rId54"/>
    <p:sldId id="308" r:id="rId55"/>
    <p:sldId id="309" r:id="rId56"/>
    <p:sldId id="30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4C0B-ED25-43F6-BB43-E2A545606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0DC07-5946-4E49-8292-844A8898A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AEC4A-D490-42C3-BD06-910694D3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605-BDAD-48D4-B95D-D8342E4F59F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9AEF9-806D-4956-B5D8-B3379215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FEBB-8E76-418A-9024-2F12DFB1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1806-7C88-408F-8C93-76284679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7811-2674-4D05-8053-9AAC33EC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35B53-F9AA-48A0-851A-8590DACCE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35240-B405-476E-8B62-656A0F58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605-BDAD-48D4-B95D-D8342E4F59F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4D9C9-3A54-4EA3-92F7-AC45456F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62852-58C0-41A7-8FC4-393E0BAD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1806-7C88-408F-8C93-76284679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0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D8ECE-2C4C-4C52-93B8-F990B17FD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A0A06-B58A-4FC0-9DC4-19DB85981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2CEC8-331E-4510-AD08-3D9F3F62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605-BDAD-48D4-B95D-D8342E4F59F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78F5C-3E2D-4DAF-BFA7-0AC2EB12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70E98-E5AC-43B6-9197-F117E3C5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1806-7C88-408F-8C93-76284679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5B3F-C75A-47A5-8EAF-DA6D7704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5509-DA07-4D36-B75B-196FA4C26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0393A-40CB-4BC5-940B-1262DF07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605-BDAD-48D4-B95D-D8342E4F59F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B4596-319E-4B46-96A1-AB97B755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456B3-DF4E-4CEA-ADFF-4933A55F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1806-7C88-408F-8C93-76284679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6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A29C-0F52-405C-8AB7-F4BDAC02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8ECBD-C5FE-4FEF-BEE1-54624FD9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A3B70-8C1F-43C3-AA95-4E7AF17F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605-BDAD-48D4-B95D-D8342E4F59F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B9873-154C-4F6A-B98B-A08644E5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72E68-EFB6-4306-B025-C176D254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1806-7C88-408F-8C93-76284679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5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C8EE-5437-43F9-9CD5-32BEACCC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5A5C-F026-4440-90E5-AB0B9AA9C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BF3B3-90D8-43E7-8623-2BB491A0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A3C06-001D-42A3-B504-B2FA149A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605-BDAD-48D4-B95D-D8342E4F59F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8E26C-CD49-43D5-A8E6-80D63743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D258A-045A-4FCF-9E83-F1D43DFB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1806-7C88-408F-8C93-76284679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770A-4E14-4FFF-9501-CB2E2B10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19D-EC8D-41C9-B3FC-3D78F254F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DC384-8B57-4C22-8C81-2A5C2BD8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7CAA2-C04B-4386-9D81-FF99B89BF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91163-4164-4C78-8914-12CC14521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1C186F-CA65-4766-98A5-14498CD8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605-BDAD-48D4-B95D-D8342E4F59F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062D2-5C9C-448B-929D-3E48875E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68D45-BD5E-4F7B-8F2A-7EA090A4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1806-7C88-408F-8C93-76284679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0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5600-4A27-4D33-A5D0-83BAAF73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A31F7-5048-47C5-A7C2-008155B4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605-BDAD-48D4-B95D-D8342E4F59F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03D2C-AFEE-4242-A827-B03C47F7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E677F-31A1-498A-817A-CD00A0BC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1806-7C88-408F-8C93-76284679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8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DEC51-2880-4EB3-A418-E67A38F8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605-BDAD-48D4-B95D-D8342E4F59F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B7D21-F57E-4642-8472-4D18ACD8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E77BE-EB1C-42EE-AA92-436B7A42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1806-7C88-408F-8C93-76284679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B0C3-8965-4E24-8842-FF08627F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EFE56-65EA-4601-8BF8-57FDE591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3955A-C07C-4F5C-88B0-AC835BB35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A335B-CDAB-4FC4-94E1-19FE46C1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605-BDAD-48D4-B95D-D8342E4F59F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4A50B-ADB1-4D06-B9B1-33E095435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AB3F-6FB7-44FD-88EB-3F6CC56A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1806-7C88-408F-8C93-76284679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5520-A864-43C4-AB82-9916705E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A475C-0796-46C0-887D-5FB584B60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9D3FA-2927-4758-A39E-9B0499083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369AA-392A-45F4-8DDC-D175AD26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605-BDAD-48D4-B95D-D8342E4F59F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FBB77-8C0B-4F5D-B6EF-8523C299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C9C13-4E05-47A2-9501-2EDB2B03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1806-7C88-408F-8C93-76284679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75453-F874-4947-9971-8E354908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CE963-86BD-4C66-8DA2-BDF4A036D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5671F-791D-469A-B30B-BC7C6FF0E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3605-BDAD-48D4-B95D-D8342E4F59F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4A107-9BD9-4ED9-9777-27ACCF702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09C83-0525-4701-8AB7-616F3F81A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01806-7C88-408F-8C93-76284679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pardee.du.edu/ifs-course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arkblue.org/IFs-FAQ-covid-19" TargetMode="External"/><Relationship Id="rId3" Type="http://schemas.openxmlformats.org/officeDocument/2006/relationships/hyperlink" Target="https://pardee.du.edu/patterns-potential-human-progress" TargetMode="External"/><Relationship Id="rId7" Type="http://schemas.openxmlformats.org/officeDocument/2006/relationships/hyperlink" Target="https://pardee.du.edu/ifs-course" TargetMode="External"/><Relationship Id="rId2" Type="http://schemas.openxmlformats.org/officeDocument/2006/relationships/hyperlink" Target="http://54.148.187.79:8080/if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rdee.du.edu/ifs-course/getting-started-quick-reference" TargetMode="External"/><Relationship Id="rId5" Type="http://schemas.openxmlformats.org/officeDocument/2006/relationships/hyperlink" Target="https://pardee.du.edu/wiki/Economics#Poverty_2" TargetMode="External"/><Relationship Id="rId4" Type="http://schemas.openxmlformats.org/officeDocument/2006/relationships/hyperlink" Target="https://pardee.du.edu/wiki/Main_Pa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D6EE-F4BF-444C-A1A3-75F5B99B3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Futures:  Training Session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73E5A-305F-4E1C-9924-0603593DF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765"/>
            <a:ext cx="9144000" cy="1655762"/>
          </a:xfrm>
        </p:spPr>
        <p:txBody>
          <a:bodyPr/>
          <a:lstStyle/>
          <a:p>
            <a:r>
              <a:rPr lang="en-US" dirty="0"/>
              <a:t>pardee.du.edu</a:t>
            </a:r>
          </a:p>
          <a:p>
            <a:r>
              <a:rPr lang="en-US" dirty="0"/>
              <a:t>@</a:t>
            </a:r>
            <a:r>
              <a:rPr lang="en-US" dirty="0" err="1"/>
              <a:t>pardeecenterifs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moyerjonathan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4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AAE26F-7A64-4868-8796-A26DAFB3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416" y="422030"/>
            <a:ext cx="7887801" cy="2514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7F39C-EC41-4703-80DD-D49E065DC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491" y="114300"/>
            <a:ext cx="2617925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974EAA-4A3A-4860-A746-E1A2CF56C4AC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3914416" y="1608992"/>
            <a:ext cx="727922" cy="70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58B64EC-27E8-4AC9-926A-1919798B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337" y="3820502"/>
            <a:ext cx="7887802" cy="1325563"/>
          </a:xfrm>
        </p:spPr>
        <p:txBody>
          <a:bodyPr/>
          <a:lstStyle/>
          <a:p>
            <a:r>
              <a:rPr lang="en-US" dirty="0"/>
              <a:t>Drivers Display in IFs</a:t>
            </a:r>
          </a:p>
        </p:txBody>
      </p:sp>
    </p:spTree>
    <p:extLst>
      <p:ext uri="{BB962C8B-B14F-4D97-AF65-F5344CB8AC3E}">
        <p14:creationId xmlns:p14="http://schemas.microsoft.com/office/powerpoint/2010/main" val="245313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7646-145C-4C35-9FB0-A548ACC0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System: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83CB952-C0E7-458D-AAFC-F2F62D5AE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7697"/>
            <a:ext cx="4303177" cy="25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9BCFBD8-5516-4726-A3B8-38EDC86B5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8" y="4050243"/>
            <a:ext cx="4450779" cy="27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2820D3-28C8-4BC1-8371-158C1B120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51" y="1188379"/>
            <a:ext cx="4658375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B182-1513-473A-B9FA-D650BC36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 and training!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2BB629-E383-44AE-9BEE-90386C52A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4954" y="1690688"/>
            <a:ext cx="5487675" cy="4160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6DDA0-A199-4A0D-B444-C11705D16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63" y="1801588"/>
            <a:ext cx="5111668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7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B09B-6EF8-4BA8-892B-CB30011E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COVID in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1084-3A70-46DE-AEF9-F4661A42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derived from others (exogenously):</a:t>
            </a:r>
          </a:p>
          <a:p>
            <a:pPr lvl="1"/>
            <a:r>
              <a:rPr lang="en-US" dirty="0"/>
              <a:t>Economic growth:  the focus of this training; IMF WEO</a:t>
            </a:r>
          </a:p>
          <a:p>
            <a:pPr lvl="1"/>
            <a:r>
              <a:rPr lang="en-US" dirty="0"/>
              <a:t>COVID mortality:  Capability to represent in IFs using age-distribution</a:t>
            </a:r>
          </a:p>
          <a:p>
            <a:pPr lvl="1"/>
            <a:r>
              <a:rPr lang="en-US" dirty="0"/>
              <a:t>Trade effects:  Representing now for UNDP Regional Bureau for Africa</a:t>
            </a:r>
          </a:p>
          <a:p>
            <a:pPr lvl="1"/>
            <a:r>
              <a:rPr lang="en-US" dirty="0"/>
              <a:t>Fiscal effects:  Ability to represent along with effects on debt </a:t>
            </a:r>
          </a:p>
          <a:p>
            <a:r>
              <a:rPr lang="en-US" dirty="0"/>
              <a:t>Knock-on effects in IFs (sample of outcomes from much larger list):</a:t>
            </a:r>
          </a:p>
          <a:p>
            <a:pPr lvl="1"/>
            <a:r>
              <a:rPr lang="en-US" dirty="0"/>
              <a:t>State fragility effects</a:t>
            </a:r>
          </a:p>
          <a:p>
            <a:pPr lvl="1"/>
            <a:r>
              <a:rPr lang="en-US" dirty="0"/>
              <a:t>Poverty</a:t>
            </a:r>
          </a:p>
          <a:p>
            <a:pPr lvl="1"/>
            <a:r>
              <a:rPr lang="en-US" dirty="0"/>
              <a:t>Food security</a:t>
            </a:r>
          </a:p>
          <a:p>
            <a:pPr lvl="1"/>
            <a:r>
              <a:rPr lang="en-US" dirty="0"/>
              <a:t>International relations</a:t>
            </a:r>
          </a:p>
        </p:txBody>
      </p:sp>
    </p:spTree>
    <p:extLst>
      <p:ext uri="{BB962C8B-B14F-4D97-AF65-F5344CB8AC3E}">
        <p14:creationId xmlns:p14="http://schemas.microsoft.com/office/powerpoint/2010/main" val="295102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17DC-7251-4A34-A15D-97AB6AF2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you learn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93A36-F3B0-414A-A6E5-A77B7F771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350"/>
            <a:ext cx="10515600" cy="4767613"/>
          </a:xfrm>
        </p:spPr>
        <p:txBody>
          <a:bodyPr>
            <a:normAutofit/>
          </a:bodyPr>
          <a:lstStyle/>
          <a:p>
            <a:r>
              <a:rPr lang="en-US" dirty="0"/>
              <a:t>COVID Base and the Pre-COVID Base scenarios:</a:t>
            </a:r>
          </a:p>
          <a:p>
            <a:pPr lvl="1"/>
            <a:r>
              <a:rPr lang="en-US" b="1" dirty="0"/>
              <a:t>COVID Base</a:t>
            </a:r>
            <a:r>
              <a:rPr lang="en-US" dirty="0"/>
              <a:t>:  IMF growth rate updates for 2020 reflecting COVID-19’s effect on economic output and estimates.</a:t>
            </a:r>
          </a:p>
          <a:p>
            <a:pPr lvl="1"/>
            <a:r>
              <a:rPr lang="en-US" b="1" dirty="0"/>
              <a:t>Pre-COVID Base</a:t>
            </a:r>
            <a:r>
              <a:rPr lang="en-US" dirty="0"/>
              <a:t>:  IMF growth rates published in late 2019 reflecting expectations for development before the spread of COVID-19.</a:t>
            </a:r>
          </a:p>
          <a:p>
            <a:r>
              <a:rPr lang="en-US" dirty="0"/>
              <a:t>Word template:  We will fill in sections </a:t>
            </a:r>
            <a:r>
              <a:rPr lang="en-US" dirty="0">
                <a:highlight>
                  <a:srgbClr val="00FFFF"/>
                </a:highlight>
              </a:rPr>
              <a:t>in teal </a:t>
            </a:r>
            <a:r>
              <a:rPr lang="en-US" dirty="0"/>
              <a:t>and you must fill in sections </a:t>
            </a:r>
            <a:r>
              <a:rPr lang="en-US" dirty="0">
                <a:highlight>
                  <a:srgbClr val="FFFF00"/>
                </a:highlight>
              </a:rPr>
              <a:t>in yellow </a:t>
            </a:r>
            <a:r>
              <a:rPr lang="en-US" dirty="0"/>
              <a:t>for your homework</a:t>
            </a:r>
          </a:p>
          <a:p>
            <a:pPr lvl="1"/>
            <a:r>
              <a:rPr lang="en-US" dirty="0"/>
              <a:t>We will build two graphs and one table.  You are asked to fill in the rest for your homework.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3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A7E7-9781-4FA4-B678-429DA16D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started!  </a:t>
            </a:r>
            <a:br>
              <a:rPr lang="en-US" dirty="0"/>
            </a:br>
            <a:r>
              <a:rPr lang="en-US" dirty="0"/>
              <a:t>Open up IFs, the Word Doc, and the Excel File</a:t>
            </a:r>
          </a:p>
        </p:txBody>
      </p:sp>
    </p:spTree>
    <p:extLst>
      <p:ext uri="{BB962C8B-B14F-4D97-AF65-F5344CB8AC3E}">
        <p14:creationId xmlns:p14="http://schemas.microsoft.com/office/powerpoint/2010/main" val="278702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8379-9B0A-45F2-884E-B1F71514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3FABD-C357-42F9-BE72-A060508F0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issues:</a:t>
            </a:r>
          </a:p>
          <a:p>
            <a:pPr lvl="1"/>
            <a:r>
              <a:rPr lang="en-US" dirty="0"/>
              <a:t>“Continue” 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2FDB9-BF19-4A9D-A3F0-ABBFE4E2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390" y="3079086"/>
            <a:ext cx="866896" cy="72400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EE36A9D-B11B-4016-A2B2-4366EB0D7869}"/>
              </a:ext>
            </a:extLst>
          </p:cNvPr>
          <p:cNvSpPr/>
          <p:nvPr/>
        </p:nvSpPr>
        <p:spPr>
          <a:xfrm>
            <a:off x="7151844" y="2470638"/>
            <a:ext cx="2021988" cy="1916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5CD681-F80F-4F15-A0CB-19661B237A08}"/>
              </a:ext>
            </a:extLst>
          </p:cNvPr>
          <p:cNvCxnSpPr>
            <a:endCxn id="4" idx="1"/>
          </p:cNvCxnSpPr>
          <p:nvPr/>
        </p:nvCxnSpPr>
        <p:spPr>
          <a:xfrm flipV="1">
            <a:off x="2801923" y="3441087"/>
            <a:ext cx="4927467" cy="21292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11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8379-9B0A-45F2-884E-B1F71514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3FABD-C357-42F9-BE72-A060508F0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issues:</a:t>
            </a:r>
          </a:p>
          <a:p>
            <a:pPr lvl="1"/>
            <a:r>
              <a:rPr lang="en-US" dirty="0"/>
              <a:t>“Losing” the screen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91AE6-C1CF-4C40-91FF-098001FA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44" y="1264895"/>
            <a:ext cx="7220756" cy="559310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B6C30F-50C3-4DFC-AEC7-1E7022486E84}"/>
              </a:ext>
            </a:extLst>
          </p:cNvPr>
          <p:cNvCxnSpPr>
            <a:cxnSpLocks/>
          </p:cNvCxnSpPr>
          <p:nvPr/>
        </p:nvCxnSpPr>
        <p:spPr>
          <a:xfrm>
            <a:off x="4177717" y="2936147"/>
            <a:ext cx="3967993" cy="37247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132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8379-9B0A-45F2-884E-B1F71514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3FABD-C357-42F9-BE72-A060508F0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issues:</a:t>
            </a:r>
          </a:p>
          <a:p>
            <a:pPr lvl="1"/>
            <a:r>
              <a:rPr lang="en-US" dirty="0"/>
              <a:t>“Losing” the screen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91AE6-C1CF-4C40-91FF-098001FA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44" y="1264895"/>
            <a:ext cx="7220756" cy="5593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A3EF5-FF0E-46C2-86E6-A22D62AF8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016" y="5708480"/>
            <a:ext cx="2314488" cy="12068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CBEB441-F184-4203-BB4D-064A648D5912}"/>
              </a:ext>
            </a:extLst>
          </p:cNvPr>
          <p:cNvSpPr/>
          <p:nvPr/>
        </p:nvSpPr>
        <p:spPr>
          <a:xfrm>
            <a:off x="7688739" y="5146726"/>
            <a:ext cx="2021988" cy="1916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3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E53B-8A99-4851-8FDC-E812E36F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Displays:  Your Home in IFs (for now)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3AA9D-921E-496C-A543-4FF8F49D5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85" y="1825625"/>
            <a:ext cx="5630061" cy="300079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0F4A27-EDE4-432D-9990-48435C8FB671}"/>
              </a:ext>
            </a:extLst>
          </p:cNvPr>
          <p:cNvCxnSpPr>
            <a:cxnSpLocks/>
          </p:cNvCxnSpPr>
          <p:nvPr/>
        </p:nvCxnSpPr>
        <p:spPr>
          <a:xfrm flipH="1">
            <a:off x="2781300" y="1678846"/>
            <a:ext cx="7292340" cy="6757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71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AFE8-BE2C-481E-A17E-97F583A8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607B5-9547-4E0F-8B39-A88C164C9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from UNDP SDG Integration TBD</a:t>
            </a:r>
          </a:p>
          <a:p>
            <a:r>
              <a:rPr lang="en-US" dirty="0"/>
              <a:t>Meet your trainers:</a:t>
            </a:r>
          </a:p>
          <a:p>
            <a:pPr lvl="1"/>
            <a:r>
              <a:rPr lang="en-US" dirty="0"/>
              <a:t>David K. Bohl</a:t>
            </a:r>
          </a:p>
          <a:p>
            <a:pPr lvl="1"/>
            <a:r>
              <a:rPr lang="en-US" dirty="0"/>
              <a:t>Keith Gehring</a:t>
            </a:r>
          </a:p>
          <a:p>
            <a:pPr lvl="1"/>
            <a:r>
              <a:rPr lang="en-US" dirty="0"/>
              <a:t>Vivian Yang</a:t>
            </a:r>
          </a:p>
          <a:p>
            <a:pPr lvl="1"/>
            <a:r>
              <a:rPr lang="en-US" dirty="0"/>
              <a:t>Jonathan Moyer</a:t>
            </a:r>
          </a:p>
        </p:txBody>
      </p:sp>
    </p:spTree>
    <p:extLst>
      <p:ext uri="{BB962C8B-B14F-4D97-AF65-F5344CB8AC3E}">
        <p14:creationId xmlns:p14="http://schemas.microsoft.com/office/powerpoint/2010/main" val="213293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DC17-7BC5-4C90-8F50-E3975309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3C838-BCD1-44EB-9395-91AEFB18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64"/>
            <a:ext cx="12438477" cy="67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7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DC17-7BC5-4C90-8F50-E3975309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3C838-BCD1-44EB-9395-91AEFB18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564"/>
            <a:ext cx="12438477" cy="6724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E75A9-5304-469B-94D2-04E569CD14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98" r="74341" b="25066"/>
          <a:stretch/>
        </p:blipFill>
        <p:spPr>
          <a:xfrm>
            <a:off x="-1" y="263768"/>
            <a:ext cx="4346089" cy="6477231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14F0F2B-0C65-4748-9D65-A86E190C090F}"/>
              </a:ext>
            </a:extLst>
          </p:cNvPr>
          <p:cNvSpPr/>
          <p:nvPr/>
        </p:nvSpPr>
        <p:spPr>
          <a:xfrm>
            <a:off x="2303584" y="1973020"/>
            <a:ext cx="1468316" cy="125473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03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DC17-7BC5-4C90-8F50-E3975309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3C838-BCD1-44EB-9395-91AEFB18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564"/>
            <a:ext cx="12438477" cy="6724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F0613-40E1-45BC-9556-7969CF5BC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54" t="4199" r="24224" b="24281"/>
          <a:stretch/>
        </p:blipFill>
        <p:spPr>
          <a:xfrm>
            <a:off x="2363864" y="263768"/>
            <a:ext cx="8267711" cy="6442220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3EE40B29-F339-45C6-87AA-47120565F38D}"/>
              </a:ext>
            </a:extLst>
          </p:cNvPr>
          <p:cNvSpPr/>
          <p:nvPr/>
        </p:nvSpPr>
        <p:spPr>
          <a:xfrm>
            <a:off x="6219238" y="1792045"/>
            <a:ext cx="1468316" cy="125473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5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DC17-7BC5-4C90-8F50-E3975309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3C838-BCD1-44EB-9395-91AEFB18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564"/>
            <a:ext cx="12438477" cy="6724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F9C92-C5DC-40DC-BBE9-017B5B0F0E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00" t="4198" b="25176"/>
          <a:stretch/>
        </p:blipFill>
        <p:spPr>
          <a:xfrm>
            <a:off x="8212016" y="263768"/>
            <a:ext cx="4226462" cy="6780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09744-DD94-40F9-8349-B95770B08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99" y="118141"/>
            <a:ext cx="3667637" cy="1819529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AA0C1652-CF7E-41D8-BC30-37AB50F73073}"/>
              </a:ext>
            </a:extLst>
          </p:cNvPr>
          <p:cNvSpPr/>
          <p:nvPr/>
        </p:nvSpPr>
        <p:spPr>
          <a:xfrm>
            <a:off x="10325247" y="2399271"/>
            <a:ext cx="1468316" cy="125473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8BD24F7-EEAE-4823-939B-B651DC6F7498}"/>
              </a:ext>
            </a:extLst>
          </p:cNvPr>
          <p:cNvSpPr/>
          <p:nvPr/>
        </p:nvSpPr>
        <p:spPr>
          <a:xfrm>
            <a:off x="2988601" y="224696"/>
            <a:ext cx="1468316" cy="125473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64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DC17-7BC5-4C90-8F50-E3975309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3C838-BCD1-44EB-9395-91AEFB18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564"/>
            <a:ext cx="12438477" cy="6724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F87B10-C0AB-4704-916D-9806C7111C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76634" r="74129" b="7867"/>
          <a:stretch/>
        </p:blipFill>
        <p:spPr>
          <a:xfrm>
            <a:off x="0" y="4510454"/>
            <a:ext cx="5145381" cy="1666509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0226534E-29CC-4268-BD1C-E34F0A0BDFF0}"/>
              </a:ext>
            </a:extLst>
          </p:cNvPr>
          <p:cNvSpPr/>
          <p:nvPr/>
        </p:nvSpPr>
        <p:spPr>
          <a:xfrm>
            <a:off x="1292468" y="4559373"/>
            <a:ext cx="1468316" cy="125473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38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DC17-7BC5-4C90-8F50-E3975309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3C838-BCD1-44EB-9395-91AEFB18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564"/>
            <a:ext cx="12438477" cy="6724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91A24-BAD5-434F-AD91-B216BB2829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75719" r="23447" b="8984"/>
          <a:stretch/>
        </p:blipFill>
        <p:spPr>
          <a:xfrm>
            <a:off x="2387306" y="4464425"/>
            <a:ext cx="10090536" cy="1637438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70DC5FBD-EB22-46DE-B99D-1041CF794725}"/>
              </a:ext>
            </a:extLst>
          </p:cNvPr>
          <p:cNvSpPr/>
          <p:nvPr/>
        </p:nvSpPr>
        <p:spPr>
          <a:xfrm>
            <a:off x="4387361" y="4831611"/>
            <a:ext cx="1468316" cy="125473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41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DC17-7BC5-4C90-8F50-E3975309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3C838-BCD1-44EB-9395-91AEFB18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564"/>
            <a:ext cx="12438477" cy="6724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3889E9-091B-4B62-8564-8468CCA73B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493" r="71867" b="4146"/>
          <a:stretch/>
        </p:blipFill>
        <p:spPr>
          <a:xfrm>
            <a:off x="0" y="5653454"/>
            <a:ext cx="7510763" cy="773723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53F8E190-3429-4A4C-963D-891C034466AD}"/>
              </a:ext>
            </a:extLst>
          </p:cNvPr>
          <p:cNvSpPr/>
          <p:nvPr/>
        </p:nvSpPr>
        <p:spPr>
          <a:xfrm>
            <a:off x="2532184" y="5715765"/>
            <a:ext cx="1468316" cy="125473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85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DC17-7BC5-4C90-8F50-E3975309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3C838-BCD1-44EB-9395-91AEFB18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8564"/>
            <a:ext cx="12438477" cy="6724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4BB97-86B8-44D9-904D-539BCCB14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540" y="5564821"/>
            <a:ext cx="2417268" cy="1208635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8C85375B-9406-4C28-ABE9-FCFE39648E0F}"/>
              </a:ext>
            </a:extLst>
          </p:cNvPr>
          <p:cNvSpPr/>
          <p:nvPr/>
        </p:nvSpPr>
        <p:spPr>
          <a:xfrm>
            <a:off x="5679830" y="5603265"/>
            <a:ext cx="1468316" cy="125473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0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 Pulling Line Graph for Global GDP</a:t>
            </a:r>
          </a:p>
        </p:txBody>
      </p:sp>
    </p:spTree>
    <p:extLst>
      <p:ext uri="{BB962C8B-B14F-4D97-AF65-F5344CB8AC3E}">
        <p14:creationId xmlns:p14="http://schemas.microsoft.com/office/powerpoint/2010/main" val="3166086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 Pulling Line Graph </a:t>
            </a:r>
            <a:r>
              <a:rPr lang="en-US"/>
              <a:t>for Global GDP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08DEB2-89D8-4787-90CA-9C5E3501D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047" y="2304893"/>
            <a:ext cx="7925906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1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0B82-A26D-4431-B0B8-27C8A9ED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training structure:  what you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82A91-89D4-4904-98F0-D0722900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training “blocs”, each with four weeks. </a:t>
            </a:r>
          </a:p>
          <a:p>
            <a:pPr lvl="1"/>
            <a:r>
              <a:rPr lang="en-US" dirty="0"/>
              <a:t>Each training bloc:</a:t>
            </a:r>
          </a:p>
          <a:p>
            <a:pPr lvl="2"/>
            <a:r>
              <a:rPr lang="en-US" dirty="0"/>
              <a:t>First week is the actual training (1.5 hours).</a:t>
            </a:r>
          </a:p>
          <a:p>
            <a:pPr lvl="2"/>
            <a:r>
              <a:rPr lang="en-US" dirty="0"/>
              <a:t>Weeks 2-4 are “office hours” where we will solicit questions and provide more directed feedback to those with interest.</a:t>
            </a:r>
          </a:p>
          <a:p>
            <a:pPr lvl="1"/>
            <a:r>
              <a:rPr lang="en-US" i="1" dirty="0"/>
              <a:t>Bloc 1:</a:t>
            </a:r>
            <a:r>
              <a:rPr lang="en-US" dirty="0"/>
              <a:t>  GDP and Poverty</a:t>
            </a:r>
          </a:p>
          <a:p>
            <a:pPr lvl="1"/>
            <a:r>
              <a:rPr lang="en-US" i="1" dirty="0"/>
              <a:t>Bloc 2:</a:t>
            </a:r>
            <a:r>
              <a:rPr lang="en-US" dirty="0"/>
              <a:t>  Trade</a:t>
            </a:r>
          </a:p>
          <a:p>
            <a:pPr lvl="1"/>
            <a:r>
              <a:rPr lang="en-US" i="1" dirty="0"/>
              <a:t>Bloc 3:</a:t>
            </a:r>
            <a:r>
              <a:rPr lang="en-US" dirty="0"/>
              <a:t>  Fiscal </a:t>
            </a:r>
          </a:p>
          <a:p>
            <a:r>
              <a:rPr lang="en-US" dirty="0"/>
              <a:t>Follow-on conversations on </a:t>
            </a:r>
            <a:r>
              <a:rPr lang="en-US" dirty="0" err="1"/>
              <a:t>SparkBlue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52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 Pulling Line Graph </a:t>
            </a:r>
            <a:r>
              <a:rPr lang="en-US"/>
              <a:t>for Global GDP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37FE30-153C-4F1C-8ABC-03CE29572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2572" y="2347761"/>
            <a:ext cx="5611008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64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BFB872-3C93-46E7-A938-8CF877A0F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80816" cy="655906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9F95CF-C8A2-4C80-B7EE-683211DCE38E}"/>
              </a:ext>
            </a:extLst>
          </p:cNvPr>
          <p:cNvCxnSpPr>
            <a:cxnSpLocks/>
          </p:cNvCxnSpPr>
          <p:nvPr/>
        </p:nvCxnSpPr>
        <p:spPr>
          <a:xfrm>
            <a:off x="1921079" y="1027906"/>
            <a:ext cx="121255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9FE6B7-816D-4F5E-B96D-CA7C4F92347E}"/>
              </a:ext>
            </a:extLst>
          </p:cNvPr>
          <p:cNvCxnSpPr>
            <a:cxnSpLocks/>
          </p:cNvCxnSpPr>
          <p:nvPr/>
        </p:nvCxnSpPr>
        <p:spPr>
          <a:xfrm>
            <a:off x="8029662" y="4795961"/>
            <a:ext cx="121255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46443B-F858-45B5-A73B-E4AE68F978FC}"/>
              </a:ext>
            </a:extLst>
          </p:cNvPr>
          <p:cNvCxnSpPr>
            <a:cxnSpLocks/>
          </p:cNvCxnSpPr>
          <p:nvPr/>
        </p:nvCxnSpPr>
        <p:spPr>
          <a:xfrm flipH="1">
            <a:off x="3883054" y="5309088"/>
            <a:ext cx="80639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9D602A-71A5-4395-A4F1-DC2139EFB6D1}"/>
              </a:ext>
            </a:extLst>
          </p:cNvPr>
          <p:cNvCxnSpPr>
            <a:cxnSpLocks/>
          </p:cNvCxnSpPr>
          <p:nvPr/>
        </p:nvCxnSpPr>
        <p:spPr>
          <a:xfrm flipH="1">
            <a:off x="4144511" y="5721547"/>
            <a:ext cx="80639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FDB5C8-E8B3-45BC-A691-593CE07A3C0D}"/>
              </a:ext>
            </a:extLst>
          </p:cNvPr>
          <p:cNvCxnSpPr>
            <a:cxnSpLocks/>
          </p:cNvCxnSpPr>
          <p:nvPr/>
        </p:nvCxnSpPr>
        <p:spPr>
          <a:xfrm flipH="1">
            <a:off x="435004" y="5412552"/>
            <a:ext cx="80639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16C18DB8-6810-4373-8A12-98F5173A7AC3}"/>
              </a:ext>
            </a:extLst>
          </p:cNvPr>
          <p:cNvSpPr/>
          <p:nvPr/>
        </p:nvSpPr>
        <p:spPr>
          <a:xfrm>
            <a:off x="948264" y="6232612"/>
            <a:ext cx="293131" cy="260263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26609-EB3A-4E00-901E-695E734A2922}"/>
              </a:ext>
            </a:extLst>
          </p:cNvPr>
          <p:cNvSpPr txBox="1"/>
          <p:nvPr/>
        </p:nvSpPr>
        <p:spPr>
          <a:xfrm>
            <a:off x="9256173" y="5309282"/>
            <a:ext cx="282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CTRL-click for PC</a:t>
            </a:r>
          </a:p>
          <a:p>
            <a:r>
              <a:rPr lang="en-US" dirty="0"/>
              <a:t>COMMAND-click for MAC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28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E857-FC7E-4F09-B717-86D4AF29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BF1A1-96A8-494B-8B81-D06E5B725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A98FE-093C-49FA-B6FC-A019003AD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99"/>
            <a:ext cx="12192000" cy="642297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024BB8-08B9-4C25-A516-BEDFDB47613F}"/>
              </a:ext>
            </a:extLst>
          </p:cNvPr>
          <p:cNvCxnSpPr>
            <a:cxnSpLocks/>
          </p:cNvCxnSpPr>
          <p:nvPr/>
        </p:nvCxnSpPr>
        <p:spPr>
          <a:xfrm>
            <a:off x="587230" y="1136963"/>
            <a:ext cx="121255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B8683F-87A2-474D-AB81-D146A10F3C7D}"/>
              </a:ext>
            </a:extLst>
          </p:cNvPr>
          <p:cNvCxnSpPr>
            <a:cxnSpLocks/>
          </p:cNvCxnSpPr>
          <p:nvPr/>
        </p:nvCxnSpPr>
        <p:spPr>
          <a:xfrm>
            <a:off x="5898859" y="1136963"/>
            <a:ext cx="121255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982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E857-FC7E-4F09-B717-86D4AF29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BF1A1-96A8-494B-8B81-D06E5B725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A98FE-093C-49FA-B6FC-A019003AD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99"/>
            <a:ext cx="12192000" cy="642297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024BB8-08B9-4C25-A516-BEDFDB47613F}"/>
              </a:ext>
            </a:extLst>
          </p:cNvPr>
          <p:cNvCxnSpPr>
            <a:cxnSpLocks/>
          </p:cNvCxnSpPr>
          <p:nvPr/>
        </p:nvCxnSpPr>
        <p:spPr>
          <a:xfrm>
            <a:off x="587230" y="1136963"/>
            <a:ext cx="121255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B8683F-87A2-474D-AB81-D146A10F3C7D}"/>
              </a:ext>
            </a:extLst>
          </p:cNvPr>
          <p:cNvCxnSpPr>
            <a:cxnSpLocks/>
          </p:cNvCxnSpPr>
          <p:nvPr/>
        </p:nvCxnSpPr>
        <p:spPr>
          <a:xfrm>
            <a:off x="5898859" y="1136963"/>
            <a:ext cx="121255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1923080-D6E1-4E9F-868E-33EC451EA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89" y="209815"/>
            <a:ext cx="2915057" cy="379147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C33EC3-D54E-4F15-A329-80784FE2E893}"/>
              </a:ext>
            </a:extLst>
          </p:cNvPr>
          <p:cNvCxnSpPr>
            <a:cxnSpLocks/>
          </p:cNvCxnSpPr>
          <p:nvPr/>
        </p:nvCxnSpPr>
        <p:spPr>
          <a:xfrm>
            <a:off x="483329" y="2849715"/>
            <a:ext cx="121255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9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316F66-EDDD-49D6-BECF-09AA96E0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062" y="1901011"/>
            <a:ext cx="4677428" cy="2791215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B7D19853-AF18-4AFE-A1F0-0FD1BCB5895A}"/>
              </a:ext>
            </a:extLst>
          </p:cNvPr>
          <p:cNvSpPr/>
          <p:nvPr/>
        </p:nvSpPr>
        <p:spPr>
          <a:xfrm>
            <a:off x="7877570" y="3824972"/>
            <a:ext cx="293131" cy="260263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01E465-5C0D-48F6-86A9-E33D3107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2975447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62D7B8-2053-49F5-8AF3-FDAC6E745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784" y="212902"/>
            <a:ext cx="8188431" cy="62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E485-C368-495F-8116-54369862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the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572A-675E-4778-A3FA-5825B7457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Continue back!</a:t>
            </a:r>
          </a:p>
          <a:p>
            <a:r>
              <a:rPr lang="en-US" dirty="0"/>
              <a:t>Remember “hidden screens”</a:t>
            </a:r>
          </a:p>
        </p:txBody>
      </p:sp>
    </p:spTree>
    <p:extLst>
      <p:ext uri="{BB962C8B-B14F-4D97-AF65-F5344CB8AC3E}">
        <p14:creationId xmlns:p14="http://schemas.microsoft.com/office/powerpoint/2010/main" val="3457326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 Pulling data on GDP at MER for two scenarios and make a table</a:t>
            </a:r>
          </a:p>
        </p:txBody>
      </p:sp>
    </p:spTree>
    <p:extLst>
      <p:ext uri="{BB962C8B-B14F-4D97-AF65-F5344CB8AC3E}">
        <p14:creationId xmlns:p14="http://schemas.microsoft.com/office/powerpoint/2010/main" val="1315075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8419-CCA4-4FF2-A956-170CC70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Pulling a table for absolute and relative impact of COVID on GDP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FB896D-8149-4337-9278-0370BCC83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442" y="2368732"/>
            <a:ext cx="7821116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EA77-E838-4700-A308-0C1C3EBE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E4A3-06E4-414E-85C8-8E69307B4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F8E5F-E59D-46B2-AD2B-C8CC8B546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1066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D0D3F8-40D9-4E9F-8558-55B9345049A2}"/>
              </a:ext>
            </a:extLst>
          </p:cNvPr>
          <p:cNvCxnSpPr>
            <a:cxnSpLocks/>
          </p:cNvCxnSpPr>
          <p:nvPr/>
        </p:nvCxnSpPr>
        <p:spPr>
          <a:xfrm>
            <a:off x="1959791" y="911858"/>
            <a:ext cx="121255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078CC716-AD35-4BBE-B38E-26A6066EED21}"/>
              </a:ext>
            </a:extLst>
          </p:cNvPr>
          <p:cNvSpPr/>
          <p:nvPr/>
        </p:nvSpPr>
        <p:spPr>
          <a:xfrm>
            <a:off x="272535" y="6176963"/>
            <a:ext cx="293131" cy="260263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7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A7E7-9781-4FA4-B678-429DA16D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for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A0F3-D2DC-40D2-8716-7A1DFE96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IFs installed on your computer</a:t>
            </a:r>
          </a:p>
          <a:p>
            <a:pPr lvl="1"/>
            <a:r>
              <a:rPr lang="en-US" dirty="0"/>
              <a:t>Two documents open:</a:t>
            </a:r>
          </a:p>
          <a:p>
            <a:pPr lvl="2"/>
            <a:r>
              <a:rPr lang="en-US" dirty="0"/>
              <a:t>Template for Training.docx</a:t>
            </a:r>
          </a:p>
          <a:p>
            <a:pPr lvl="2"/>
            <a:r>
              <a:rPr lang="en-US" dirty="0"/>
              <a:t>Template for Training.xlsx</a:t>
            </a:r>
          </a:p>
          <a:p>
            <a:pPr lvl="1"/>
            <a:r>
              <a:rPr lang="en-US" dirty="0"/>
              <a:t>Ideally, two screens:  keep the presentation open on one screen and toggle between the IFs model, Excel doc, and Word doc on another screen </a:t>
            </a:r>
          </a:p>
          <a:p>
            <a:pPr lvl="1"/>
            <a:r>
              <a:rPr lang="en-US" dirty="0"/>
              <a:t>Turn your video off after the introduction, mute your microphone</a:t>
            </a:r>
          </a:p>
          <a:p>
            <a:pPr lvl="1"/>
            <a:r>
              <a:rPr lang="en-US" dirty="0"/>
              <a:t>For questions:  </a:t>
            </a:r>
          </a:p>
          <a:p>
            <a:pPr lvl="2"/>
            <a:r>
              <a:rPr lang="en-US" dirty="0"/>
              <a:t>During the presentation please ask questions using the chat option</a:t>
            </a:r>
          </a:p>
          <a:p>
            <a:pPr lvl="2"/>
            <a:r>
              <a:rPr lang="en-US" dirty="0"/>
              <a:t>If things are moving too fast or too slow, please also mention that in the chat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0F99D-465D-4442-98D7-51B760674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66" y="1790456"/>
            <a:ext cx="381053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19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E23F70-63C1-4811-8100-ACFF600B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23" y="1157410"/>
            <a:ext cx="3467584" cy="4020111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2E041C8F-4F4E-4CFE-A8A3-630CEB5B4FFE}"/>
              </a:ext>
            </a:extLst>
          </p:cNvPr>
          <p:cNvSpPr/>
          <p:nvPr/>
        </p:nvSpPr>
        <p:spPr>
          <a:xfrm>
            <a:off x="6623001" y="1227458"/>
            <a:ext cx="293131" cy="260263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32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E23F70-63C1-4811-8100-ACFF600B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23" y="1157410"/>
            <a:ext cx="3467584" cy="4020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CD66F0-D2C3-4A23-B02C-E978B2BBA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66" y="1402970"/>
            <a:ext cx="4429743" cy="1924319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AEFF4135-98BB-4264-B9B6-5D0E8762DB6E}"/>
              </a:ext>
            </a:extLst>
          </p:cNvPr>
          <p:cNvSpPr/>
          <p:nvPr/>
        </p:nvSpPr>
        <p:spPr>
          <a:xfrm>
            <a:off x="10205100" y="2341971"/>
            <a:ext cx="293131" cy="260263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7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2E022-81C7-445D-BFB6-A80AC049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53" y="180521"/>
            <a:ext cx="6582694" cy="649695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CBFADE4-7499-4339-9E3C-3EB2A18CBA72}"/>
              </a:ext>
            </a:extLst>
          </p:cNvPr>
          <p:cNvCxnSpPr>
            <a:cxnSpLocks/>
          </p:cNvCxnSpPr>
          <p:nvPr/>
        </p:nvCxnSpPr>
        <p:spPr>
          <a:xfrm flipH="1" flipV="1">
            <a:off x="3828930" y="2984382"/>
            <a:ext cx="1258347" cy="4446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57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54B9C-1B46-4D32-A599-1DB73AF4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61" y="0"/>
            <a:ext cx="6026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34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6B5BFA-4015-42D9-8D34-3562CB351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521" y="0"/>
            <a:ext cx="6264958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1359FA3-371F-4CFF-8402-83F875C337B9}"/>
              </a:ext>
            </a:extLst>
          </p:cNvPr>
          <p:cNvCxnSpPr>
            <a:cxnSpLocks/>
          </p:cNvCxnSpPr>
          <p:nvPr/>
        </p:nvCxnSpPr>
        <p:spPr>
          <a:xfrm flipH="1">
            <a:off x="7768206" y="2701255"/>
            <a:ext cx="2650922" cy="20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041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98FE3-5B58-403C-98FB-CF804538D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841" y="0"/>
            <a:ext cx="7086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86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CC03-9FFB-4BB9-8F30-055C0F5F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3F39-C19D-426F-A954-9C7B2B18E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Also, hidden windows!</a:t>
            </a:r>
          </a:p>
        </p:txBody>
      </p:sp>
    </p:spTree>
    <p:extLst>
      <p:ext uri="{BB962C8B-B14F-4D97-AF65-F5344CB8AC3E}">
        <p14:creationId xmlns:p14="http://schemas.microsoft.com/office/powerpoint/2010/main" val="1543503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BA36-8584-4098-ACB5-C6421BED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 Same as Exercise 1!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4E9092-E28A-42FD-8A5B-29B32FAC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757" y="1780354"/>
            <a:ext cx="7906853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98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EA77-E838-4700-A308-0C1C3EBE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E4A3-06E4-414E-85C8-8E69307B4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F59E8-3A55-4892-8678-407B46EB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8"/>
            <a:ext cx="12192000" cy="647000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18C6D8-8EBE-43BC-879D-C3430DDA1ADF}"/>
              </a:ext>
            </a:extLst>
          </p:cNvPr>
          <p:cNvCxnSpPr>
            <a:cxnSpLocks/>
          </p:cNvCxnSpPr>
          <p:nvPr/>
        </p:nvCxnSpPr>
        <p:spPr>
          <a:xfrm flipV="1">
            <a:off x="1845577" y="1182849"/>
            <a:ext cx="1392573" cy="260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E04AC33-59F9-40DE-AA09-B7DE7687F985}"/>
              </a:ext>
            </a:extLst>
          </p:cNvPr>
          <p:cNvSpPr/>
          <p:nvPr/>
        </p:nvSpPr>
        <p:spPr>
          <a:xfrm>
            <a:off x="985599" y="6300080"/>
            <a:ext cx="293131" cy="260263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78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7B39-A712-4419-A49D-70A135DC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C893-A81E-48B5-8761-18193CD79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E29DE-C03B-4453-BBC5-AAB2844F98C6}"/>
              </a:ext>
            </a:extLst>
          </p:cNvPr>
          <p:cNvSpPr txBox="1"/>
          <p:nvPr/>
        </p:nvSpPr>
        <p:spPr>
          <a:xfrm>
            <a:off x="1845578" y="1568741"/>
            <a:ext cx="192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it the real line graph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F2731-746A-4618-8585-A3A05EBA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9" y="0"/>
            <a:ext cx="12192000" cy="63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5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A7E7-9781-4FA4-B678-429DA16D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Futures</a:t>
            </a:r>
          </a:p>
        </p:txBody>
      </p:sp>
    </p:spTree>
    <p:extLst>
      <p:ext uri="{BB962C8B-B14F-4D97-AF65-F5344CB8AC3E}">
        <p14:creationId xmlns:p14="http://schemas.microsoft.com/office/powerpoint/2010/main" val="2371789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7B39-A712-4419-A49D-70A135DC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C893-A81E-48B5-8761-18193CD79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C3C7A-537A-47F7-859F-E649C6566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21"/>
            <a:ext cx="12192000" cy="6556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67CD7-F647-4BCB-B065-D42423ADF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166" y="200289"/>
            <a:ext cx="2886478" cy="38010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F61C35-3141-4031-980F-BB3B6C0663DF}"/>
              </a:ext>
            </a:extLst>
          </p:cNvPr>
          <p:cNvCxnSpPr>
            <a:cxnSpLocks/>
          </p:cNvCxnSpPr>
          <p:nvPr/>
        </p:nvCxnSpPr>
        <p:spPr>
          <a:xfrm flipH="1" flipV="1">
            <a:off x="3610760" y="2885815"/>
            <a:ext cx="1333850" cy="4446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527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316F66-EDDD-49D6-BECF-09AA96E0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062" y="1901011"/>
            <a:ext cx="4677428" cy="2791215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B7D19853-AF18-4AFE-A1F0-0FD1BCB5895A}"/>
              </a:ext>
            </a:extLst>
          </p:cNvPr>
          <p:cNvSpPr/>
          <p:nvPr/>
        </p:nvSpPr>
        <p:spPr>
          <a:xfrm>
            <a:off x="7877570" y="3824972"/>
            <a:ext cx="293131" cy="260263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765B40-6614-4D83-A22E-18B8E2FB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3853821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F20D3-8100-4685-AE8C-C9EDB669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0" y="428206"/>
            <a:ext cx="10021699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41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C1BA-E21E-4874-A7C0-ACC8E8FF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remaining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E7617-E490-444C-B422-2675FFEE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4, and 5 ask you to do the same as Exercise 1 and 3</a:t>
            </a:r>
          </a:p>
          <a:p>
            <a:pPr lvl="1"/>
            <a:r>
              <a:rPr lang="en-US" dirty="0"/>
              <a:t>Poverty for population living on less than $1.90 per day</a:t>
            </a:r>
          </a:p>
          <a:p>
            <a:pPr lvl="1"/>
            <a:r>
              <a:rPr lang="en-US" dirty="0"/>
              <a:t>Poverty for share of population living on less than $1.90</a:t>
            </a:r>
          </a:p>
          <a:p>
            <a:r>
              <a:rPr lang="en-US" dirty="0"/>
              <a:t>You </a:t>
            </a:r>
            <a:r>
              <a:rPr lang="en-US" i="1" dirty="0"/>
              <a:t>could</a:t>
            </a:r>
            <a:r>
              <a:rPr lang="en-US" dirty="0"/>
              <a:t> also produce tables comparing the total number of people living on poverty using the same Excel sheet</a:t>
            </a:r>
          </a:p>
        </p:txBody>
      </p:sp>
    </p:spTree>
    <p:extLst>
      <p:ext uri="{BB962C8B-B14F-4D97-AF65-F5344CB8AC3E}">
        <p14:creationId xmlns:p14="http://schemas.microsoft.com/office/powerpoint/2010/main" val="3620728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ABA5-4DAE-4419-BDC3-0DA88DFD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4D527-CC3B-49C5-B7FA-FDD486C5C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26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ABA5-4DAE-4419-BDC3-0DA88DFD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4D527-CC3B-49C5-B7FA-FDD486C5C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office hours for the next three weeks</a:t>
            </a:r>
          </a:p>
          <a:p>
            <a:pPr lvl="1"/>
            <a:r>
              <a:rPr lang="en-US" dirty="0"/>
              <a:t>We can discuss building your own scenarios, interpreting results, extending analysis</a:t>
            </a:r>
          </a:p>
          <a:p>
            <a:r>
              <a:rPr lang="en-US" dirty="0"/>
              <a:t>We also have discussion boards set up on </a:t>
            </a:r>
            <a:r>
              <a:rPr lang="en-US" dirty="0" err="1"/>
              <a:t>SparkBlue</a:t>
            </a:r>
            <a:r>
              <a:rPr lang="en-US" dirty="0"/>
              <a:t>.  Please participate!  Those conversations are useful records of questions for others.</a:t>
            </a:r>
          </a:p>
          <a:p>
            <a:r>
              <a:rPr lang="en-US" dirty="0"/>
              <a:t>See our additional support material as well on </a:t>
            </a:r>
            <a:r>
              <a:rPr lang="en-US" dirty="0" err="1"/>
              <a:t>SparkBlue</a:t>
            </a:r>
            <a:r>
              <a:rPr lang="en-US" dirty="0"/>
              <a:t> and videos on </a:t>
            </a:r>
            <a:r>
              <a:rPr lang="en-US" dirty="0" err="1"/>
              <a:t>Pardee’s</a:t>
            </a:r>
            <a:r>
              <a:rPr lang="en-US" dirty="0"/>
              <a:t> website </a:t>
            </a:r>
            <a:r>
              <a:rPr lang="en-US" dirty="0">
                <a:hlinkClick r:id="rId2"/>
              </a:rPr>
              <a:t>https://pardee.du.edu/ifs-course</a:t>
            </a:r>
            <a:endParaRPr lang="en-US" dirty="0"/>
          </a:p>
          <a:p>
            <a:r>
              <a:rPr lang="en-US" dirty="0"/>
              <a:t>Learning to use a model is difficult and requires practices and a community of people talking about strengths, weaknesses, and opportunities.  We want to help facilitate that community! </a:t>
            </a:r>
          </a:p>
        </p:txBody>
      </p:sp>
    </p:spTree>
    <p:extLst>
      <p:ext uri="{BB962C8B-B14F-4D97-AF65-F5344CB8AC3E}">
        <p14:creationId xmlns:p14="http://schemas.microsoft.com/office/powerpoint/2010/main" val="1093696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BB1D-EA61-4F91-9EA9-57DA8219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 </a:t>
            </a:r>
          </a:p>
        </p:txBody>
      </p:sp>
    </p:spTree>
    <p:extLst>
      <p:ext uri="{BB962C8B-B14F-4D97-AF65-F5344CB8AC3E}">
        <p14:creationId xmlns:p14="http://schemas.microsoft.com/office/powerpoint/2010/main" val="19369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A7E7-9781-4FA4-B678-429DA16D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Futures</a:t>
            </a:r>
          </a:p>
        </p:txBody>
      </p:sp>
      <p:pic>
        <p:nvPicPr>
          <p:cNvPr id="4" name="Content Placeholder 3" descr="C:\Users\jonathan.moyer\Downloads\image (4).png">
            <a:extLst>
              <a:ext uri="{FF2B5EF4-FFF2-40B4-BE49-F238E27FC236}">
                <a16:creationId xmlns:a16="http://schemas.microsoft.com/office/drawing/2014/main" id="{6EBB4B9D-34C3-4D33-9226-9D5BF48F4F5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8" y="1471703"/>
            <a:ext cx="7367524" cy="4826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56B2C3-E8A7-4997-9723-08A882988233}"/>
              </a:ext>
            </a:extLst>
          </p:cNvPr>
          <p:cNvSpPr txBox="1"/>
          <p:nvPr/>
        </p:nvSpPr>
        <p:spPr>
          <a:xfrm>
            <a:off x="8757139" y="1392266"/>
            <a:ext cx="27080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the purpose of models?</a:t>
            </a:r>
          </a:p>
          <a:p>
            <a:endParaRPr lang="en-US" dirty="0"/>
          </a:p>
          <a:p>
            <a:r>
              <a:rPr lang="en-US" dirty="0"/>
              <a:t>A model is a representation of reality.  They can help us think, plan and collaborate.</a:t>
            </a:r>
          </a:p>
          <a:p>
            <a:endParaRPr lang="en-US" dirty="0"/>
          </a:p>
          <a:p>
            <a:r>
              <a:rPr lang="en-US" dirty="0"/>
              <a:t>This is a large model and you should expect to learn about different aspects of the model as you go.</a:t>
            </a:r>
          </a:p>
          <a:p>
            <a:endParaRPr lang="en-US" dirty="0"/>
          </a:p>
          <a:p>
            <a:r>
              <a:rPr lang="en-US" dirty="0"/>
              <a:t>Learning about the model is not easy and requires an investment on your part.</a:t>
            </a:r>
          </a:p>
        </p:txBody>
      </p:sp>
    </p:spTree>
    <p:extLst>
      <p:ext uri="{BB962C8B-B14F-4D97-AF65-F5344CB8AC3E}">
        <p14:creationId xmlns:p14="http://schemas.microsoft.com/office/powerpoint/2010/main" val="262064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2875-354F-495A-B882-88452643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“Black Box”:  Layers of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A9FFF-CE99-48E6-AED6-C39D47B54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Network map of relationships in IFs: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http://54.148.187.79:8080/ifn/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Publications: </a:t>
            </a:r>
            <a:r>
              <a:rPr lang="en-US" dirty="0">
                <a:solidFill>
                  <a:schemeClr val="accent1"/>
                </a:solidFill>
                <a:hlinkClick r:id="rId3"/>
              </a:rPr>
              <a:t>https://pardee.du.edu/patterns-potential-human-progress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“Drivers” map in IFs (we can show if we have time, but probably during office hours)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Help system wiki:  </a:t>
            </a:r>
            <a:r>
              <a:rPr lang="en-US" dirty="0">
                <a:solidFill>
                  <a:schemeClr val="accent1"/>
                </a:solidFill>
                <a:hlinkClick r:id="rId4"/>
              </a:rPr>
              <a:t>https://pardee.du.edu/wiki/Main_Page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Poverty wiki: </a:t>
            </a:r>
            <a:r>
              <a:rPr lang="en-US" dirty="0">
                <a:solidFill>
                  <a:schemeClr val="accent1"/>
                </a:solidFill>
                <a:hlinkClick r:id="rId5"/>
              </a:rPr>
              <a:t>https://pardee.du.edu/wiki/Economics#Poverty_2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Basic "How to?" videos: </a:t>
            </a:r>
            <a:r>
              <a:rPr lang="en-US" dirty="0">
                <a:solidFill>
                  <a:schemeClr val="accent1"/>
                </a:solidFill>
                <a:hlinkClick r:id="rId6"/>
              </a:rPr>
              <a:t>https://pardee.du.edu/ifs-course/getting-started-quick-reference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Additional course materials: </a:t>
            </a:r>
            <a:r>
              <a:rPr lang="en-US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https://pardee.du.edu/ifs-course</a:t>
            </a:r>
            <a:endParaRPr lang="en-US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FAQ: </a:t>
            </a:r>
            <a:r>
              <a:rPr lang="en-US" dirty="0">
                <a:solidFill>
                  <a:schemeClr val="accent1"/>
                </a:solidFill>
                <a:hlinkClick r:id="rId8"/>
              </a:rPr>
              <a:t>https://www.sparkblue.org/IFs-FAQ-covid-19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6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DE5F7-1778-4DED-8E4A-F87AFB1D6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5" b="1410"/>
          <a:stretch/>
        </p:blipFill>
        <p:spPr>
          <a:xfrm>
            <a:off x="2463715" y="96716"/>
            <a:ext cx="9255891" cy="6761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F1DCD6-00EC-4B23-AC3F-DE890938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716" y="96716"/>
            <a:ext cx="9163706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2AB7B5-2C7B-48BB-81A0-AE93118E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11" y="1631216"/>
            <a:ext cx="1991320" cy="3362814"/>
          </a:xfrm>
        </p:spPr>
        <p:txBody>
          <a:bodyPr>
            <a:normAutofit/>
          </a:bodyPr>
          <a:lstStyle/>
          <a:p>
            <a:r>
              <a:rPr lang="en-US" sz="2800" dirty="0"/>
              <a:t>Network Map</a:t>
            </a:r>
          </a:p>
        </p:txBody>
      </p:sp>
    </p:spTree>
    <p:extLst>
      <p:ext uri="{BB962C8B-B14F-4D97-AF65-F5344CB8AC3E}">
        <p14:creationId xmlns:p14="http://schemas.microsoft.com/office/powerpoint/2010/main" val="35520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9273-C9DD-4AFF-BC22-4305F09F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are a great resource!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C6EF36-A486-4456-976F-7CBC80431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0512" y="1866961"/>
            <a:ext cx="3076607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10679E-FC47-46C2-BAF1-2AC381CF0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7" y="1690688"/>
            <a:ext cx="4599611" cy="47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75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900</Words>
  <Application>Microsoft Office PowerPoint</Application>
  <PresentationFormat>Widescreen</PresentationFormat>
  <Paragraphs>110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International Futures:  Training Session 1</vt:lpstr>
      <vt:lpstr>Introductions</vt:lpstr>
      <vt:lpstr>Overall training structure:  what you need to know</vt:lpstr>
      <vt:lpstr>What you need for today:</vt:lpstr>
      <vt:lpstr>International Futures</vt:lpstr>
      <vt:lpstr>International Futures</vt:lpstr>
      <vt:lpstr>Opening the “Black Box”:  Layers of Support</vt:lpstr>
      <vt:lpstr>Network Map</vt:lpstr>
      <vt:lpstr>Publications are a great resource!</vt:lpstr>
      <vt:lpstr>Drivers Display in IFs</vt:lpstr>
      <vt:lpstr>Help System:</vt:lpstr>
      <vt:lpstr>Videos and training!</vt:lpstr>
      <vt:lpstr>Representing COVID in IFs</vt:lpstr>
      <vt:lpstr>What will you learn today?</vt:lpstr>
      <vt:lpstr>Let’s get started!   Open up IFs, the Word Doc, and the Excel File</vt:lpstr>
      <vt:lpstr>Tips and Tricks!</vt:lpstr>
      <vt:lpstr>Tips and Tricks!</vt:lpstr>
      <vt:lpstr>Tips and Tricks!</vt:lpstr>
      <vt:lpstr>Flex Displays:  Your Home in IFs (for now)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1:  Pulling Line Graph for Global GDP</vt:lpstr>
      <vt:lpstr>Exercise 1:  Pulling Line Graph for Global GDP</vt:lpstr>
      <vt:lpstr>Exercise 1:  Pulling Line Graph for Global GDP</vt:lpstr>
      <vt:lpstr>PowerPoint Presentation</vt:lpstr>
      <vt:lpstr>PowerPoint Presentation</vt:lpstr>
      <vt:lpstr>PowerPoint Presentation</vt:lpstr>
      <vt:lpstr>SAVE</vt:lpstr>
      <vt:lpstr>PowerPoint Presentation</vt:lpstr>
      <vt:lpstr>Close the graph</vt:lpstr>
      <vt:lpstr>Exercise 2:  Pulling data on GDP at MER for two scenarios and make a table</vt:lpstr>
      <vt:lpstr>Pulling a table for absolute and relative impact of COVID on GDP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Continue back!</vt:lpstr>
      <vt:lpstr>Exercise 3:  Same as Exercise 1!</vt:lpstr>
      <vt:lpstr>PowerPoint Presentation</vt:lpstr>
      <vt:lpstr>PowerPoint Presentation</vt:lpstr>
      <vt:lpstr>PowerPoint Presentation</vt:lpstr>
      <vt:lpstr>SAVE</vt:lpstr>
      <vt:lpstr>PowerPoint Presentation</vt:lpstr>
      <vt:lpstr>The remaining exercises</vt:lpstr>
      <vt:lpstr>Moving forward</vt:lpstr>
      <vt:lpstr>Moving forward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Futures:  Training Session 1</dc:title>
  <dc:creator>Jonathan Moyer</dc:creator>
  <cp:lastModifiedBy>Keith Gehring</cp:lastModifiedBy>
  <cp:revision>33</cp:revision>
  <dcterms:created xsi:type="dcterms:W3CDTF">2020-07-02T19:22:24Z</dcterms:created>
  <dcterms:modified xsi:type="dcterms:W3CDTF">2020-07-13T20:23:11Z</dcterms:modified>
</cp:coreProperties>
</file>