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sldIdLst>
    <p:sldId id="262" r:id="rId3"/>
    <p:sldId id="257" r:id="rId4"/>
    <p:sldId id="264" r:id="rId5"/>
    <p:sldId id="263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89" d="100"/>
          <a:sy n="89" d="100"/>
        </p:scale>
        <p:origin x="466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24-Feb-17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6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24-Feb-17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24-Feb-17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3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24-Feb-17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6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24-Feb-17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1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24-Feb-17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7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24-Feb-17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2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24-Feb-17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0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24-Feb-17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62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24-Feb-17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5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24-Feb-17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9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5E195-C89C-4871-8AE9-903FDB8B6D9D}" type="datetimeFigureOut">
              <a:rPr lang="en-US" smtClean="0"/>
              <a:t>24-Feb-17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D6987-FB6D-4DB8-81B8-AD0F35E3BB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56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199" y="2038349"/>
            <a:ext cx="10515601" cy="4138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i="1" dirty="0" smtClean="0"/>
              <a:t>Dr. David Kenneth Waldman</a:t>
            </a:r>
          </a:p>
          <a:p>
            <a:pPr marL="0" indent="0" algn="ctr">
              <a:buNone/>
            </a:pPr>
            <a:r>
              <a:rPr lang="en-US" sz="1600" b="1" i="1" cap="small" dirty="0" smtClean="0"/>
              <a:t>United Nations </a:t>
            </a:r>
            <a:r>
              <a:rPr lang="en-US" sz="1600" b="1" i="1" dirty="0" smtClean="0"/>
              <a:t>2</a:t>
            </a:r>
            <a:r>
              <a:rPr lang="en-US" sz="1600" b="1" i="1" baseline="30000" dirty="0" smtClean="0"/>
              <a:t>nd</a:t>
            </a:r>
            <a:r>
              <a:rPr lang="en-US" sz="1600" b="1" i="1" dirty="0" smtClean="0"/>
              <a:t> </a:t>
            </a:r>
            <a:r>
              <a:rPr lang="en-US" sz="1600" b="1" i="1" cap="small" dirty="0" smtClean="0"/>
              <a:t>annual International day of women and girls in science</a:t>
            </a:r>
          </a:p>
          <a:p>
            <a:pPr marL="0" indent="0" algn="ctr">
              <a:buNone/>
            </a:pPr>
            <a:r>
              <a:rPr lang="en-US" sz="1600" b="1" i="1" cap="small" dirty="0" smtClean="0"/>
              <a:t>February 10, 2017</a:t>
            </a:r>
            <a:endParaRPr lang="en-US" sz="1600" b="1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9781" y="716066"/>
            <a:ext cx="10214663" cy="919851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b="1" cap="small" dirty="0">
                <a:solidFill>
                  <a:srgbClr val="FF0000"/>
                </a:solidFill>
              </a:rPr>
              <a:t>Bridging the Gap between Media, Science and Youth</a:t>
            </a:r>
            <a:r>
              <a:rPr lang="en-US" sz="4000" b="1" cap="small" dirty="0" smtClean="0">
                <a:solidFill>
                  <a:srgbClr val="FF0000"/>
                </a:solidFill>
              </a:rPr>
              <a:t>: </a:t>
            </a:r>
            <a:br>
              <a:rPr lang="en-US" sz="4000" b="1" cap="small" dirty="0" smtClean="0">
                <a:solidFill>
                  <a:srgbClr val="FF0000"/>
                </a:solidFill>
              </a:rPr>
            </a:br>
            <a:r>
              <a:rPr lang="en-US" sz="4000" i="1" cap="small" dirty="0" smtClean="0">
                <a:solidFill>
                  <a:srgbClr val="FF0000"/>
                </a:solidFill>
              </a:rPr>
              <a:t>Mobile Phone Development Collaboration</a:t>
            </a:r>
            <a:endParaRPr lang="en-GB" sz="5300" i="1" cap="small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2475" y="3590645"/>
            <a:ext cx="3819525" cy="27990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90644"/>
            <a:ext cx="4206211" cy="27990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636" y="4107655"/>
            <a:ext cx="2752725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96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82175" y="6372225"/>
            <a:ext cx="2409825" cy="485775"/>
          </a:xfrm>
        </p:spPr>
        <p:txBody>
          <a:bodyPr>
            <a:normAutofit/>
          </a:bodyPr>
          <a:lstStyle/>
          <a:p>
            <a:r>
              <a:rPr lang="en-GB" sz="900" i="1" dirty="0" smtClean="0"/>
              <a:t>Photo Copyright</a:t>
            </a:r>
            <a:r>
              <a:rPr lang="en-GB" sz="900" i="1" dirty="0"/>
              <a:t>: G.M.B. </a:t>
            </a:r>
            <a:r>
              <a:rPr lang="en-GB" sz="900" i="1" dirty="0" smtClean="0"/>
              <a:t>Akash/Panos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990165" y="430886"/>
            <a:ext cx="7539317" cy="569387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900" b="0" i="0" u="none" strike="noStrike" cap="small" normalizeH="0" dirty="0" smtClean="0">
              <a:ln>
                <a:noFill/>
              </a:ln>
              <a:solidFill>
                <a:srgbClr val="4D4D4D"/>
              </a:solidFill>
              <a:effectLst/>
              <a:latin typeface="CaeciliaCom-55Roman"/>
            </a:endParaRPr>
          </a:p>
          <a:p>
            <a:pPr lvl="0" algn="ctr"/>
            <a:r>
              <a:rPr kumimoji="0" lang="en-US" altLang="en-US" sz="2800" b="0" i="0" u="none" strike="noStrike" cap="small" normalizeH="0" dirty="0" smtClean="0">
                <a:ln>
                  <a:noFill/>
                </a:ln>
                <a:solidFill>
                  <a:srgbClr val="FFFFFF"/>
                </a:solidFill>
                <a:effectLst/>
                <a:latin typeface="CaeciliaCom-55Roman"/>
              </a:rPr>
              <a:t>SDG’s Realization Needs females in science</a:t>
            </a:r>
            <a:endParaRPr kumimoji="0" lang="en-US" altLang="en-US" sz="2800" b="0" i="0" u="none" strike="noStrike" cap="small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985" y="1000273"/>
            <a:ext cx="7584497" cy="37095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5613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0" y="2329050"/>
            <a:ext cx="9144000" cy="1655762"/>
          </a:xfrm>
        </p:spPr>
        <p:txBody>
          <a:bodyPr/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b="1" i="1" dirty="0" smtClean="0">
                <a:solidFill>
                  <a:schemeClr val="tx1"/>
                </a:solidFill>
              </a:rPr>
              <a:t>Young </a:t>
            </a:r>
            <a:r>
              <a:rPr lang="en-US" b="1" i="1" dirty="0">
                <a:solidFill>
                  <a:schemeClr val="tx1"/>
                </a:solidFill>
              </a:rPr>
              <a:t>people's use of </a:t>
            </a:r>
            <a:r>
              <a:rPr lang="en-US" b="1" i="1" dirty="0" smtClean="0">
                <a:solidFill>
                  <a:schemeClr val="tx1"/>
                </a:solidFill>
              </a:rPr>
              <a:t>Mobile Phones </a:t>
            </a:r>
            <a:r>
              <a:rPr lang="en-US" b="1" i="1" dirty="0">
                <a:solidFill>
                  <a:schemeClr val="tx1"/>
                </a:solidFill>
              </a:rPr>
              <a:t>and the </a:t>
            </a:r>
            <a:r>
              <a:rPr lang="en-US" b="1" i="1" dirty="0" smtClean="0">
                <a:solidFill>
                  <a:schemeClr val="tx1"/>
                </a:solidFill>
              </a:rPr>
              <a:t>Internet</a:t>
            </a:r>
            <a:endParaRPr lang="en-GB" b="1" i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354021"/>
            <a:ext cx="8928847" cy="2389180"/>
          </a:xfrm>
        </p:spPr>
        <p:txBody>
          <a:bodyPr>
            <a:normAutofit fontScale="90000"/>
          </a:bodyPr>
          <a:lstStyle/>
          <a:p>
            <a:pPr algn="ctr"/>
            <a:r>
              <a:rPr lang="en-US" cap="small" dirty="0" smtClean="0"/>
              <a:t/>
            </a:r>
            <a:br>
              <a:rPr lang="en-US" cap="small" dirty="0" smtClean="0"/>
            </a:br>
            <a:r>
              <a:rPr lang="en-US" sz="4400" cap="small" dirty="0" smtClean="0"/>
              <a:t>Youth </a:t>
            </a:r>
            <a:r>
              <a:rPr lang="en-US" sz="4400" cap="small" dirty="0"/>
              <a:t>Based </a:t>
            </a:r>
            <a:r>
              <a:rPr lang="en-US" sz="4400" cap="small" dirty="0" smtClean="0"/>
              <a:t/>
            </a:r>
            <a:br>
              <a:rPr lang="en-US" sz="4400" cap="small" dirty="0" smtClean="0"/>
            </a:br>
            <a:r>
              <a:rPr lang="en-US" sz="4400" cap="small" dirty="0" smtClean="0"/>
              <a:t>Development </a:t>
            </a:r>
            <a:r>
              <a:rPr lang="en-US" sz="4400" cap="small" dirty="0"/>
              <a:t>Collaboration</a:t>
            </a: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063" y="3098426"/>
            <a:ext cx="5379390" cy="3759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84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8926" y="222582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ACTION STEPS</a:t>
            </a:r>
            <a:endParaRPr lang="en-GB" sz="2400" b="1" dirty="0" smtClean="0"/>
          </a:p>
          <a:p>
            <a:r>
              <a:rPr lang="en-GB" sz="2400" dirty="0" smtClean="0"/>
              <a:t>Educate through social media via collaborative youth based organizations how gender equality can solve poverty</a:t>
            </a:r>
            <a:r>
              <a:rPr lang="en-GB" sz="2400" dirty="0"/>
              <a:t>, hunger, poor health and wellbeing, </a:t>
            </a:r>
            <a:r>
              <a:rPr lang="en-GB" sz="2400" dirty="0" smtClean="0"/>
              <a:t>climate change, </a:t>
            </a:r>
            <a:r>
              <a:rPr lang="en-GB" sz="2400" dirty="0"/>
              <a:t>economic </a:t>
            </a:r>
            <a:r>
              <a:rPr lang="en-GB" sz="2400" dirty="0" smtClean="0"/>
              <a:t>inequality hardships</a:t>
            </a:r>
            <a:r>
              <a:rPr lang="en-GB" sz="2400" dirty="0"/>
              <a:t>, </a:t>
            </a:r>
            <a:r>
              <a:rPr lang="en-GB" sz="2400" dirty="0" smtClean="0"/>
              <a:t>and societal food insecurity.</a:t>
            </a:r>
          </a:p>
          <a:p>
            <a:r>
              <a:rPr lang="en-US" sz="2400" dirty="0" smtClean="0"/>
              <a:t>Private and Government partnerships to fund Youth Appropriation of social media for collaborative STEM design-based online learning programs</a:t>
            </a:r>
          </a:p>
          <a:p>
            <a:r>
              <a:rPr lang="en-US" sz="2400" dirty="0" smtClean="0"/>
              <a:t>Unite existing UN Youth, Civil Society, Governments, Business Councils whose singular goal will be to create sustainable STEM career paths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0355" y="69012"/>
            <a:ext cx="10827335" cy="94323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cap="small" dirty="0"/>
              <a:t>Youth Based </a:t>
            </a:r>
            <a:r>
              <a:rPr lang="en-US" cap="small" dirty="0" smtClean="0"/>
              <a:t>Development in Science through Mobile Phone Collaboration</a:t>
            </a:r>
            <a:br>
              <a:rPr lang="en-US" cap="small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9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1768" y="2998368"/>
            <a:ext cx="10799553" cy="43513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Add to UN HeforShe a youth </a:t>
            </a:r>
            <a:r>
              <a:rPr lang="en-US" sz="2400" dirty="0"/>
              <a:t>directed </a:t>
            </a:r>
            <a:r>
              <a:rPr lang="en-US" sz="2400" dirty="0" smtClean="0"/>
              <a:t>media grassroots advocacy, initiative, to </a:t>
            </a:r>
            <a:r>
              <a:rPr lang="en-US" sz="2400" dirty="0"/>
              <a:t>support women and girls to gain equity to STEM </a:t>
            </a:r>
            <a:r>
              <a:rPr lang="en-US" sz="2400" dirty="0" smtClean="0"/>
              <a:t>careers</a:t>
            </a:r>
          </a:p>
          <a:p>
            <a:r>
              <a:rPr lang="en-US" sz="2400" dirty="0" smtClean="0"/>
              <a:t>Audacious Creative </a:t>
            </a:r>
            <a:r>
              <a:rPr lang="en-US" sz="2400" dirty="0"/>
              <a:t>and </a:t>
            </a:r>
            <a:r>
              <a:rPr lang="en-US" sz="2400" dirty="0" smtClean="0"/>
              <a:t>Imaginative ideas implemented through media are </a:t>
            </a:r>
            <a:r>
              <a:rPr lang="en-US" sz="2400" dirty="0"/>
              <a:t>essential for successful application of STEM career pathways for girls and </a:t>
            </a:r>
            <a:r>
              <a:rPr lang="en-US" sz="2400" dirty="0" smtClean="0"/>
              <a:t>women</a:t>
            </a:r>
            <a:endParaRPr lang="en-US" sz="2400" dirty="0"/>
          </a:p>
          <a:p>
            <a:r>
              <a:rPr lang="en-US" sz="2400" dirty="0"/>
              <a:t>Who will commit and </a:t>
            </a:r>
            <a:r>
              <a:rPr lang="en-US" sz="2400" dirty="0" smtClean="0"/>
              <a:t>be held </a:t>
            </a:r>
            <a:r>
              <a:rPr lang="en-US" sz="2400" dirty="0"/>
              <a:t>accountable </a:t>
            </a:r>
            <a:r>
              <a:rPr lang="en-US" sz="2400" dirty="0" smtClean="0"/>
              <a:t>in order to help implement a united multi-sectoral approach for women and girls to obtain careers in science?</a:t>
            </a: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1768" y="925842"/>
            <a:ext cx="1108350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cap="small" dirty="0" smtClean="0"/>
              <a:t/>
            </a:r>
            <a:br>
              <a:rPr lang="en-US" i="1" cap="small" dirty="0" smtClean="0"/>
            </a:br>
            <a:r>
              <a:rPr lang="en-US" i="1" cap="small" dirty="0" smtClean="0"/>
              <a:t>Create inclusive structural approach to policies, institutions</a:t>
            </a:r>
            <a:r>
              <a:rPr lang="en-US" i="1" cap="small" dirty="0"/>
              <a:t>, </a:t>
            </a:r>
            <a:r>
              <a:rPr lang="en-US" i="1" cap="small" dirty="0" smtClean="0"/>
              <a:t>and programs, for women and girls to obtain careers in science</a:t>
            </a:r>
            <a:r>
              <a:rPr lang="en-US" i="1" cap="small" dirty="0"/>
              <a:t/>
            </a:r>
            <a:br>
              <a:rPr lang="en-US" i="1" cap="small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33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5" y="1595887"/>
            <a:ext cx="4057650" cy="4152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885" y="0"/>
            <a:ext cx="7390115" cy="6867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09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lancholy abstract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ancholy abstract design template" id="{53D6E29E-BC16-4C15-929C-E5E8D3EE1C7C}" vid="{7719C5F9-D258-4D09-B252-90C1DAED72A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CEFEFB8-71C6-4A9E-8EF9-0768355D7E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Melancholy abstract design slides</Template>
  <TotalTime>352</TotalTime>
  <Words>192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CaeciliaCom-55Roman</vt:lpstr>
      <vt:lpstr>Century Gothic</vt:lpstr>
      <vt:lpstr>Melancholy abstract design template</vt:lpstr>
      <vt:lpstr>Bridging the Gap between Media, Science and Youth:  Mobile Phone Development Collaboration</vt:lpstr>
      <vt:lpstr>Photo Copyright: G.M.B. Akash/Panos</vt:lpstr>
      <vt:lpstr> Youth Based  Development Collaboration </vt:lpstr>
      <vt:lpstr>   Youth Based Development in Science through Mobile Phone Collaboration </vt:lpstr>
      <vt:lpstr> Create inclusive structural approach to policies, institutions, and programs, for women and girls to obtain careers in science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Copyright: G.M.B. Akash/Panos</dc:title>
  <dc:creator>Dr David Kenneth Waldman</dc:creator>
  <cp:keywords/>
  <cp:lastModifiedBy>Dr David Kenneth Waldman</cp:lastModifiedBy>
  <cp:revision>26</cp:revision>
  <dcterms:created xsi:type="dcterms:W3CDTF">2017-02-04T14:28:13Z</dcterms:created>
  <dcterms:modified xsi:type="dcterms:W3CDTF">2017-02-24T12:57:10Z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TC034605309991</vt:lpwstr>
  </property>
</Properties>
</file>